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688E6-A773-45F9-8AEB-FC2632CC3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327FFF0-9C00-41B4-8C3A-64EECE0E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2987AC1-5D95-4D5D-9E51-096B44C971E0}"/>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B5EFF4FE-F848-4694-93C2-E8122A4F4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943B0DC-8BE8-47ED-90EE-7107AD46B0C2}"/>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60690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D4346-0C68-42B6-BBDB-B74BFDC2A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EACDFCE-DA54-4BC1-B11E-1FC3A6875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AD02DC-9B7F-41AA-B346-E01147BA34C6}"/>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0AE314B-5565-4695-BF2B-17C80FE289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64D94D-FAA3-46E0-9B3D-50885DC9240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6036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EF92CC-6642-479D-83F2-83C2AFD67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8C547B6-1210-4EFD-8CB8-10B6A19B5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F272F8B-D887-4428-810B-735AA84D1E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94197F6-8CD8-4D6D-8770-5230E959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3FA046D-0FA1-4E42-8303-8CBEDDD88F31}"/>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0272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D1E525-D27D-4FC4-8E9A-48C459F4E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459B05-9A98-4163-9AD8-7448E9E4E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DD4C153-26C5-4FF8-8106-E0813E96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F33B28B-68DD-46B7-8A7C-74DC71215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3EBC29-38DD-468B-882E-19C03AFA4718}"/>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04280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0FAFE-9E70-45A4-9025-B1717EA13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97E963B-49EA-47CA-8F84-089010BCA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E3DFDD-4A60-42EC-BDED-516FFA165DD4}"/>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61FB977E-4E71-4E5D-B9E1-552D07C4A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B45EFE-86CE-4DD7-B79B-7F61D2A42D2B}"/>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5855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AF5C1-43FE-4400-BF0B-3FC7EA316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FC96E4F-F826-4F23-8399-B1AD4B87B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B8E68265-B8D2-4667-9878-1270AFA5D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265C847-1B61-4668-ABF6-7D7721F88F2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8310AC38-3612-4F04-9B34-D7BB02E0F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1CFB097-F8CC-47ED-9E73-C23A22C908CA}"/>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316518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5C9FF2-4EE8-48A2-B3BA-07E15F5821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8176A57-FA10-4D81-8B76-77C109128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B971841-F781-4698-9811-2C43FE7A74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EAB0984-58BC-4801-B968-4E0527373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F6FCE2B-0090-463C-BEFF-35B576458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694918-D2E3-4B6D-8490-CBD13EAB1F7C}"/>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8" name="Footer Placeholder 7">
            <a:extLst>
              <a:ext uri="{FF2B5EF4-FFF2-40B4-BE49-F238E27FC236}">
                <a16:creationId xmlns:a16="http://schemas.microsoft.com/office/drawing/2014/main" xmlns="" id="{B25ED06E-52BD-4DB0-96E3-307C526535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32AB11D-D2AA-4A99-A410-03CE2CAA0FD6}"/>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00080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3F98F-3D3D-4387-AC8D-41ABFEEC3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2DBD171-C1D4-4CD1-BF55-F9470E667B8A}"/>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4" name="Footer Placeholder 3">
            <a:extLst>
              <a:ext uri="{FF2B5EF4-FFF2-40B4-BE49-F238E27FC236}">
                <a16:creationId xmlns:a16="http://schemas.microsoft.com/office/drawing/2014/main" xmlns="" id="{89A589E5-6127-4A1C-A33D-40DDAA07C3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2ADA712-6EAE-4287-A375-A9B9D61984F7}"/>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20998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532D285-B9A2-4B06-9AD8-E04FB1B74A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3" name="Footer Placeholder 2">
            <a:extLst>
              <a:ext uri="{FF2B5EF4-FFF2-40B4-BE49-F238E27FC236}">
                <a16:creationId xmlns:a16="http://schemas.microsoft.com/office/drawing/2014/main" xmlns="" id="{0AB725D2-1FA7-41F9-8486-2EFD6D45A0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C78F70C-EBE5-456C-9CF8-718C03D9B61C}"/>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0668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B3683-5377-42B5-88F9-99EA34A27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A127E75-1C61-45AA-BE52-E793D6B5C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EC22616-652B-4BE9-841A-475BC5C42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42EE7D4-37D8-4275-BC5F-DAAA5E52444B}"/>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A97D9005-52A5-41AA-AA77-D54771899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33C4FE9-C7DC-45C9-9F15-A41AACADD79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2839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1EFCB6-8A2A-46E3-ADA7-5A117A8C7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E79CE9B3-536F-4A06-9F26-90D6D342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9B341CD-006D-4131-8700-5BB6651DD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C8CCB9-A488-4CDA-8A13-4377DCFB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414CE4E1-EF6E-4970-80EE-924AC169F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D8111A3-2549-4E6C-8540-33E1C1BD40F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94001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57000" b="-5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4EBA677-03E6-4A3E-8C84-1D7563839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7A4AD58-76FF-4620-ADA7-CA74F1820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EEC9A2C-97DE-49AB-B092-E9544DD11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082F432-D518-4F50-AB19-A921599EA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90EB746-9011-40D5-9E85-4A9F4CADF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3E011-3D1E-4480-907D-18E699AF53EF}" type="slidenum">
              <a:rPr lang="en-GB" smtClean="0"/>
              <a:t>‹#›</a:t>
            </a:fld>
            <a:endParaRPr lang="en-GB"/>
          </a:p>
        </p:txBody>
      </p:sp>
    </p:spTree>
    <p:extLst>
      <p:ext uri="{BB962C8B-B14F-4D97-AF65-F5344CB8AC3E}">
        <p14:creationId xmlns:p14="http://schemas.microsoft.com/office/powerpoint/2010/main" val="74008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2EB28-D2E1-4115-9834-DCBED34C4E63}"/>
              </a:ext>
            </a:extLst>
          </p:cNvPr>
          <p:cNvSpPr>
            <a:spLocks noGrp="1"/>
          </p:cNvSpPr>
          <p:nvPr>
            <p:ph type="ctrTitle"/>
          </p:nvPr>
        </p:nvSpPr>
        <p:spPr>
          <a:xfrm>
            <a:off x="1524000" y="1122363"/>
            <a:ext cx="9144000" cy="1011237"/>
          </a:xfrm>
        </p:spPr>
        <p:txBody>
          <a:bodyPr>
            <a:normAutofit/>
          </a:bodyPr>
          <a:lstStyle/>
          <a:p>
            <a:r>
              <a:rPr lang="en-GB" b="1" dirty="0">
                <a:solidFill>
                  <a:schemeClr val="accent1"/>
                </a:solidFill>
              </a:rPr>
              <a:t>Financial Derivatives</a:t>
            </a:r>
            <a:endParaRPr lang="en-GB" b="1" dirty="0">
              <a:solidFill>
                <a:schemeClr val="accent1"/>
              </a:solidFill>
            </a:endParaRPr>
          </a:p>
        </p:txBody>
      </p:sp>
      <p:sp>
        <p:nvSpPr>
          <p:cNvPr id="3" name="Subtitle 2">
            <a:extLst>
              <a:ext uri="{FF2B5EF4-FFF2-40B4-BE49-F238E27FC236}">
                <a16:creationId xmlns:a16="http://schemas.microsoft.com/office/drawing/2014/main" xmlns="" id="{C73E96ED-983B-4978-B3A4-B5993517A679}"/>
              </a:ext>
            </a:extLst>
          </p:cNvPr>
          <p:cNvSpPr>
            <a:spLocks noGrp="1"/>
          </p:cNvSpPr>
          <p:nvPr>
            <p:ph type="subTitle" idx="1"/>
          </p:nvPr>
        </p:nvSpPr>
        <p:spPr>
          <a:xfrm>
            <a:off x="1524000" y="3074504"/>
            <a:ext cx="9144000" cy="2183296"/>
          </a:xfrm>
        </p:spPr>
        <p:txBody>
          <a:bodyPr>
            <a:noAutofit/>
          </a:bodyPr>
          <a:lstStyle/>
          <a:p>
            <a:r>
              <a:rPr lang="en-GB" sz="3200" b="1" dirty="0" err="1"/>
              <a:t>Manara</a:t>
            </a:r>
            <a:r>
              <a:rPr lang="en-GB" sz="3200" b="1" dirty="0"/>
              <a:t> University</a:t>
            </a:r>
          </a:p>
          <a:p>
            <a:r>
              <a:rPr lang="en-GB" sz="3200" b="1" dirty="0"/>
              <a:t>Department of Banking and Finance</a:t>
            </a:r>
          </a:p>
          <a:p>
            <a:r>
              <a:rPr lang="en-GB" sz="3200" b="1" dirty="0" smtClean="0"/>
              <a:t>First Term</a:t>
            </a:r>
            <a:endParaRPr lang="en-GB" sz="3200" b="1" dirty="0"/>
          </a:p>
          <a:p>
            <a:r>
              <a:rPr lang="en-GB" sz="3200" b="1" dirty="0" smtClean="0"/>
              <a:t>2021-2022</a:t>
            </a:r>
            <a:endParaRPr lang="en-GB" sz="3200" b="1" dirty="0"/>
          </a:p>
          <a:p>
            <a:r>
              <a:rPr lang="en-GB" sz="3200" b="1" dirty="0"/>
              <a:t>Dr Hayan Omran</a:t>
            </a:r>
          </a:p>
        </p:txBody>
      </p:sp>
    </p:spTree>
    <p:extLst>
      <p:ext uri="{BB962C8B-B14F-4D97-AF65-F5344CB8AC3E}">
        <p14:creationId xmlns:p14="http://schemas.microsoft.com/office/powerpoint/2010/main" val="34161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92BB9D-55F9-42A7-8EA1-A0FC7B868261}"/>
              </a:ext>
            </a:extLst>
          </p:cNvPr>
          <p:cNvSpPr>
            <a:spLocks noGrp="1"/>
          </p:cNvSpPr>
          <p:nvPr>
            <p:ph type="title"/>
          </p:nvPr>
        </p:nvSpPr>
        <p:spPr/>
        <p:txBody>
          <a:bodyPr>
            <a:normAutofit/>
          </a:bodyPr>
          <a:lstStyle/>
          <a:p>
            <a:pPr algn="ctr"/>
            <a:r>
              <a:rPr lang="en-GB" sz="28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Derivative markets and instruments</a:t>
            </a:r>
            <a:endParaRPr lang="en-GB" sz="6000" b="1"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20D9633-2818-474E-A002-9C523EAFCB9B}"/>
              </a:ext>
            </a:extLst>
          </p:cNvPr>
          <p:cNvSpPr>
            <a:spLocks noGrp="1"/>
          </p:cNvSpPr>
          <p:nvPr>
            <p:ph idx="1"/>
          </p:nvPr>
        </p:nvSpPr>
        <p:spPr/>
        <p:txBody>
          <a:bodyPr/>
          <a:lstStyle/>
          <a:p>
            <a:pPr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This topic review contains introductory material that describes specific types of derivatives. Definitions and terminology are presented along with information about derivatives markets. Upon completion of this review, we should be familiar with the basic concepts that underlie derivatives and the general arbitrage framework. The next topic review will build on these concepts to explain how prices of derivatives are determined.</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633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EE142-B0D0-47C3-97FD-D5369EDE83CF}"/>
              </a:ext>
            </a:extLst>
          </p:cNvPr>
          <p:cNvSpPr>
            <a:spLocks noGrp="1"/>
          </p:cNvSpPr>
          <p:nvPr>
            <p:ph type="title"/>
          </p:nvPr>
        </p:nvSpPr>
        <p:spPr/>
        <p:txBody>
          <a:bodyPr>
            <a:normAutofit/>
          </a:bodyPr>
          <a:lstStyle/>
          <a:p>
            <a:pPr algn="ctr"/>
            <a:r>
              <a:rPr lang="en-GB" sz="28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Define a derivative and distinguish between exchange-traded and over-the-counter derivatives</a:t>
            </a:r>
            <a:endParaRPr lang="en-GB" sz="6000"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6769D04-6BEF-4B1F-87FC-0DDFADDB70B0}"/>
              </a:ext>
            </a:extLst>
          </p:cNvPr>
          <p:cNvSpPr>
            <a:spLocks noGrp="1"/>
          </p:cNvSpPr>
          <p:nvPr>
            <p:ph idx="1"/>
          </p:nvPr>
        </p:nvSpPr>
        <p:spPr/>
        <p:txBody>
          <a:bodyPr/>
          <a:lstStyle/>
          <a:p>
            <a:pPr marR="372110"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derivative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a security that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derives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its value from the value or return of another asset or security.</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810"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physical exchange exists for many options contracts and futures contracts.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Exchange-traded derivatives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are standardized and backed by a clearinghouse.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0485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8DCEA4-CA79-482D-8AE9-DB8B0804F8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B1C85C34-2B03-42E9-B7F6-F29F37DEA80E}"/>
              </a:ext>
            </a:extLst>
          </p:cNvPr>
          <p:cNvSpPr>
            <a:spLocks noGrp="1"/>
          </p:cNvSpPr>
          <p:nvPr>
            <p:ph idx="1"/>
          </p:nvPr>
        </p:nvSpPr>
        <p:spPr/>
        <p:txBody>
          <a:bodyPr/>
          <a:lstStyle/>
          <a:p>
            <a:pPr marR="41910" algn="just">
              <a:lnSpc>
                <a:spcPct val="150000"/>
              </a:lnSpc>
            </a:pP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Forwards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and</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 swaps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are custom instruments and are traded/created by dealers in a</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market with no central location. A dealer market with no central location is referred to as an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over-the-counter</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market. They are largely unregulated markets and each contract is with a counterparty, which may expose the owner of a derivative to default risk (when the counterparty does not honour their commitment).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Some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options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trade in the over-the-counter market, notably bond options.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9547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8B104-8D69-4DB0-BDF8-22244DB75609}"/>
              </a:ext>
            </a:extLst>
          </p:cNvPr>
          <p:cNvSpPr>
            <a:spLocks noGrp="1"/>
          </p:cNvSpPr>
          <p:nvPr>
            <p:ph type="title"/>
          </p:nvPr>
        </p:nvSpPr>
        <p:spPr/>
        <p:txBody>
          <a:bodyPr>
            <a:normAutofit/>
          </a:bodyPr>
          <a:lstStyle/>
          <a:p>
            <a:pPr algn="ctr"/>
            <a:r>
              <a:rPr lang="en-GB" sz="2800" b="1" dirty="0">
                <a:solidFill>
                  <a:schemeClr val="accent1"/>
                </a:solidFill>
                <a:effectLst/>
                <a:latin typeface="Calibri" panose="020F0502020204030204" pitchFamily="34" charset="0"/>
                <a:ea typeface="Calibri" panose="020F0502020204030204" pitchFamily="34" charset="0"/>
              </a:rPr>
              <a:t>Contrast forward commitments with contingent claims</a:t>
            </a:r>
            <a:endParaRPr lang="en-GB" sz="6000" dirty="0">
              <a:solidFill>
                <a:schemeClr val="accent1"/>
              </a:solidFill>
            </a:endParaRPr>
          </a:p>
        </p:txBody>
      </p:sp>
      <p:sp>
        <p:nvSpPr>
          <p:cNvPr id="3" name="Content Placeholder 2">
            <a:extLst>
              <a:ext uri="{FF2B5EF4-FFF2-40B4-BE49-F238E27FC236}">
                <a16:creationId xmlns:a16="http://schemas.microsoft.com/office/drawing/2014/main" xmlns="" id="{E6BEC719-6077-4625-A193-5FCC9ADDB136}"/>
              </a:ext>
            </a:extLst>
          </p:cNvPr>
          <p:cNvSpPr>
            <a:spLocks noGrp="1"/>
          </p:cNvSpPr>
          <p:nvPr>
            <p:ph idx="1"/>
          </p:nvPr>
        </p:nvSpPr>
        <p:spPr/>
        <p:txBody>
          <a:bodyPr>
            <a:normAutofit lnSpcReduction="10000"/>
          </a:bodyPr>
          <a:lstStyle/>
          <a:p>
            <a:pPr algn="just">
              <a:lnSpc>
                <a:spcPct val="150000"/>
              </a:lnSpc>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forward commitment</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 is a legally binding promise to perform some action in the future. Forward commitments include forward contracts, futures contracts, and swaps. Forward contracts and futures contracts can be written on equities, indexes, bonds, foreign currencies, physical assets, or interest rates.</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6214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D906EF-E9EF-4E5B-92F4-04CA9847C4F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6F64117A-4058-4097-8F6F-6969EFFD3BA4}"/>
              </a:ext>
            </a:extLst>
          </p:cNvPr>
          <p:cNvSpPr>
            <a:spLocks noGrp="1"/>
          </p:cNvSpPr>
          <p:nvPr>
            <p:ph idx="1"/>
          </p:nvPr>
        </p:nvSpPr>
        <p:spPr/>
        <p:txBody>
          <a:bodyPr>
            <a:normAutofit fontScale="92500"/>
          </a:bodyPr>
          <a:lstStyle/>
          <a:p>
            <a:pPr marR="16510"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contingent claim</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a claim (to a payoff) that depends on a particular event.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Options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are contingent claims that depend on a stock price at some future date. While forwards, futures, and swaps have payments that are based on a price or rate outcome whether the movement is up or down, contingent claims only require a payment if a</a:t>
            </a:r>
            <a:r>
              <a:rPr lang="en-GB" sz="2400" dirty="0">
                <a:latin typeface="Times New Roman" panose="02020603050405020304" pitchFamily="18"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certain threshold price is broken (e.g., if the price is above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X</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or the rate is below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Y</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 It takes two options to replicate the payoffs on a futures or forward contract.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810"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Credit derivatives are contingent claims that depend on a credit event such as a default or ratings downgrade.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endParaRPr lang="en-GB" sz="24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737626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398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Financial Derivatives</vt:lpstr>
      <vt:lpstr>Derivative markets and instruments</vt:lpstr>
      <vt:lpstr>Define a derivative and distinguish between exchange-traded and over-the-counter derivatives</vt:lpstr>
      <vt:lpstr>PowerPoint Presentation</vt:lpstr>
      <vt:lpstr>Contrast forward commitments with contingent claims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Abbas</dc:creator>
  <cp:lastModifiedBy>F02-A</cp:lastModifiedBy>
  <cp:revision>8</cp:revision>
  <dcterms:created xsi:type="dcterms:W3CDTF">2021-02-10T11:36:09Z</dcterms:created>
  <dcterms:modified xsi:type="dcterms:W3CDTF">2021-10-30T09:01:20Z</dcterms:modified>
</cp:coreProperties>
</file>