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1688E6-A773-45F9-8AEB-FC2632CC3A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327FFF0-9C00-41B4-8C3A-64EECE0EC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2987AC1-5D95-4D5D-9E51-096B44C971E0}"/>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B5EFF4FE-F848-4694-93C2-E8122A4F4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943B0DC-8BE8-47ED-90EE-7107AD46B0C2}"/>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60690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8D4346-0C68-42B6-BBDB-B74BFDC2A3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EACDFCE-DA54-4BC1-B11E-1FC3A6875A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7AD02DC-9B7F-41AA-B346-E01147BA34C6}"/>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50AE314B-5565-4695-BF2B-17C80FE289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D64D94D-FAA3-46E0-9B3D-50885DC9240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60362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1EF92CC-6642-479D-83F2-83C2AFD67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8C547B6-1210-4EFD-8CB8-10B6A19B53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F272F8B-D887-4428-810B-735AA84D1ED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E94197F6-8CD8-4D6D-8770-5230E9599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3FA046D-0FA1-4E42-8303-8CBEDDD88F31}"/>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02726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D1E525-D27D-4FC4-8E9A-48C459F4E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7459B05-9A98-4163-9AD8-7448E9E4E7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DD4C153-26C5-4FF8-8106-E0813E961197}"/>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5F33B28B-68DD-46B7-8A7C-74DC71215C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53EBC29-38DD-468B-882E-19C03AFA4718}"/>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04280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0FAFE-9E70-45A4-9025-B1717EA137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97E963B-49EA-47CA-8F84-089010BCA5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E3DFDD-4A60-42EC-BDED-516FFA165DD4}"/>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61FB977E-4E71-4E5D-B9E1-552D07C4A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8B45EFE-86CE-4DD7-B79B-7F61D2A42D2B}"/>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5855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3AF5C1-43FE-4400-BF0B-3FC7EA316E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FC96E4F-F826-4F23-8399-B1AD4B87B7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B8E68265-B8D2-4667-9878-1270AFA5D8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265C847-1B61-4668-ABF6-7D7721F88F2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8310AC38-3612-4F04-9B34-D7BB02E0FE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1CFB097-F8CC-47ED-9E73-C23A22C908CA}"/>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316518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5C9FF2-4EE8-48A2-B3BA-07E15F5821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8176A57-FA10-4D81-8B76-77C109128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B971841-F781-4698-9811-2C43FE7A74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EAB0984-58BC-4801-B968-4E05273736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F6FCE2B-0090-463C-BEFF-35B5764585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6694918-D2E3-4B6D-8490-CBD13EAB1F7C}"/>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8" name="Footer Placeholder 7">
            <a:extLst>
              <a:ext uri="{FF2B5EF4-FFF2-40B4-BE49-F238E27FC236}">
                <a16:creationId xmlns:a16="http://schemas.microsoft.com/office/drawing/2014/main" xmlns="" id="{B25ED06E-52BD-4DB0-96E3-307C526535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032AB11D-D2AA-4A99-A410-03CE2CAA0FD6}"/>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00080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3F98F-3D3D-4387-AC8D-41ABFEEC39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2DBD171-C1D4-4CD1-BF55-F9470E667B8A}"/>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4" name="Footer Placeholder 3">
            <a:extLst>
              <a:ext uri="{FF2B5EF4-FFF2-40B4-BE49-F238E27FC236}">
                <a16:creationId xmlns:a16="http://schemas.microsoft.com/office/drawing/2014/main" xmlns="" id="{89A589E5-6127-4A1C-A33D-40DDAA07C3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42ADA712-6EAE-4287-A375-A9B9D61984F7}"/>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20998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532D285-B9A2-4B06-9AD8-E04FB1B74AD1}"/>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3" name="Footer Placeholder 2">
            <a:extLst>
              <a:ext uri="{FF2B5EF4-FFF2-40B4-BE49-F238E27FC236}">
                <a16:creationId xmlns:a16="http://schemas.microsoft.com/office/drawing/2014/main" xmlns="" id="{0AB725D2-1FA7-41F9-8486-2EFD6D45A0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1C78F70C-EBE5-456C-9CF8-718C03D9B61C}"/>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0668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B3683-5377-42B5-88F9-99EA34A27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A127E75-1C61-45AA-BE52-E793D6B5CE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BEC22616-652B-4BE9-841A-475BC5C42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42EE7D4-37D8-4275-BC5F-DAAA5E52444B}"/>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A97D9005-52A5-41AA-AA77-D54771899B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33C4FE9-C7DC-45C9-9F15-A41AACADD79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28399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1EFCB6-8A2A-46E3-ADA7-5A117A8C7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E79CE9B3-536F-4A06-9F26-90D6D3421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B9B341CD-006D-4131-8700-5BB6651DD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6C8CCB9-A488-4CDA-8A13-4377DCFB1197}"/>
              </a:ext>
            </a:extLst>
          </p:cNvPr>
          <p:cNvSpPr>
            <a:spLocks noGrp="1"/>
          </p:cNvSpPr>
          <p:nvPr>
            <p:ph type="dt" sz="half" idx="10"/>
          </p:nvPr>
        </p:nvSpPr>
        <p:spPr/>
        <p:txBody>
          <a:bodyPr/>
          <a:lstStyle/>
          <a:p>
            <a:fld id="{271E3B4E-DE8B-43E5-B999-C28EB90F0DBA}" type="datetimeFigureOut">
              <a:rPr lang="en-GB" smtClean="0"/>
              <a:t>30/10/2021</a:t>
            </a:fld>
            <a:endParaRPr lang="en-GB"/>
          </a:p>
        </p:txBody>
      </p:sp>
      <p:sp>
        <p:nvSpPr>
          <p:cNvPr id="6" name="Footer Placeholder 5">
            <a:extLst>
              <a:ext uri="{FF2B5EF4-FFF2-40B4-BE49-F238E27FC236}">
                <a16:creationId xmlns:a16="http://schemas.microsoft.com/office/drawing/2014/main" xmlns="" id="{414CE4E1-EF6E-4970-80EE-924AC169FD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D8111A3-2549-4E6C-8540-33E1C1BD40F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94001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t="-57000" b="-5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4EBA677-03E6-4A3E-8C84-1D75638397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7A4AD58-76FF-4620-ADA7-CA74F1820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EEC9A2C-97DE-49AB-B092-E9544DD11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E3B4E-DE8B-43E5-B999-C28EB90F0DBA}" type="datetimeFigureOut">
              <a:rPr lang="en-GB" smtClean="0"/>
              <a:t>30/10/2021</a:t>
            </a:fld>
            <a:endParaRPr lang="en-GB"/>
          </a:p>
        </p:txBody>
      </p:sp>
      <p:sp>
        <p:nvSpPr>
          <p:cNvPr id="5" name="Footer Placeholder 4">
            <a:extLst>
              <a:ext uri="{FF2B5EF4-FFF2-40B4-BE49-F238E27FC236}">
                <a16:creationId xmlns:a16="http://schemas.microsoft.com/office/drawing/2014/main" xmlns="" id="{E082F432-D518-4F50-AB19-A921599EA0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C90EB746-9011-40D5-9E85-4A9F4CADF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3E011-3D1E-4480-907D-18E699AF53EF}" type="slidenum">
              <a:rPr lang="en-GB" smtClean="0"/>
              <a:t>‹#›</a:t>
            </a:fld>
            <a:endParaRPr lang="en-GB"/>
          </a:p>
        </p:txBody>
      </p:sp>
    </p:spTree>
    <p:extLst>
      <p:ext uri="{BB962C8B-B14F-4D97-AF65-F5344CB8AC3E}">
        <p14:creationId xmlns:p14="http://schemas.microsoft.com/office/powerpoint/2010/main" val="74008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C2EB28-D2E1-4115-9834-DCBED34C4E63}"/>
              </a:ext>
            </a:extLst>
          </p:cNvPr>
          <p:cNvSpPr>
            <a:spLocks noGrp="1"/>
          </p:cNvSpPr>
          <p:nvPr>
            <p:ph type="ctrTitle"/>
          </p:nvPr>
        </p:nvSpPr>
        <p:spPr>
          <a:xfrm>
            <a:off x="1524000" y="1122363"/>
            <a:ext cx="9144000" cy="1011237"/>
          </a:xfrm>
        </p:spPr>
        <p:txBody>
          <a:bodyPr>
            <a:normAutofit/>
          </a:bodyPr>
          <a:lstStyle/>
          <a:p>
            <a:r>
              <a:rPr lang="en-GB" b="1" dirty="0">
                <a:solidFill>
                  <a:schemeClr val="accent1"/>
                </a:solidFill>
              </a:rPr>
              <a:t>Financial Derivatives</a:t>
            </a:r>
          </a:p>
        </p:txBody>
      </p:sp>
      <p:sp>
        <p:nvSpPr>
          <p:cNvPr id="3" name="Subtitle 2">
            <a:extLst>
              <a:ext uri="{FF2B5EF4-FFF2-40B4-BE49-F238E27FC236}">
                <a16:creationId xmlns="" xmlns:a16="http://schemas.microsoft.com/office/drawing/2014/main" id="{C73E96ED-983B-4978-B3A4-B5993517A679}"/>
              </a:ext>
            </a:extLst>
          </p:cNvPr>
          <p:cNvSpPr>
            <a:spLocks noGrp="1"/>
          </p:cNvSpPr>
          <p:nvPr>
            <p:ph type="subTitle" idx="1"/>
          </p:nvPr>
        </p:nvSpPr>
        <p:spPr>
          <a:xfrm>
            <a:off x="1524000" y="3074504"/>
            <a:ext cx="9144000" cy="2183296"/>
          </a:xfrm>
        </p:spPr>
        <p:txBody>
          <a:bodyPr>
            <a:noAutofit/>
          </a:bodyPr>
          <a:lstStyle/>
          <a:p>
            <a:r>
              <a:rPr lang="en-GB" sz="3200" b="1" dirty="0" err="1"/>
              <a:t>Manara</a:t>
            </a:r>
            <a:r>
              <a:rPr lang="en-GB" sz="3200" b="1" dirty="0"/>
              <a:t> University</a:t>
            </a:r>
          </a:p>
          <a:p>
            <a:r>
              <a:rPr lang="en-GB" sz="3200" b="1" dirty="0"/>
              <a:t>Department of Banking and Finance</a:t>
            </a:r>
          </a:p>
          <a:p>
            <a:r>
              <a:rPr lang="en-GB" sz="3200" b="1" dirty="0" smtClean="0"/>
              <a:t>First Term</a:t>
            </a:r>
            <a:endParaRPr lang="en-GB" sz="3200" b="1" dirty="0"/>
          </a:p>
          <a:p>
            <a:r>
              <a:rPr lang="en-GB" sz="3200" b="1" dirty="0" smtClean="0"/>
              <a:t>2021-2022</a:t>
            </a:r>
            <a:endParaRPr lang="en-GB" sz="3200" b="1" dirty="0"/>
          </a:p>
          <a:p>
            <a:r>
              <a:rPr lang="en-GB" sz="3200" b="1" dirty="0"/>
              <a:t>Dr Hayan Omran</a:t>
            </a:r>
          </a:p>
        </p:txBody>
      </p:sp>
    </p:spTree>
    <p:extLst>
      <p:ext uri="{BB962C8B-B14F-4D97-AF65-F5344CB8AC3E}">
        <p14:creationId xmlns:p14="http://schemas.microsoft.com/office/powerpoint/2010/main" val="2903163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CE54DE-0183-4822-B025-FF4E23D35510}"/>
              </a:ext>
            </a:extLst>
          </p:cNvPr>
          <p:cNvSpPr>
            <a:spLocks noGrp="1"/>
          </p:cNvSpPr>
          <p:nvPr>
            <p:ph type="title"/>
          </p:nvPr>
        </p:nvSpPr>
        <p:spPr>
          <a:xfrm>
            <a:off x="838200" y="365126"/>
            <a:ext cx="10515600" cy="315912"/>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9F509C69-3B20-4132-AD7A-F01818020DAD}"/>
              </a:ext>
            </a:extLst>
          </p:cNvPr>
          <p:cNvSpPr>
            <a:spLocks noGrp="1"/>
          </p:cNvSpPr>
          <p:nvPr>
            <p:ph idx="1"/>
          </p:nvPr>
        </p:nvSpPr>
        <p:spPr>
          <a:xfrm>
            <a:off x="838200" y="928255"/>
            <a:ext cx="10515600" cy="5248708"/>
          </a:xfrm>
        </p:spPr>
        <p:txBody>
          <a:bodyPr/>
          <a:lstStyle/>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settlement price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is analogous to the closing price for a stock but is not simply the price of the final trade of the day. It is an average of the prices of the trades during the last period of trading, called the closing period, which is set by the exchange. This specification of the settlement price reduces the opportunity of traders to manipulate the settlement price. </a:t>
            </a:r>
          </a:p>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settlement price is used to calculate the daily gain or loss at the end of each trading day. On its final day of trading the settlement price is equal to the spot price of the underlying asset (i.e., futures prices converge to spot prices as futures contracts approach expiration).</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76044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37790-5B33-40F4-BA9C-33745C2CB330}"/>
              </a:ext>
            </a:extLst>
          </p:cNvPr>
          <p:cNvSpPr>
            <a:spLocks noGrp="1"/>
          </p:cNvSpPr>
          <p:nvPr>
            <p:ph type="title"/>
          </p:nvPr>
        </p:nvSpPr>
        <p:spPr>
          <a:xfrm>
            <a:off x="838200" y="365126"/>
            <a:ext cx="10515600" cy="315912"/>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A32E00BF-BDF1-4A88-8E88-C26579AD3ED9}"/>
              </a:ext>
            </a:extLst>
          </p:cNvPr>
          <p:cNvSpPr>
            <a:spLocks noGrp="1"/>
          </p:cNvSpPr>
          <p:nvPr>
            <p:ph idx="1"/>
          </p:nvPr>
        </p:nvSpPr>
        <p:spPr>
          <a:xfrm>
            <a:off x="838200" y="817418"/>
            <a:ext cx="10515600" cy="5359545"/>
          </a:xfrm>
        </p:spPr>
        <p:txBody>
          <a:bodyPr>
            <a:normAutofit fontScale="92500" lnSpcReduction="10000"/>
          </a:bodyPr>
          <a:lstStyle/>
          <a:p>
            <a:pPr marL="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The buyer of a futures contract is said to have gone long or taken a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long position</a:t>
            </a:r>
            <a:r>
              <a:rPr lang="en-GB" dirty="0">
                <a:effectLst/>
                <a:latin typeface="Times New Roman" panose="02020603050405020304" pitchFamily="18" charset="0"/>
                <a:ea typeface="Calibri" panose="020F0502020204030204" pitchFamily="34" charset="0"/>
                <a:cs typeface="Times New Roman" panose="02020603050405020304" pitchFamily="18" charset="0"/>
              </a:rPr>
              <a:t>, while the seller of a futures contract is said to have gone short or taken a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short position</a:t>
            </a:r>
            <a:r>
              <a:rPr lang="en-GB" dirty="0">
                <a:effectLst/>
                <a:latin typeface="Times New Roman" panose="02020603050405020304" pitchFamily="18" charset="0"/>
                <a:ea typeface="Calibri" panose="020F0502020204030204" pitchFamily="34" charset="0"/>
                <a:cs typeface="Times New Roman" panose="02020603050405020304" pitchFamily="18" charset="0"/>
              </a:rPr>
              <a:t>. For each contract traded, there is a buyer (long) and a seller (short). The long has agreed to buy the asset at the contract price at the settlement date, and the short has an agreed to sell at that price. The number of futures contracts of a specific kind (e.g., soybeans for November delivery) that are outstanding at any given time is known as the </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open</a:t>
            </a:r>
            <a:r>
              <a:rPr lang="en-GB" dirty="0">
                <a:effectLst/>
                <a:latin typeface="Times New Roman" panose="02020603050405020304" pitchFamily="18" charset="0"/>
                <a:ea typeface="Calibri" panose="020F0502020204030204" pitchFamily="34" charset="0"/>
                <a:cs typeface="Times New Roman" panose="02020603050405020304" pitchFamily="18" charset="0"/>
              </a:rPr>
              <a:t> </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interest</a:t>
            </a:r>
            <a:r>
              <a:rPr lang="en-GB" dirty="0">
                <a:effectLst/>
                <a:latin typeface="Times New Roman" panose="02020603050405020304" pitchFamily="18" charset="0"/>
                <a:ea typeface="Calibri" panose="020F0502020204030204" pitchFamily="34" charset="0"/>
                <a:cs typeface="Times New Roman" panose="02020603050405020304" pitchFamily="18" charset="0"/>
              </a:rPr>
              <a:t>. Open interest increases when traders enter new long and short positions and</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effectLst/>
                <a:latin typeface="Times New Roman" panose="02020603050405020304" pitchFamily="18" charset="0"/>
                <a:ea typeface="Calibri" panose="020F0502020204030204" pitchFamily="34" charset="0"/>
                <a:cs typeface="Times New Roman" panose="02020603050405020304" pitchFamily="18" charset="0"/>
              </a:rPr>
              <a:t>decreases when traders exit existing positions.</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15567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F65CDE-2439-4E67-B80B-7BD3E43D05D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1A592311-4566-44C7-8A02-4E3EB7E6FEAA}"/>
              </a:ext>
            </a:extLst>
          </p:cNvPr>
          <p:cNvSpPr>
            <a:spLocks noGrp="1"/>
          </p:cNvSpPr>
          <p:nvPr>
            <p:ph idx="1"/>
          </p:nvPr>
        </p:nvSpPr>
        <p:spPr/>
        <p:txBody>
          <a:bodyPr/>
          <a:lstStyle/>
          <a:p>
            <a:pPr marL="0" marR="92710" indent="0" algn="just">
              <a:lnSpc>
                <a:spcPct val="150000"/>
              </a:lnSpc>
              <a:buNone/>
            </a:pPr>
            <a:r>
              <a:rPr lang="en-GB" i="1" dirty="0">
                <a:effectLst/>
                <a:latin typeface="Times New Roman" panose="02020603050405020304" pitchFamily="18" charset="0"/>
                <a:ea typeface="Calibri" panose="020F0502020204030204" pitchFamily="34" charset="0"/>
                <a:cs typeface="Times New Roman" panose="02020603050405020304" pitchFamily="18" charset="0"/>
              </a:rPr>
              <a:t>Speculators </a:t>
            </a:r>
            <a:r>
              <a:rPr lang="en-GB" dirty="0">
                <a:effectLst/>
                <a:latin typeface="Times New Roman" panose="02020603050405020304" pitchFamily="18" charset="0"/>
                <a:ea typeface="Calibri" panose="020F0502020204030204" pitchFamily="34" charset="0"/>
                <a:cs typeface="Times New Roman" panose="02020603050405020304" pitchFamily="18" charset="0"/>
              </a:rPr>
              <a:t>use futures contracts to gain exposure to changes in the price of the asset</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effectLst/>
                <a:latin typeface="Times New Roman" panose="02020603050405020304" pitchFamily="18" charset="0"/>
                <a:ea typeface="Calibri" panose="020F0502020204030204" pitchFamily="34" charset="0"/>
                <a:cs typeface="Times New Roman" panose="02020603050405020304" pitchFamily="18" charset="0"/>
              </a:rPr>
              <a:t>underlying a futures contract. In contrast, hedgers use futures contracts to reduce an existing exposure to price changes in the asset (i.e., hedge their asset price risk). </a:t>
            </a:r>
          </a:p>
          <a:p>
            <a:pPr marL="0" marR="9271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An</a:t>
            </a:r>
            <a:r>
              <a:rPr lang="en-GB" dirty="0">
                <a:latin typeface="Times New Roman" panose="02020603050405020304" pitchFamily="18" charset="0"/>
                <a:ea typeface="Calibri" panose="020F0502020204030204" pitchFamily="34" charset="0"/>
                <a:cs typeface="Times New Roman" panose="02020603050405020304" pitchFamily="18" charset="0"/>
              </a:rPr>
              <a:t> </a:t>
            </a:r>
            <a:r>
              <a:rPr lang="en-GB" dirty="0">
                <a:effectLst/>
                <a:latin typeface="Times New Roman" panose="02020603050405020304" pitchFamily="18" charset="0"/>
                <a:ea typeface="Calibri" panose="020F0502020204030204" pitchFamily="34" charset="0"/>
                <a:cs typeface="Times New Roman" panose="02020603050405020304" pitchFamily="18" charset="0"/>
              </a:rPr>
              <a:t>example is a wheat farmer who sells wheat futures to reduce the uncertainty about the price he will receive for his wheat at harvest time.</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55123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76D4D-9F21-48AC-8E27-94C5E942A5EB}"/>
              </a:ext>
            </a:extLst>
          </p:cNvPr>
          <p:cNvSpPr>
            <a:spLocks noGrp="1"/>
          </p:cNvSpPr>
          <p:nvPr>
            <p:ph type="title"/>
          </p:nvPr>
        </p:nvSpPr>
        <p:spPr>
          <a:xfrm>
            <a:off x="838200" y="365126"/>
            <a:ext cx="10515600" cy="105930"/>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D48D8981-7763-4EDF-A116-097B3AE38874}"/>
              </a:ext>
            </a:extLst>
          </p:cNvPr>
          <p:cNvSpPr>
            <a:spLocks noGrp="1"/>
          </p:cNvSpPr>
          <p:nvPr>
            <p:ph idx="1"/>
          </p:nvPr>
        </p:nvSpPr>
        <p:spPr>
          <a:xfrm>
            <a:off x="838200" y="678873"/>
            <a:ext cx="10515600" cy="5498090"/>
          </a:xfrm>
        </p:spPr>
        <p:txBody>
          <a:bodyPr>
            <a:normAutofit fontScale="92500"/>
          </a:bodyPr>
          <a:lstStyle/>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Each futures exchange has 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clearinghouse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The clearinghouse guarantees traders in the futures market will </a:t>
            </a:r>
            <a:r>
              <a:rPr lang="en-GB" sz="2400" dirty="0" err="1">
                <a:effectLst/>
                <a:latin typeface="Times New Roman" panose="02020603050405020304" pitchFamily="18" charset="0"/>
                <a:ea typeface="Calibri" panose="020F0502020204030204" pitchFamily="34" charset="0"/>
                <a:cs typeface="Times New Roman" panose="02020603050405020304" pitchFamily="18" charset="0"/>
              </a:rPr>
              <a:t>honor</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their obligations. The clearinghouse does this by splitting each trade once it is made and acting as the opposite side of each position. The clearinghouse acts as the buyer to every seller and the seller to every buyer. </a:t>
            </a:r>
          </a:p>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By doing this, the clearinghouse allows either side of the trade to reverse positions at a future date without having to contact the other side of the initial trade. This allows traders to enter the market knowing that they will be able to reverse or reduce their position. </a:t>
            </a:r>
          </a:p>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The guarantee of the clearinghouse removes counterparty risk (i.e., the risk that the counterparty to a trade will not fulfil their obligation at settlement) from futures contracts. In the history of U.S. futures trading, the clearinghouse has never defaulted on a contract.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89566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0AD12-26E1-46CB-BFB0-44431DA201B2}"/>
              </a:ext>
            </a:extLst>
          </p:cNvPr>
          <p:cNvSpPr>
            <a:spLocks noGrp="1"/>
          </p:cNvSpPr>
          <p:nvPr>
            <p:ph type="title"/>
          </p:nvPr>
        </p:nvSpPr>
        <p:spPr>
          <a:xfrm>
            <a:off x="838200" y="365126"/>
            <a:ext cx="10515600" cy="315912"/>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C8C810AB-BD47-4A4C-9B89-DB5E63C86237}"/>
              </a:ext>
            </a:extLst>
          </p:cNvPr>
          <p:cNvSpPr>
            <a:spLocks noGrp="1"/>
          </p:cNvSpPr>
          <p:nvPr>
            <p:ph idx="1"/>
          </p:nvPr>
        </p:nvSpPr>
        <p:spPr>
          <a:xfrm>
            <a:off x="838200" y="817418"/>
            <a:ext cx="10515600" cy="5915891"/>
          </a:xfrm>
        </p:spPr>
        <p:txBody>
          <a:bodyPr>
            <a:normAutofit fontScale="92500"/>
          </a:bodyPr>
          <a:lstStyle/>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In the futures markets,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margin</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is money that must be deposited by both the long and the short as a performance guarantee prior to entering into a futures contract. Unlike margin in bond or stock accounts, there is no loan involved and, consequently, no interest charges. This provides protection for the clearinghouse. </a:t>
            </a:r>
          </a:p>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Each day, the margin balance in a futures account is adjusted for any gains and losses in the value of the futures position based on the new settlement price, a process called the mark to market or marking to market. </a:t>
            </a:r>
          </a:p>
          <a:p>
            <a:pPr marL="0" indent="0" algn="just">
              <a:lnSpc>
                <a:spcPct val="150000"/>
              </a:lnSpc>
              <a:buNone/>
            </a:pP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Initial margin</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is the amount that must be deposited in a futures account before a trade may be made. Initial margin per contract is relatively low and equals about one day’s maximum price fluctuation on the total value of the assets covered by the contract.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136259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CA45C0-9D22-4849-BCFC-EDCB6FD9794B}"/>
              </a:ext>
            </a:extLst>
          </p:cNvPr>
          <p:cNvSpPr>
            <a:spLocks noGrp="1"/>
          </p:cNvSpPr>
          <p:nvPr>
            <p:ph type="title"/>
          </p:nvPr>
        </p:nvSpPr>
        <p:spPr>
          <a:xfrm>
            <a:off x="838200" y="365126"/>
            <a:ext cx="10515600" cy="315912"/>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896F78A8-B841-4092-B069-616E8D9178F8}"/>
              </a:ext>
            </a:extLst>
          </p:cNvPr>
          <p:cNvSpPr>
            <a:spLocks noGrp="1"/>
          </p:cNvSpPr>
          <p:nvPr>
            <p:ph idx="1"/>
          </p:nvPr>
        </p:nvSpPr>
        <p:spPr>
          <a:xfrm>
            <a:off x="838200" y="1011382"/>
            <a:ext cx="10515600" cy="5165581"/>
          </a:xfrm>
        </p:spPr>
        <p:txBody>
          <a:bodyPr>
            <a:normAutofit fontScale="92500"/>
          </a:bodyPr>
          <a:lstStyle/>
          <a:p>
            <a:pPr marL="0" indent="0" algn="just">
              <a:lnSpc>
                <a:spcPct val="150000"/>
              </a:lnSpc>
              <a:buNone/>
            </a:pPr>
            <a:r>
              <a:rPr lang="en-GB" b="1" dirty="0">
                <a:effectLst/>
                <a:latin typeface="Times New Roman" panose="02020603050405020304" pitchFamily="18" charset="0"/>
                <a:ea typeface="Calibri" panose="020F0502020204030204" pitchFamily="34" charset="0"/>
                <a:cs typeface="Times New Roman" panose="02020603050405020304" pitchFamily="18" charset="0"/>
              </a:rPr>
              <a:t>Maintenance margin </a:t>
            </a:r>
            <a:r>
              <a:rPr lang="en-GB" dirty="0">
                <a:effectLst/>
                <a:latin typeface="Times New Roman" panose="02020603050405020304" pitchFamily="18" charset="0"/>
                <a:ea typeface="Calibri" panose="020F0502020204030204" pitchFamily="34" charset="0"/>
                <a:cs typeface="Times New Roman" panose="02020603050405020304" pitchFamily="18" charset="0"/>
              </a:rPr>
              <a:t>is the minimum amount of margin that must be maintained in a</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effectLst/>
                <a:latin typeface="Times New Roman" panose="02020603050405020304" pitchFamily="18" charset="0"/>
                <a:ea typeface="Calibri" panose="020F0502020204030204" pitchFamily="34" charset="0"/>
                <a:cs typeface="Times New Roman" panose="02020603050405020304" pitchFamily="18" charset="0"/>
              </a:rPr>
              <a:t>futures account. If the margin balance in the account falls below the maintenance margin through daily settlement of gains and losses (from changes in the futures price), additional funds must be deposited to bring the margin balance back up to the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initial </a:t>
            </a:r>
            <a:r>
              <a:rPr lang="en-GB" dirty="0">
                <a:effectLst/>
                <a:latin typeface="Times New Roman" panose="02020603050405020304" pitchFamily="18" charset="0"/>
                <a:ea typeface="Calibri" panose="020F0502020204030204" pitchFamily="34" charset="0"/>
                <a:cs typeface="Times New Roman" panose="02020603050405020304" pitchFamily="18" charset="0"/>
              </a:rPr>
              <a:t>margin amount. </a:t>
            </a:r>
          </a:p>
          <a:p>
            <a:pPr marL="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This is different from maintenance margin in an equity account,</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dirty="0">
                <a:effectLst/>
                <a:latin typeface="Times New Roman" panose="02020603050405020304" pitchFamily="18" charset="0"/>
                <a:ea typeface="Calibri" panose="020F0502020204030204" pitchFamily="34" charset="0"/>
                <a:cs typeface="Times New Roman" panose="02020603050405020304" pitchFamily="18" charset="0"/>
              </a:rPr>
              <a:t>which requires investors only to bring the margin backup to the maintenance margin amount. Margin requirements are set by the clearinghouse.</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716743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31F9FB-FE76-46F7-80F5-61941D2E8AD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xmlns="" id="{832B4331-7371-4ACE-A0C9-BA5C6FB516DC}"/>
              </a:ext>
            </a:extLst>
          </p:cNvPr>
          <p:cNvSpPr>
            <a:spLocks noGrp="1"/>
          </p:cNvSpPr>
          <p:nvPr>
            <p:ph idx="1"/>
          </p:nvPr>
        </p:nvSpPr>
        <p:spPr/>
        <p:txBody>
          <a:bodyPr/>
          <a:lstStyle/>
          <a:p>
            <a:pPr marL="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Many futures contracts have </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price limits</a:t>
            </a:r>
            <a:r>
              <a:rPr lang="en-GB" dirty="0">
                <a:effectLst/>
                <a:latin typeface="Times New Roman" panose="02020603050405020304" pitchFamily="18" charset="0"/>
                <a:ea typeface="Calibri" panose="020F0502020204030204" pitchFamily="34" charset="0"/>
                <a:cs typeface="Times New Roman" panose="02020603050405020304" pitchFamily="18" charset="0"/>
              </a:rPr>
              <a:t>, which are exchange-imposed limits on how each day’s settlement price can change from the previous day’s settlement price. Exchange members are prohibited from executing trades at prices outside these limits. If the equilibrium price at which traders would willingly trade is above the upper limit or below the lower limit, trades cannot take place.</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110540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C98A2B-917A-4247-A3A9-A2BC651A3C4B}"/>
              </a:ext>
            </a:extLst>
          </p:cNvPr>
          <p:cNvSpPr>
            <a:spLocks noGrp="1"/>
          </p:cNvSpPr>
          <p:nvPr>
            <p:ph type="title"/>
          </p:nvPr>
        </p:nvSpPr>
        <p:spPr>
          <a:xfrm>
            <a:off x="838200" y="365126"/>
            <a:ext cx="10515600" cy="315912"/>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B4CC5BFE-414A-4C5F-B3D2-55E3A73C1150}"/>
              </a:ext>
            </a:extLst>
          </p:cNvPr>
          <p:cNvSpPr>
            <a:spLocks noGrp="1"/>
          </p:cNvSpPr>
          <p:nvPr>
            <p:ph idx="1"/>
          </p:nvPr>
        </p:nvSpPr>
        <p:spPr>
          <a:xfrm>
            <a:off x="838200" y="817418"/>
            <a:ext cx="10515600" cy="5359545"/>
          </a:xfrm>
        </p:spPr>
        <p:txBody>
          <a:bodyPr>
            <a:normAutofit fontScale="92500"/>
          </a:bodyPr>
          <a:lstStyle/>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Consider a futures contract that has a daily price limit of $0.02 and settled the previous day at $1.04. If, on the following trading day, traders wish to trade at $1.07 because of changes in market conditions or expectations, no trades will take place. The settlement price will be reported as $1.06 (for the purposes of marking-to-market</a:t>
            </a:r>
            <a:r>
              <a:rPr lang="en-GB" sz="240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50000"/>
              </a:lnSpc>
              <a:buNone/>
            </a:pPr>
            <a:r>
              <a:rPr lang="en-GB" sz="2400">
                <a:effectLst/>
                <a:latin typeface="Times New Roman" panose="02020603050405020304" pitchFamily="18" charset="0"/>
                <a:ea typeface="Calibri" panose="020F0502020204030204" pitchFamily="34" charset="0"/>
                <a:cs typeface="Times New Roman" panose="02020603050405020304" pitchFamily="18" charset="0"/>
              </a:rPr>
              <a:t>The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contract will be said to have made 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limit move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and the price is said to be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limit up</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(from the previous day). If market conditions had changed such that the price at which traders are willing to trade is below $1.02, $1.02 will be the settlement price, and the price is said to be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limit down</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If trades cannot take place because of a limit move, either up or down, the price is said to be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locked limit</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since no trades can take place and traders are locked into their existing positions.</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71882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B32F4F-552C-47D8-BA34-E4A3BD565ACF}"/>
              </a:ext>
            </a:extLst>
          </p:cNvPr>
          <p:cNvSpPr>
            <a:spLocks noGrp="1"/>
          </p:cNvSpPr>
          <p:nvPr>
            <p:ph type="title"/>
          </p:nvPr>
        </p:nvSpPr>
        <p:spPr/>
        <p:txBody>
          <a:bodyPr>
            <a:normAutofit/>
          </a:bodyPr>
          <a:lstStyle/>
          <a:p>
            <a:pPr algn="ctr"/>
            <a:r>
              <a:rPr lang="en-GB" sz="2400" b="1" dirty="0">
                <a:solidFill>
                  <a:schemeClr val="accent1"/>
                </a:solidFill>
                <a:effectLst/>
                <a:latin typeface="Calibri" panose="020F0502020204030204" pitchFamily="34" charset="0"/>
                <a:ea typeface="Calibri" panose="020F0502020204030204" pitchFamily="34" charset="0"/>
              </a:rPr>
              <a:t>Define forward contracts, futures contracts, options (calls and puts), swaps, and credit derivatives and compare their basic characteristics</a:t>
            </a:r>
            <a:endParaRPr lang="en-GB" sz="5400" dirty="0">
              <a:solidFill>
                <a:schemeClr val="accent1"/>
              </a:solidFill>
            </a:endParaRPr>
          </a:p>
        </p:txBody>
      </p:sp>
      <p:sp>
        <p:nvSpPr>
          <p:cNvPr id="3" name="Content Placeholder 2">
            <a:extLst>
              <a:ext uri="{FF2B5EF4-FFF2-40B4-BE49-F238E27FC236}">
                <a16:creationId xmlns:a16="http://schemas.microsoft.com/office/drawing/2014/main" xmlns="" id="{7B3B7AD6-5ED3-4D43-90C4-AEC78B81F5D1}"/>
              </a:ext>
            </a:extLst>
          </p:cNvPr>
          <p:cNvSpPr>
            <a:spLocks noGrp="1"/>
          </p:cNvSpPr>
          <p:nvPr>
            <p:ph idx="1"/>
          </p:nvPr>
        </p:nvSpPr>
        <p:spPr/>
        <p:txBody>
          <a:bodyPr/>
          <a:lstStyle/>
          <a:p>
            <a:r>
              <a:rPr lang="en-GB" sz="18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Forward contracts:</a:t>
            </a:r>
          </a:p>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In 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forward contract</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one party agrees to buy and the counterparty to sell a physical or financial asset at a specific price on a specific date in the future. A party may enter into the contract to speculate on the future price of an asset, but more often a party seeks to enter into a forward contract to hedge an existing exposure to the risk of asset price or interest rate changes. A forward contract can be used to reduce or eliminate uncertainty about the future price of an asset it plans to buy or sell at a later date.</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6970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222FF1-4DA4-4052-A73D-EB041E6DC933}"/>
              </a:ext>
            </a:extLst>
          </p:cNvPr>
          <p:cNvSpPr>
            <a:spLocks noGrp="1"/>
          </p:cNvSpPr>
          <p:nvPr>
            <p:ph type="title"/>
          </p:nvPr>
        </p:nvSpPr>
        <p:spPr>
          <a:xfrm>
            <a:off x="838200" y="365125"/>
            <a:ext cx="10515600" cy="452293"/>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DD0BE2D7-7354-4FF0-85AA-2859A480AFE3}"/>
              </a:ext>
            </a:extLst>
          </p:cNvPr>
          <p:cNvSpPr>
            <a:spLocks noGrp="1"/>
          </p:cNvSpPr>
          <p:nvPr>
            <p:ph idx="1"/>
          </p:nvPr>
        </p:nvSpPr>
        <p:spPr>
          <a:xfrm>
            <a:off x="838200" y="1551709"/>
            <a:ext cx="10515600" cy="4625254"/>
          </a:xfrm>
        </p:spPr>
        <p:txBody>
          <a:bodyPr/>
          <a:lstStyle/>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Typically, neither party to the contract makes a payment at the initiation of a forward contract. If the expected future price of the asset increases over the life of the contract, the right to buy at the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forward price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(i.e., the price specified in the forward contract) will have positive value, and the obligation to sell will have an equal negative value. If the expected future price of the asset falls below the forward price, the result is opposite and the right to sell (at an above-market price) will have a positive value.</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723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9C287-778D-4F5A-818B-2AE515415CD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AFD55D0C-FC5A-4C36-BF18-2C0EFA99E075}"/>
              </a:ext>
            </a:extLst>
          </p:cNvPr>
          <p:cNvSpPr>
            <a:spLocks noGrp="1"/>
          </p:cNvSpPr>
          <p:nvPr>
            <p:ph idx="1"/>
          </p:nvPr>
        </p:nvSpPr>
        <p:spPr/>
        <p:txBody>
          <a:bodyPr/>
          <a:lstStyle/>
          <a:p>
            <a:pPr marL="0" indent="0" algn="just">
              <a:lnSpc>
                <a:spcPct val="150000"/>
              </a:lnSpc>
              <a:buNone/>
            </a:pPr>
            <a:r>
              <a:rPr lang="en-GB" dirty="0">
                <a:effectLst/>
                <a:latin typeface="Times New Roman" panose="02020603050405020304" pitchFamily="18" charset="0"/>
                <a:ea typeface="Calibri" panose="020F0502020204030204" pitchFamily="34" charset="0"/>
                <a:cs typeface="Times New Roman" panose="02020603050405020304" pitchFamily="18" charset="0"/>
              </a:rPr>
              <a:t>The party to the forward contract who agrees to buy the financial or physical asset has a </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long forward position</a:t>
            </a:r>
            <a:r>
              <a:rPr lang="en-GB" dirty="0">
                <a:effectLst/>
                <a:latin typeface="Times New Roman" panose="02020603050405020304" pitchFamily="18" charset="0"/>
                <a:ea typeface="Calibri" panose="020F0502020204030204" pitchFamily="34" charset="0"/>
                <a:cs typeface="Times New Roman" panose="02020603050405020304" pitchFamily="18" charset="0"/>
              </a:rPr>
              <a:t> and is called the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long</a:t>
            </a:r>
            <a:r>
              <a:rPr lang="en-GB" dirty="0">
                <a:effectLst/>
                <a:latin typeface="Times New Roman" panose="02020603050405020304" pitchFamily="18" charset="0"/>
                <a:ea typeface="Calibri" panose="020F0502020204030204" pitchFamily="34" charset="0"/>
                <a:cs typeface="Times New Roman" panose="02020603050405020304" pitchFamily="18" charset="0"/>
              </a:rPr>
              <a:t>. The party to the forward contract who agrees to sell or deliver the asset has a </a:t>
            </a:r>
            <a:r>
              <a:rPr lang="en-GB" b="1" dirty="0">
                <a:effectLst/>
                <a:latin typeface="Times New Roman" panose="02020603050405020304" pitchFamily="18" charset="0"/>
                <a:ea typeface="Calibri" panose="020F0502020204030204" pitchFamily="34" charset="0"/>
                <a:cs typeface="Times New Roman" panose="02020603050405020304" pitchFamily="18" charset="0"/>
              </a:rPr>
              <a:t>short forward position</a:t>
            </a:r>
            <a:r>
              <a:rPr lang="en-GB" dirty="0">
                <a:effectLst/>
                <a:latin typeface="Times New Roman" panose="02020603050405020304" pitchFamily="18" charset="0"/>
                <a:ea typeface="Calibri" panose="020F0502020204030204" pitchFamily="34" charset="0"/>
                <a:cs typeface="Times New Roman" panose="02020603050405020304" pitchFamily="18" charset="0"/>
              </a:rPr>
              <a:t> and is called the </a:t>
            </a:r>
            <a:r>
              <a:rPr lang="en-GB" i="1" dirty="0">
                <a:effectLst/>
                <a:latin typeface="Times New Roman" panose="02020603050405020304" pitchFamily="18" charset="0"/>
                <a:ea typeface="Calibri" panose="020F0502020204030204" pitchFamily="34" charset="0"/>
                <a:cs typeface="Times New Roman" panose="02020603050405020304" pitchFamily="18" charset="0"/>
              </a:rPr>
              <a:t>short</a:t>
            </a:r>
            <a:r>
              <a:rPr lang="en-GB"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217349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03A7E1-0E6D-49E0-A570-791EFE488B3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CD531D71-FC68-402F-9C1D-0140D6778595}"/>
              </a:ext>
            </a:extLst>
          </p:cNvPr>
          <p:cNvSpPr>
            <a:spLocks noGrp="1"/>
          </p:cNvSpPr>
          <p:nvPr>
            <p:ph idx="1"/>
          </p:nvPr>
        </p:nvSpPr>
        <p:spPr/>
        <p:txBody>
          <a:bodyPr>
            <a:normAutofit lnSpcReduction="10000"/>
          </a:bodyPr>
          <a:lstStyle/>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deliverable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forward contract is settled by the short delivering the underlying asset to the long. Other forward contracts are settled in cash. In 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cash-settled forward</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contract</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one party pays cash to the other when the contract expires based on the</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difference between the forward price and the market price of the underlying asset (i.e., the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spot price</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the settlement date. Apart from transactions costs, deliverable and cash-settled forward contracts are economically equivalent. Cash-settled forward contracts are also known as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contracts for differences</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or </a:t>
            </a:r>
            <a:r>
              <a:rPr lang="en-GB" sz="2400" i="1" dirty="0">
                <a:effectLst/>
                <a:latin typeface="Times New Roman" panose="02020603050405020304" pitchFamily="18" charset="0"/>
                <a:ea typeface="Calibri" panose="020F0502020204030204" pitchFamily="34" charset="0"/>
                <a:cs typeface="Times New Roman" panose="02020603050405020304" pitchFamily="18" charset="0"/>
              </a:rPr>
              <a:t>non-deliverable forwards</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(NDFs).</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907746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133A4A-AEFF-4A6A-8509-B147A6A14FE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E467F616-D2B5-4159-9482-DF30952BDA69}"/>
              </a:ext>
            </a:extLst>
          </p:cNvPr>
          <p:cNvSpPr>
            <a:spLocks noGrp="1"/>
          </p:cNvSpPr>
          <p:nvPr>
            <p:ph idx="1"/>
          </p:nvPr>
        </p:nvSpPr>
        <p:spPr/>
        <p:txBody>
          <a:bodyPr/>
          <a:lstStyle/>
          <a:p>
            <a:r>
              <a:rPr lang="en-GB" sz="2000" b="1" dirty="0">
                <a:solidFill>
                  <a:schemeClr val="accent1"/>
                </a:solidFill>
                <a:effectLst/>
                <a:latin typeface="Calibri" panose="020F0502020204030204" pitchFamily="34" charset="0"/>
                <a:ea typeface="Calibri" panose="020F0502020204030204" pitchFamily="34" charset="0"/>
              </a:rPr>
              <a:t>Futures contracts:</a:t>
            </a:r>
            <a:endParaRPr lang="en-GB" sz="2000" b="1" dirty="0">
              <a:solidFill>
                <a:schemeClr val="accent1"/>
              </a:solidFill>
              <a:effectLst/>
              <a:latin typeface="Times New Roman" panose="02020603050405020304" pitchFamily="18" charset="0"/>
              <a:ea typeface="Times New Roman" panose="02020603050405020304" pitchFamily="18" charset="0"/>
            </a:endParaRPr>
          </a:p>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futures contract</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is a forward contract that is standardized and exchange-traded. The primary ways in which forwards and futures differ are that futures are traded in an active secondary market, subject to greater regulation, backed by a clearinghouse, and require a daily cash settlement of gains and losses.</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17136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24C20C-CFE7-4487-8F08-D8148917551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F247D559-E8F7-480B-A1F7-4D432D29BFC0}"/>
              </a:ext>
            </a:extLst>
          </p:cNvPr>
          <p:cNvSpPr>
            <a:spLocks noGrp="1"/>
          </p:cNvSpPr>
          <p:nvPr>
            <p:ph idx="1"/>
          </p:nvPr>
        </p:nvSpPr>
        <p:spPr/>
        <p:txBody>
          <a:bodyPr/>
          <a:lstStyle/>
          <a:p>
            <a:pPr marL="0" indent="0" algn="just">
              <a:lnSpc>
                <a:spcPct val="150000"/>
              </a:lnSpc>
              <a:buNone/>
            </a:pPr>
            <a:r>
              <a:rPr lang="en-GB" b="1" dirty="0">
                <a:effectLst/>
                <a:latin typeface="Times New Roman" panose="02020603050405020304" pitchFamily="18" charset="0"/>
                <a:ea typeface="Calibri" panose="020F0502020204030204" pitchFamily="34" charset="0"/>
                <a:cs typeface="Times New Roman" panose="02020603050405020304" pitchFamily="18" charset="0"/>
              </a:rPr>
              <a:t>Futures contracts </a:t>
            </a:r>
            <a:r>
              <a:rPr lang="en-GB" dirty="0">
                <a:effectLst/>
                <a:latin typeface="Times New Roman" panose="02020603050405020304" pitchFamily="18" charset="0"/>
                <a:ea typeface="Calibri" panose="020F0502020204030204" pitchFamily="34" charset="0"/>
                <a:cs typeface="Times New Roman" panose="02020603050405020304" pitchFamily="18" charset="0"/>
              </a:rPr>
              <a:t>are similar to forward contracts in that both:</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algn="just">
              <a:lnSpc>
                <a:spcPct val="150000"/>
              </a:lnSpc>
            </a:pPr>
            <a:r>
              <a:rPr lang="en-GB" dirty="0">
                <a:effectLst/>
                <a:latin typeface="Times New Roman" panose="02020603050405020304" pitchFamily="18" charset="0"/>
                <a:ea typeface="Calibri" panose="020F0502020204030204" pitchFamily="34" charset="0"/>
                <a:cs typeface="Times New Roman" panose="02020603050405020304" pitchFamily="18" charset="0"/>
              </a:rPr>
              <a:t>Can be either deliverable or cash-settled contracts.</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marR="156210" algn="just">
              <a:lnSpc>
                <a:spcPct val="150000"/>
              </a:lnSpc>
              <a:spcAft>
                <a:spcPts val="0"/>
              </a:spcAft>
            </a:pPr>
            <a:r>
              <a:rPr lang="en-GB" dirty="0">
                <a:effectLst/>
                <a:latin typeface="Times New Roman" panose="02020603050405020304" pitchFamily="18" charset="0"/>
                <a:ea typeface="Calibri" panose="020F0502020204030204" pitchFamily="34" charset="0"/>
                <a:cs typeface="Times New Roman" panose="02020603050405020304" pitchFamily="18" charset="0"/>
              </a:rPr>
              <a:t>Have contract prices set so each side of the contract has a value of zero value at the initiation of the contract.</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895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553EE9-3C28-4565-BEEE-A3ED6CE7D568}"/>
              </a:ext>
            </a:extLst>
          </p:cNvPr>
          <p:cNvSpPr>
            <a:spLocks noGrp="1"/>
          </p:cNvSpPr>
          <p:nvPr>
            <p:ph type="title"/>
          </p:nvPr>
        </p:nvSpPr>
        <p:spPr>
          <a:xfrm>
            <a:off x="838200" y="365126"/>
            <a:ext cx="10515600" cy="424584"/>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xmlns="" id="{5EA6AC31-137A-481B-8308-D7F2F4172834}"/>
              </a:ext>
            </a:extLst>
          </p:cNvPr>
          <p:cNvSpPr>
            <a:spLocks noGrp="1"/>
          </p:cNvSpPr>
          <p:nvPr>
            <p:ph idx="1"/>
          </p:nvPr>
        </p:nvSpPr>
        <p:spPr>
          <a:xfrm>
            <a:off x="838200" y="1094509"/>
            <a:ext cx="10515600" cy="5082454"/>
          </a:xfrm>
        </p:spPr>
        <p:txBody>
          <a:bodyPr>
            <a:normAutofit/>
          </a:bodyPr>
          <a:lstStyle/>
          <a:p>
            <a:pPr marL="0" indent="0" algn="just">
              <a:lnSpc>
                <a:spcPct val="150000"/>
              </a:lnSpc>
              <a:buNone/>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Futures contracts </a:t>
            </a:r>
            <a:r>
              <a:rPr lang="en-GB" sz="2000" i="1" dirty="0">
                <a:effectLst/>
                <a:latin typeface="Times New Roman" panose="02020603050405020304" pitchFamily="18" charset="0"/>
                <a:ea typeface="Calibri" panose="020F0502020204030204" pitchFamily="34" charset="0"/>
                <a:cs typeface="Times New Roman" panose="02020603050405020304" pitchFamily="18" charset="0"/>
              </a:rPr>
              <a:t>differ</a:t>
            </a: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 from forward contracts in the following ways: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marR="156210" algn="just">
              <a:lnSpc>
                <a:spcPct val="150000"/>
              </a:lnSpc>
              <a:spcAft>
                <a:spcPts val="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Futures contracts trade on organized exchanges. Forwards are private contracts and typically do not trade.</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marR="740410" algn="just">
              <a:lnSpc>
                <a:spcPct val="150000"/>
              </a:lnSpc>
              <a:spcAft>
                <a:spcPts val="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Futures contracts are standardized. Forwards are customized contracts satisfying the specific needs of the parties involved.</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marR="359410" algn="just">
              <a:lnSpc>
                <a:spcPct val="150000"/>
              </a:lnSpc>
              <a:spcAft>
                <a:spcPts val="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A clearinghouse is the counterparty to all futures contracts. Forwards are contracts with the originating counterparty and therefore have counterparty (credit) risk.</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marR="295910" algn="just">
              <a:lnSpc>
                <a:spcPct val="150000"/>
              </a:lnSpc>
              <a:spcAft>
                <a:spcPts val="0"/>
              </a:spcAft>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The government regulates futures markets. Forward contracts are usually not regulated and do not trade in organized markets.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698816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CD2B51-7D2B-4506-88F2-895B65EBD99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ABA75B2B-07A1-430E-9ACA-C37C8BB14DE7}"/>
              </a:ext>
            </a:extLst>
          </p:cNvPr>
          <p:cNvSpPr>
            <a:spLocks noGrp="1"/>
          </p:cNvSpPr>
          <p:nvPr>
            <p:ph idx="1"/>
          </p:nvPr>
        </p:nvSpPr>
        <p:spPr/>
        <p:txBody>
          <a:bodyPr/>
          <a:lstStyle/>
          <a:p>
            <a:pPr marL="0" indent="0" algn="just">
              <a:lnSpc>
                <a:spcPct val="150000"/>
              </a:lnSpc>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 major difference between forwards and futures is futures contracts have standardized contract terms. For each commodity or financial asset, listed futures contracts specify the quality and quantity of assets required under the contract and the delivery procedure (for deliverable contracts). The exchange sets the minimum price fluctuation (called the tick size), daily price move limit, the settlement date, and the trading times for each contract.</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813716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1644</Words>
  <Application>Microsoft Office PowerPoint</Application>
  <PresentationFormat>Widescreen</PresentationFormat>
  <Paragraphs>39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Financial Derivatives</vt:lpstr>
      <vt:lpstr>Define forward contracts, futures contracts, options (calls and puts), swaps, and credit derivatives and compare their basic characteristics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 Abbas</dc:creator>
  <cp:lastModifiedBy>F02-A</cp:lastModifiedBy>
  <cp:revision>8</cp:revision>
  <dcterms:created xsi:type="dcterms:W3CDTF">2021-02-10T11:36:09Z</dcterms:created>
  <dcterms:modified xsi:type="dcterms:W3CDTF">2021-10-30T09:04:34Z</dcterms:modified>
</cp:coreProperties>
</file>