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1688E6-A773-45F9-8AEB-FC2632CC3A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0327FFF0-9C00-41B4-8C3A-64EECE0EC2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2987AC1-5D95-4D5D-9E51-096B44C971E0}"/>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B5EFF4FE-F848-4694-93C2-E8122A4F4E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943B0DC-8BE8-47ED-90EE-7107AD46B0C2}"/>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606908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8D4346-0C68-42B6-BBDB-B74BFDC2A3E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4EACDFCE-DA54-4BC1-B11E-1FC3A6875A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7AD02DC-9B7F-41AA-B346-E01147BA34C6}"/>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50AE314B-5565-4695-BF2B-17C80FE289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D64D94D-FAA3-46E0-9B3D-50885DC92405}"/>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160362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1EF92CC-6642-479D-83F2-83C2AFD671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8C547B6-1210-4EFD-8CB8-10B6A19B53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F272F8B-D887-4428-810B-735AA84D1ED1}"/>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E94197F6-8CD8-4D6D-8770-5230E95990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3FA046D-0FA1-4E42-8303-8CBEDDD88F31}"/>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02726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D1E525-D27D-4FC4-8E9A-48C459F4E4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7459B05-9A98-4163-9AD8-7448E9E4E7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DD4C153-26C5-4FF8-8106-E0813E961197}"/>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5F33B28B-68DD-46B7-8A7C-74DC71215C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53EBC29-38DD-468B-882E-19C03AFA4718}"/>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2042802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F0FAFE-9E70-45A4-9025-B1717EA137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97E963B-49EA-47CA-8F84-089010BCA5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FE3DFDD-4A60-42EC-BDED-516FFA165DD4}"/>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61FB977E-4E71-4E5D-B9E1-552D07C4AE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8B45EFE-86CE-4DD7-B79B-7F61D2A42D2B}"/>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25855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3AF5C1-43FE-4400-BF0B-3FC7EA316E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FC96E4F-F826-4F23-8399-B1AD4B87B7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B8E68265-B8D2-4667-9878-1270AFA5D8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1265C847-1B61-4668-ABF6-7D7721F88F21}"/>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6" name="Footer Placeholder 5">
            <a:extLst>
              <a:ext uri="{FF2B5EF4-FFF2-40B4-BE49-F238E27FC236}">
                <a16:creationId xmlns:a16="http://schemas.microsoft.com/office/drawing/2014/main" xmlns="" id="{8310AC38-3612-4F04-9B34-D7BB02E0FE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1CFB097-F8CC-47ED-9E73-C23A22C908CA}"/>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3165185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5C9FF2-4EE8-48A2-B3BA-07E15F5821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8176A57-FA10-4D81-8B76-77C1091283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B971841-F781-4698-9811-2C43FE7A74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4EAB0984-58BC-4801-B968-4E05273736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F6FCE2B-0090-463C-BEFF-35B5764585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D6694918-D2E3-4B6D-8490-CBD13EAB1F7C}"/>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8" name="Footer Placeholder 7">
            <a:extLst>
              <a:ext uri="{FF2B5EF4-FFF2-40B4-BE49-F238E27FC236}">
                <a16:creationId xmlns:a16="http://schemas.microsoft.com/office/drawing/2014/main" xmlns="" id="{B25ED06E-52BD-4DB0-96E3-307C5265358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032AB11D-D2AA-4A99-A410-03CE2CAA0FD6}"/>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000809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B3F98F-3D3D-4387-AC8D-41ABFEEC392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92DBD171-C1D4-4CD1-BF55-F9470E667B8A}"/>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4" name="Footer Placeholder 3">
            <a:extLst>
              <a:ext uri="{FF2B5EF4-FFF2-40B4-BE49-F238E27FC236}">
                <a16:creationId xmlns:a16="http://schemas.microsoft.com/office/drawing/2014/main" xmlns="" id="{89A589E5-6127-4A1C-A33D-40DDAA07C30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42ADA712-6EAE-4287-A375-A9B9D61984F7}"/>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209980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532D285-B9A2-4B06-9AD8-E04FB1B74AD1}"/>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3" name="Footer Placeholder 2">
            <a:extLst>
              <a:ext uri="{FF2B5EF4-FFF2-40B4-BE49-F238E27FC236}">
                <a16:creationId xmlns:a16="http://schemas.microsoft.com/office/drawing/2014/main" xmlns="" id="{0AB725D2-1FA7-41F9-8486-2EFD6D45A09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1C78F70C-EBE5-456C-9CF8-718C03D9B61C}"/>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106683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0B3683-5377-42B5-88F9-99EA34A272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A127E75-1C61-45AA-BE52-E793D6B5CE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BEC22616-652B-4BE9-841A-475BC5C424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42EE7D4-37D8-4275-BC5F-DAAA5E52444B}"/>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6" name="Footer Placeholder 5">
            <a:extLst>
              <a:ext uri="{FF2B5EF4-FFF2-40B4-BE49-F238E27FC236}">
                <a16:creationId xmlns:a16="http://schemas.microsoft.com/office/drawing/2014/main" xmlns="" id="{A97D9005-52A5-41AA-AA77-D54771899B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33C4FE9-C7DC-45C9-9F15-A41AACADD795}"/>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283999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1EFCB6-8A2A-46E3-ADA7-5A117A8C7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E79CE9B3-536F-4A06-9F26-90D6D34212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B9B341CD-006D-4131-8700-5BB6651DD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6C8CCB9-A488-4CDA-8A13-4377DCFB1197}"/>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6" name="Footer Placeholder 5">
            <a:extLst>
              <a:ext uri="{FF2B5EF4-FFF2-40B4-BE49-F238E27FC236}">
                <a16:creationId xmlns:a16="http://schemas.microsoft.com/office/drawing/2014/main" xmlns="" id="{414CE4E1-EF6E-4970-80EE-924AC169FD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D8111A3-2549-4E6C-8540-33E1C1BD40F5}"/>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94001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t="-57000" b="-5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4EBA677-03E6-4A3E-8C84-1D75638397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7A4AD58-76FF-4620-ADA7-CA74F18207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EEC9A2C-97DE-49AB-B092-E9544DD112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E082F432-D518-4F50-AB19-A921599EA0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C90EB746-9011-40D5-9E85-4A9F4CADF8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3E011-3D1E-4480-907D-18E699AF53EF}" type="slidenum">
              <a:rPr lang="en-GB" smtClean="0"/>
              <a:t>‹#›</a:t>
            </a:fld>
            <a:endParaRPr lang="en-GB"/>
          </a:p>
        </p:txBody>
      </p:sp>
    </p:spTree>
    <p:extLst>
      <p:ext uri="{BB962C8B-B14F-4D97-AF65-F5344CB8AC3E}">
        <p14:creationId xmlns:p14="http://schemas.microsoft.com/office/powerpoint/2010/main" val="740082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C2EB28-D2E1-4115-9834-DCBED34C4E63}"/>
              </a:ext>
            </a:extLst>
          </p:cNvPr>
          <p:cNvSpPr>
            <a:spLocks noGrp="1"/>
          </p:cNvSpPr>
          <p:nvPr>
            <p:ph type="ctrTitle"/>
          </p:nvPr>
        </p:nvSpPr>
        <p:spPr>
          <a:xfrm>
            <a:off x="1524000" y="1122363"/>
            <a:ext cx="9144000" cy="1011237"/>
          </a:xfrm>
        </p:spPr>
        <p:txBody>
          <a:bodyPr>
            <a:normAutofit/>
          </a:bodyPr>
          <a:lstStyle/>
          <a:p>
            <a:r>
              <a:rPr lang="en-GB" b="1" dirty="0">
                <a:solidFill>
                  <a:schemeClr val="accent1"/>
                </a:solidFill>
              </a:rPr>
              <a:t>Financial Derivatives</a:t>
            </a:r>
          </a:p>
        </p:txBody>
      </p:sp>
      <p:sp>
        <p:nvSpPr>
          <p:cNvPr id="3" name="Subtitle 2">
            <a:extLst>
              <a:ext uri="{FF2B5EF4-FFF2-40B4-BE49-F238E27FC236}">
                <a16:creationId xmlns:a16="http://schemas.microsoft.com/office/drawing/2014/main" xmlns="" id="{C73E96ED-983B-4978-B3A4-B5993517A679}"/>
              </a:ext>
            </a:extLst>
          </p:cNvPr>
          <p:cNvSpPr>
            <a:spLocks noGrp="1"/>
          </p:cNvSpPr>
          <p:nvPr>
            <p:ph type="subTitle" idx="1"/>
          </p:nvPr>
        </p:nvSpPr>
        <p:spPr>
          <a:xfrm>
            <a:off x="1524000" y="3074504"/>
            <a:ext cx="9144000" cy="2183296"/>
          </a:xfrm>
        </p:spPr>
        <p:txBody>
          <a:bodyPr>
            <a:noAutofit/>
          </a:bodyPr>
          <a:lstStyle/>
          <a:p>
            <a:r>
              <a:rPr lang="en-GB" sz="3200" b="1" dirty="0" err="1"/>
              <a:t>Manara</a:t>
            </a:r>
            <a:r>
              <a:rPr lang="en-GB" sz="3200" b="1" dirty="0"/>
              <a:t> University</a:t>
            </a:r>
          </a:p>
          <a:p>
            <a:r>
              <a:rPr lang="en-GB" sz="3200" b="1" dirty="0"/>
              <a:t>Department of Banking and Finance</a:t>
            </a:r>
          </a:p>
          <a:p>
            <a:r>
              <a:rPr lang="en-GB" sz="3200" b="1" dirty="0" smtClean="0"/>
              <a:t>First Term</a:t>
            </a:r>
            <a:endParaRPr lang="en-GB" sz="3200" b="1" dirty="0"/>
          </a:p>
          <a:p>
            <a:r>
              <a:rPr lang="en-GB" sz="3200" b="1" dirty="0" smtClean="0"/>
              <a:t>2021-2022</a:t>
            </a:r>
            <a:endParaRPr lang="en-GB" sz="3200" b="1" dirty="0"/>
          </a:p>
          <a:p>
            <a:r>
              <a:rPr lang="en-GB" sz="3200" b="1" dirty="0"/>
              <a:t>Dr Hayan Omran</a:t>
            </a:r>
          </a:p>
        </p:txBody>
      </p:sp>
    </p:spTree>
    <p:extLst>
      <p:ext uri="{BB962C8B-B14F-4D97-AF65-F5344CB8AC3E}">
        <p14:creationId xmlns:p14="http://schemas.microsoft.com/office/powerpoint/2010/main" val="432713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D77237-B7AC-4696-BA26-BAEED24948CC}"/>
              </a:ext>
            </a:extLst>
          </p:cNvPr>
          <p:cNvSpPr>
            <a:spLocks noGrp="1"/>
          </p:cNvSpPr>
          <p:nvPr>
            <p:ph type="title"/>
          </p:nvPr>
        </p:nvSpPr>
        <p:spPr/>
        <p:txBody>
          <a:bodyPr/>
          <a:lstStyle/>
          <a:p>
            <a:endParaRPr lang="en-GB"/>
          </a:p>
        </p:txBody>
      </p:sp>
      <p:sp>
        <p:nvSpPr>
          <p:cNvPr id="3" name="Content Placeholder 2">
            <a:extLst>
              <a:ext uri="{FF2B5EF4-FFF2-40B4-BE49-F238E27FC236}">
                <a16:creationId xmlns="" xmlns:a16="http://schemas.microsoft.com/office/drawing/2014/main" id="{B4418692-6DCC-44F5-805B-EC7BB756D8A3}"/>
              </a:ext>
            </a:extLst>
          </p:cNvPr>
          <p:cNvSpPr>
            <a:spLocks noGrp="1"/>
          </p:cNvSpPr>
          <p:nvPr>
            <p:ph idx="1"/>
          </p:nvPr>
        </p:nvSpPr>
        <p:spPr/>
        <p:txBody>
          <a:bodyPr>
            <a:normAutofit lnSpcReduction="10000"/>
          </a:bodyPr>
          <a:lstStyle/>
          <a:p>
            <a:r>
              <a:rPr lang="en-GB" b="1" dirty="0">
                <a:solidFill>
                  <a:schemeClr val="accent5"/>
                </a:solidFill>
                <a:effectLst/>
                <a:latin typeface="Times New Roman" panose="02020603050405020304" pitchFamily="18" charset="0"/>
                <a:ea typeface="Calibri" panose="020F0502020204030204" pitchFamily="34" charset="0"/>
                <a:cs typeface="Times New Roman" panose="02020603050405020304" pitchFamily="18" charset="0"/>
              </a:rPr>
              <a:t>Credit Derivatives:</a:t>
            </a:r>
          </a:p>
          <a:p>
            <a:pPr marL="0" indent="0" algn="just">
              <a:lnSpc>
                <a:spcPct val="150000"/>
              </a:lnSpc>
              <a:buNone/>
            </a:pPr>
            <a:r>
              <a:rPr lang="en-GB" dirty="0">
                <a:effectLst/>
                <a:latin typeface="Times New Roman" panose="02020603050405020304" pitchFamily="18" charset="0"/>
                <a:ea typeface="Calibri" panose="020F0502020204030204" pitchFamily="34" charset="0"/>
                <a:cs typeface="Times New Roman" panose="02020603050405020304" pitchFamily="18" charset="0"/>
              </a:rPr>
              <a:t>A </a:t>
            </a:r>
            <a:r>
              <a:rPr lang="en-GB" b="1" dirty="0">
                <a:effectLst/>
                <a:latin typeface="Times New Roman" panose="02020603050405020304" pitchFamily="18" charset="0"/>
                <a:ea typeface="Calibri" panose="020F0502020204030204" pitchFamily="34" charset="0"/>
                <a:cs typeface="Times New Roman" panose="02020603050405020304" pitchFamily="18" charset="0"/>
              </a:rPr>
              <a:t>credit derivative</a:t>
            </a:r>
            <a:r>
              <a:rPr lang="en-GB" dirty="0">
                <a:effectLst/>
                <a:latin typeface="Times New Roman" panose="02020603050405020304" pitchFamily="18" charset="0"/>
                <a:ea typeface="Calibri" panose="020F0502020204030204" pitchFamily="34" charset="0"/>
                <a:cs typeface="Times New Roman" panose="02020603050405020304" pitchFamily="18" charset="0"/>
              </a:rPr>
              <a:t> is a contract that provides a bondholder (lender) with protection against a downgrade or a default by the borrower. The most common type of credit derivative is a </a:t>
            </a:r>
            <a:r>
              <a:rPr lang="en-GB" b="1" dirty="0">
                <a:effectLst/>
                <a:latin typeface="Times New Roman" panose="02020603050405020304" pitchFamily="18" charset="0"/>
                <a:ea typeface="Calibri" panose="020F0502020204030204" pitchFamily="34" charset="0"/>
                <a:cs typeface="Times New Roman" panose="02020603050405020304" pitchFamily="18" charset="0"/>
              </a:rPr>
              <a:t>credit default swap</a:t>
            </a:r>
            <a:r>
              <a:rPr lang="en-GB" dirty="0">
                <a:effectLst/>
                <a:latin typeface="Times New Roman" panose="02020603050405020304" pitchFamily="18" charset="0"/>
                <a:ea typeface="Calibri" panose="020F0502020204030204" pitchFamily="34" charset="0"/>
                <a:cs typeface="Times New Roman" panose="02020603050405020304" pitchFamily="18" charset="0"/>
              </a:rPr>
              <a:t> (CDS), which is essentially an insurance contract against default. A bondholder pays a series of cash flows to a credit protection seller and receives a payment if the bond issuer defaults.</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0607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D261B5-664E-4E0E-AA58-A2BEE5DBDBF9}"/>
              </a:ext>
            </a:extLst>
          </p:cNvPr>
          <p:cNvSpPr>
            <a:spLocks noGrp="1"/>
          </p:cNvSpPr>
          <p:nvPr>
            <p:ph type="title"/>
          </p:nvPr>
        </p:nvSpPr>
        <p:spPr/>
        <p:txBody>
          <a:bodyPr/>
          <a:lstStyle/>
          <a:p>
            <a:endParaRPr lang="en-GB"/>
          </a:p>
        </p:txBody>
      </p:sp>
      <p:sp>
        <p:nvSpPr>
          <p:cNvPr id="3" name="Content Placeholder 2">
            <a:extLst>
              <a:ext uri="{FF2B5EF4-FFF2-40B4-BE49-F238E27FC236}">
                <a16:creationId xmlns="" xmlns:a16="http://schemas.microsoft.com/office/drawing/2014/main" id="{DA26CB8E-76B6-451B-B1EE-2352669C78D6}"/>
              </a:ext>
            </a:extLst>
          </p:cNvPr>
          <p:cNvSpPr>
            <a:spLocks noGrp="1"/>
          </p:cNvSpPr>
          <p:nvPr>
            <p:ph idx="1"/>
          </p:nvPr>
        </p:nvSpPr>
        <p:spPr/>
        <p:txBody>
          <a:bodyPr/>
          <a:lstStyle/>
          <a:p>
            <a:pPr marL="0" indent="0" algn="just">
              <a:lnSpc>
                <a:spcPct val="150000"/>
              </a:lnSpc>
              <a:buNone/>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Another type of credit derivative is a </a:t>
            </a:r>
            <a:r>
              <a:rPr lang="en-GB" sz="3200" b="1" dirty="0">
                <a:effectLst/>
                <a:latin typeface="Times New Roman" panose="02020603050405020304" pitchFamily="18" charset="0"/>
                <a:ea typeface="Calibri" panose="020F0502020204030204" pitchFamily="34" charset="0"/>
                <a:cs typeface="Times New Roman" panose="02020603050405020304" pitchFamily="18" charset="0"/>
              </a:rPr>
              <a:t>credit spread option</a:t>
            </a: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 typically a call option that is based on a bond’s yield spread relative to a benchmark. If the bond’s credit quality decreases, its yield spread will increase and the bondholder will collect a payoff on the option.</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96004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5E25D3-5C64-4C79-9333-DB2584F3BC57}"/>
              </a:ext>
            </a:extLst>
          </p:cNvPr>
          <p:cNvSpPr>
            <a:spLocks noGrp="1"/>
          </p:cNvSpPr>
          <p:nvPr>
            <p:ph type="title"/>
          </p:nvPr>
        </p:nvSpPr>
        <p:spPr>
          <a:xfrm>
            <a:off x="838200" y="365125"/>
            <a:ext cx="10515600" cy="798657"/>
          </a:xfrm>
        </p:spPr>
        <p:txBody>
          <a:bodyPr>
            <a:normAutofit/>
          </a:bodyPr>
          <a:lstStyle/>
          <a:p>
            <a:pPr algn="ctr"/>
            <a:r>
              <a:rPr lang="en-GB" sz="2800" b="1" dirty="0">
                <a:solidFill>
                  <a:srgbClr val="0074A2"/>
                </a:solidFill>
                <a:effectLst/>
                <a:latin typeface="Calibri" panose="020F0502020204030204" pitchFamily="34" charset="0"/>
                <a:ea typeface="Calibri" panose="020F0502020204030204" pitchFamily="34" charset="0"/>
              </a:rPr>
              <a:t>Describe purposes of, and controversies related to, derivative markets</a:t>
            </a:r>
            <a:endParaRPr lang="en-GB" sz="6000" dirty="0"/>
          </a:p>
        </p:txBody>
      </p:sp>
      <p:sp>
        <p:nvSpPr>
          <p:cNvPr id="3" name="Content Placeholder 2">
            <a:extLst>
              <a:ext uri="{FF2B5EF4-FFF2-40B4-BE49-F238E27FC236}">
                <a16:creationId xmlns="" xmlns:a16="http://schemas.microsoft.com/office/drawing/2014/main" id="{FF22154A-4C13-4E40-868F-FC298DC0099A}"/>
              </a:ext>
            </a:extLst>
          </p:cNvPr>
          <p:cNvSpPr>
            <a:spLocks noGrp="1"/>
          </p:cNvSpPr>
          <p:nvPr>
            <p:ph idx="1"/>
          </p:nvPr>
        </p:nvSpPr>
        <p:spPr>
          <a:xfrm>
            <a:off x="838200" y="1163782"/>
            <a:ext cx="10515600" cy="5013181"/>
          </a:xfrm>
        </p:spPr>
        <p:txBody>
          <a:bodyPr>
            <a:normAutofit fontScale="92500" lnSpcReduction="20000"/>
          </a:bodyPr>
          <a:lstStyle/>
          <a:p>
            <a:pPr marL="0" marR="194310" indent="0" algn="just">
              <a:lnSpc>
                <a:spcPct val="150000"/>
              </a:lnSpc>
              <a:buNone/>
            </a:pPr>
            <a:r>
              <a:rPr lang="en-GB" dirty="0">
                <a:effectLst/>
                <a:latin typeface="Times New Roman" panose="02020603050405020304" pitchFamily="18" charset="0"/>
                <a:ea typeface="Calibri" panose="020F0502020204030204" pitchFamily="34" charset="0"/>
                <a:cs typeface="Times New Roman" panose="02020603050405020304" pitchFamily="18" charset="0"/>
              </a:rPr>
              <a:t>The </a:t>
            </a:r>
            <a:r>
              <a:rPr lang="en-GB" i="1" dirty="0">
                <a:effectLst/>
                <a:latin typeface="Times New Roman" panose="02020603050405020304" pitchFamily="18" charset="0"/>
                <a:ea typeface="Calibri" panose="020F0502020204030204" pitchFamily="34" charset="0"/>
                <a:cs typeface="Times New Roman" panose="02020603050405020304" pitchFamily="18" charset="0"/>
              </a:rPr>
              <a:t>criticism of derivatives</a:t>
            </a:r>
            <a:r>
              <a:rPr lang="en-GB" dirty="0">
                <a:effectLst/>
                <a:latin typeface="Times New Roman" panose="02020603050405020304" pitchFamily="18" charset="0"/>
                <a:ea typeface="Calibri" panose="020F0502020204030204" pitchFamily="34" charset="0"/>
                <a:cs typeface="Times New Roman" panose="02020603050405020304" pitchFamily="18" charset="0"/>
              </a:rPr>
              <a:t> is that they are “too risky,” especially to investors with limited knowledge of sometimes complex instruments. Because of the high leverage involved in derivatives payoffs, they are sometimes likened to gambling.</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buNone/>
            </a:pPr>
            <a:r>
              <a:rPr lang="en-GB" dirty="0">
                <a:effectLst/>
                <a:latin typeface="Times New Roman" panose="02020603050405020304" pitchFamily="18" charset="0"/>
                <a:ea typeface="Calibri" panose="020F0502020204030204" pitchFamily="34" charset="0"/>
                <a:cs typeface="Times New Roman" panose="02020603050405020304" pitchFamily="18" charset="0"/>
              </a:rPr>
              <a:t>The </a:t>
            </a:r>
            <a:r>
              <a:rPr lang="en-GB" i="1" dirty="0">
                <a:effectLst/>
                <a:latin typeface="Times New Roman" panose="02020603050405020304" pitchFamily="18" charset="0"/>
                <a:ea typeface="Calibri" panose="020F0502020204030204" pitchFamily="34" charset="0"/>
                <a:cs typeface="Times New Roman" panose="02020603050405020304" pitchFamily="18" charset="0"/>
              </a:rPr>
              <a:t>benefits of derivatives</a:t>
            </a:r>
            <a:r>
              <a:rPr lang="en-GB" dirty="0">
                <a:effectLst/>
                <a:latin typeface="Times New Roman" panose="02020603050405020304" pitchFamily="18" charset="0"/>
                <a:ea typeface="Calibri" panose="020F0502020204030204" pitchFamily="34" charset="0"/>
                <a:cs typeface="Times New Roman" panose="02020603050405020304" pitchFamily="18" charset="0"/>
              </a:rPr>
              <a:t> markets are that they:</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30200" algn="just">
              <a:lnSpc>
                <a:spcPct val="150000"/>
              </a:lnSpc>
            </a:pPr>
            <a:r>
              <a:rPr lang="en-GB" dirty="0">
                <a:effectLst/>
                <a:latin typeface="Times New Roman" panose="02020603050405020304" pitchFamily="18" charset="0"/>
                <a:ea typeface="Calibri" panose="020F0502020204030204" pitchFamily="34" charset="0"/>
                <a:cs typeface="Times New Roman" panose="02020603050405020304" pitchFamily="18" charset="0"/>
              </a:rPr>
              <a:t>Provide price information.</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30200" algn="just">
              <a:lnSpc>
                <a:spcPct val="150000"/>
              </a:lnSpc>
            </a:pPr>
            <a:r>
              <a:rPr lang="en-GB" dirty="0">
                <a:effectLst/>
                <a:latin typeface="Times New Roman" panose="02020603050405020304" pitchFamily="18" charset="0"/>
                <a:ea typeface="Calibri" panose="020F0502020204030204" pitchFamily="34" charset="0"/>
                <a:cs typeface="Times New Roman" panose="02020603050405020304" pitchFamily="18" charset="0"/>
              </a:rPr>
              <a:t>Allow risk to be managed and shifted among market participants.</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30200" algn="just">
              <a:lnSpc>
                <a:spcPct val="150000"/>
              </a:lnSpc>
            </a:pPr>
            <a:r>
              <a:rPr lang="en-GB" dirty="0">
                <a:effectLst/>
                <a:latin typeface="Times New Roman" panose="02020603050405020304" pitchFamily="18" charset="0"/>
                <a:ea typeface="Calibri" panose="020F0502020204030204" pitchFamily="34" charset="0"/>
                <a:cs typeface="Times New Roman" panose="02020603050405020304" pitchFamily="18" charset="0"/>
              </a:rPr>
              <a:t>Reduce transactions costs.</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212621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CEAE42-FCD6-4B8F-B516-C0EF8DD009AE}"/>
              </a:ext>
            </a:extLst>
          </p:cNvPr>
          <p:cNvSpPr>
            <a:spLocks noGrp="1"/>
          </p:cNvSpPr>
          <p:nvPr>
            <p:ph type="title"/>
          </p:nvPr>
        </p:nvSpPr>
        <p:spPr>
          <a:xfrm>
            <a:off x="838200" y="365125"/>
            <a:ext cx="10515600" cy="964911"/>
          </a:xfrm>
        </p:spPr>
        <p:txBody>
          <a:bodyPr>
            <a:normAutofit/>
          </a:bodyPr>
          <a:lstStyle/>
          <a:p>
            <a:pPr algn="ctr"/>
            <a:r>
              <a:rPr lang="en-GB" sz="2800" b="1" dirty="0">
                <a:solidFill>
                  <a:srgbClr val="0074A2"/>
                </a:solidFill>
                <a:effectLst/>
                <a:latin typeface="Calibri" panose="020F0502020204030204" pitchFamily="34" charset="0"/>
                <a:ea typeface="Calibri" panose="020F0502020204030204" pitchFamily="34" charset="0"/>
              </a:rPr>
              <a:t>Explain arbitrage and the role it plays in determining prices and promoting market efficiency</a:t>
            </a:r>
            <a:endParaRPr lang="en-GB" sz="6000" dirty="0"/>
          </a:p>
        </p:txBody>
      </p:sp>
      <p:sp>
        <p:nvSpPr>
          <p:cNvPr id="3" name="Content Placeholder 2">
            <a:extLst>
              <a:ext uri="{FF2B5EF4-FFF2-40B4-BE49-F238E27FC236}">
                <a16:creationId xmlns="" xmlns:a16="http://schemas.microsoft.com/office/drawing/2014/main" id="{EDE6C5AA-74B0-4EF5-945E-FBE477F69383}"/>
              </a:ext>
            </a:extLst>
          </p:cNvPr>
          <p:cNvSpPr>
            <a:spLocks noGrp="1"/>
          </p:cNvSpPr>
          <p:nvPr>
            <p:ph idx="1"/>
          </p:nvPr>
        </p:nvSpPr>
        <p:spPr>
          <a:xfrm>
            <a:off x="838200" y="1330036"/>
            <a:ext cx="10515600" cy="4846927"/>
          </a:xfrm>
        </p:spPr>
        <p:txBody>
          <a:bodyPr>
            <a:normAutofit/>
          </a:bodyPr>
          <a:lstStyle/>
          <a:p>
            <a:pPr marL="0" marR="41910" indent="0" algn="just">
              <a:lnSpc>
                <a:spcPct val="150000"/>
              </a:lnSpc>
              <a:buNone/>
            </a:pPr>
            <a:r>
              <a:rPr lang="en-GB" b="1" dirty="0">
                <a:effectLst/>
                <a:latin typeface="Times New Roman" panose="02020603050405020304" pitchFamily="18" charset="0"/>
                <a:ea typeface="Calibri" panose="020F0502020204030204" pitchFamily="34" charset="0"/>
                <a:cs typeface="Times New Roman" panose="02020603050405020304" pitchFamily="18" charset="0"/>
              </a:rPr>
              <a:t>Arbitrage </a:t>
            </a:r>
            <a:r>
              <a:rPr lang="en-GB" dirty="0">
                <a:effectLst/>
                <a:latin typeface="Times New Roman" panose="02020603050405020304" pitchFamily="18" charset="0"/>
                <a:ea typeface="Calibri" panose="020F0502020204030204" pitchFamily="34" charset="0"/>
                <a:cs typeface="Times New Roman" panose="02020603050405020304" pitchFamily="18" charset="0"/>
              </a:rPr>
              <a:t>is an important concept in valuing (pricing) derivative securities. In its purest</a:t>
            </a:r>
            <a:r>
              <a:rPr lang="en-GB"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dirty="0">
                <a:effectLst/>
                <a:latin typeface="Times New Roman" panose="02020603050405020304" pitchFamily="18" charset="0"/>
                <a:ea typeface="Calibri" panose="020F0502020204030204" pitchFamily="34" charset="0"/>
                <a:cs typeface="Times New Roman" panose="02020603050405020304" pitchFamily="18" charset="0"/>
              </a:rPr>
              <a:t>sense, arbitrage is riskless. If a return greater than the risk-free rate can be earned by holding a portfolio of assets that produces a certain (riskless) return, then an arbitrage opportunity exists.</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105410" indent="0" algn="just">
              <a:lnSpc>
                <a:spcPct val="150000"/>
              </a:lnSpc>
              <a:buNone/>
            </a:pPr>
            <a:r>
              <a:rPr lang="en-GB" dirty="0">
                <a:effectLst/>
                <a:latin typeface="Times New Roman" panose="02020603050405020304" pitchFamily="18" charset="0"/>
                <a:ea typeface="Calibri" panose="020F0502020204030204" pitchFamily="34" charset="0"/>
                <a:cs typeface="Times New Roman" panose="02020603050405020304" pitchFamily="18" charset="0"/>
              </a:rPr>
              <a:t>Arbitrage opportunities arise when assets are mispriced. Trading by arbitrageurs will continue until they affect supply and demand enough to bring asset prices to efficient (no-arbitrage) levels.</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343627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18A889-C591-40BF-9EC9-1F9FD0163AB3}"/>
              </a:ext>
            </a:extLst>
          </p:cNvPr>
          <p:cNvSpPr>
            <a:spLocks noGrp="1"/>
          </p:cNvSpPr>
          <p:nvPr>
            <p:ph type="title"/>
          </p:nvPr>
        </p:nvSpPr>
        <p:spPr/>
        <p:txBody>
          <a:bodyPr/>
          <a:lstStyle/>
          <a:p>
            <a:endParaRPr lang="en-GB"/>
          </a:p>
        </p:txBody>
      </p:sp>
      <p:sp>
        <p:nvSpPr>
          <p:cNvPr id="3" name="Content Placeholder 2">
            <a:extLst>
              <a:ext uri="{FF2B5EF4-FFF2-40B4-BE49-F238E27FC236}">
                <a16:creationId xmlns="" xmlns:a16="http://schemas.microsoft.com/office/drawing/2014/main" id="{F430F9FE-C191-4166-904F-D121AD8D90E1}"/>
              </a:ext>
            </a:extLst>
          </p:cNvPr>
          <p:cNvSpPr>
            <a:spLocks noGrp="1"/>
          </p:cNvSpPr>
          <p:nvPr>
            <p:ph idx="1"/>
          </p:nvPr>
        </p:nvSpPr>
        <p:spPr/>
        <p:txBody>
          <a:bodyPr>
            <a:normAutofit fontScale="92500" lnSpcReduction="10000"/>
          </a:bodyPr>
          <a:lstStyle/>
          <a:p>
            <a:pPr marL="0" marR="118110" indent="0" algn="just">
              <a:lnSpc>
                <a:spcPct val="150000"/>
              </a:lnSpc>
              <a:buNone/>
            </a:pPr>
            <a:r>
              <a:rPr lang="en-GB" dirty="0">
                <a:effectLst/>
                <a:latin typeface="Times New Roman" panose="02020603050405020304" pitchFamily="18" charset="0"/>
                <a:ea typeface="Calibri" panose="020F0502020204030204" pitchFamily="34" charset="0"/>
                <a:cs typeface="Times New Roman" panose="02020603050405020304" pitchFamily="18" charset="0"/>
              </a:rPr>
              <a:t>There are two arbitrage arguments that are particularly useful in the study and use of derivatives.</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232410" indent="0" algn="just">
              <a:lnSpc>
                <a:spcPct val="150000"/>
              </a:lnSpc>
              <a:buNone/>
            </a:pPr>
            <a:r>
              <a:rPr lang="en-GB" dirty="0">
                <a:effectLst/>
                <a:latin typeface="Times New Roman" panose="02020603050405020304" pitchFamily="18" charset="0"/>
                <a:ea typeface="Calibri" panose="020F0502020204030204" pitchFamily="34" charset="0"/>
                <a:cs typeface="Times New Roman" panose="02020603050405020304" pitchFamily="18" charset="0"/>
              </a:rPr>
              <a:t>The first is based on the </a:t>
            </a:r>
            <a:r>
              <a:rPr lang="en-GB" b="1" dirty="0">
                <a:effectLst/>
                <a:latin typeface="Times New Roman" panose="02020603050405020304" pitchFamily="18" charset="0"/>
                <a:ea typeface="Calibri" panose="020F0502020204030204" pitchFamily="34" charset="0"/>
                <a:cs typeface="Times New Roman" panose="02020603050405020304" pitchFamily="18" charset="0"/>
              </a:rPr>
              <a:t>law of one price</a:t>
            </a:r>
            <a:r>
              <a:rPr lang="en-GB" dirty="0">
                <a:effectLst/>
                <a:latin typeface="Times New Roman" panose="02020603050405020304" pitchFamily="18" charset="0"/>
                <a:ea typeface="Calibri" panose="020F0502020204030204" pitchFamily="34" charset="0"/>
                <a:cs typeface="Times New Roman" panose="02020603050405020304" pitchFamily="18" charset="0"/>
              </a:rPr>
              <a:t>. Two securities or portfolios that have identical cash flows in the future, regardless of future events, should have the same</a:t>
            </a:r>
            <a:r>
              <a:rPr lang="en-GB" dirty="0">
                <a:latin typeface="Times New Roman" panose="02020603050405020304" pitchFamily="18" charset="0"/>
                <a:ea typeface="Calibri" panose="020F0502020204030204" pitchFamily="34" charset="0"/>
                <a:cs typeface="Times New Roman" panose="02020603050405020304" pitchFamily="18" charset="0"/>
              </a:rPr>
              <a:t> </a:t>
            </a:r>
            <a:r>
              <a:rPr lang="en-GB" dirty="0">
                <a:effectLst/>
                <a:latin typeface="Times New Roman" panose="02020603050405020304" pitchFamily="18" charset="0"/>
                <a:ea typeface="Calibri" panose="020F0502020204030204" pitchFamily="34" charset="0"/>
                <a:cs typeface="Times New Roman" panose="02020603050405020304" pitchFamily="18" charset="0"/>
              </a:rPr>
              <a:t>price. If A and B have the identical future payoffs and A is priced lower than B, buy A and sell B. You have an immediate profit, and the payoff on A will satisfy the (future) liability of being short on B.</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267203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E6B395-48D5-4C5E-86C9-765ADC62228B}"/>
              </a:ext>
            </a:extLst>
          </p:cNvPr>
          <p:cNvSpPr>
            <a:spLocks noGrp="1"/>
          </p:cNvSpPr>
          <p:nvPr>
            <p:ph type="title"/>
          </p:nvPr>
        </p:nvSpPr>
        <p:spPr>
          <a:xfrm>
            <a:off x="838200" y="365126"/>
            <a:ext cx="10515600" cy="315912"/>
          </a:xfrm>
        </p:spPr>
        <p:txBody>
          <a:bodyPr>
            <a:normAutofit fontScale="90000"/>
          </a:bodyPr>
          <a:lstStyle/>
          <a:p>
            <a:endParaRPr lang="en-GB" dirty="0"/>
          </a:p>
        </p:txBody>
      </p:sp>
      <p:sp>
        <p:nvSpPr>
          <p:cNvPr id="3" name="Content Placeholder 2">
            <a:extLst>
              <a:ext uri="{FF2B5EF4-FFF2-40B4-BE49-F238E27FC236}">
                <a16:creationId xmlns="" xmlns:a16="http://schemas.microsoft.com/office/drawing/2014/main" id="{8194F70E-9867-4F31-A550-E399D22D38EE}"/>
              </a:ext>
            </a:extLst>
          </p:cNvPr>
          <p:cNvSpPr>
            <a:spLocks noGrp="1"/>
          </p:cNvSpPr>
          <p:nvPr>
            <p:ph idx="1"/>
          </p:nvPr>
        </p:nvSpPr>
        <p:spPr>
          <a:xfrm>
            <a:off x="838200" y="681038"/>
            <a:ext cx="10515600" cy="5811836"/>
          </a:xfrm>
        </p:spPr>
        <p:txBody>
          <a:bodyPr>
            <a:normAutofit fontScale="92500" lnSpcReduction="20000"/>
          </a:bodyPr>
          <a:lstStyle/>
          <a:p>
            <a:pPr marL="0" indent="0" algn="just">
              <a:lnSpc>
                <a:spcPct val="150000"/>
              </a:lnSpc>
              <a:buNone/>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The second type of arbitrage requires an investment. If a portfolio of securities or assets will have a certain payoff in the future, there is no risk in investing in that portfolio. </a:t>
            </a:r>
          </a:p>
          <a:p>
            <a:pPr marL="0" indent="0" algn="just">
              <a:lnSpc>
                <a:spcPct val="150000"/>
              </a:lnSpc>
              <a:buNone/>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In order to prevent profitable arbitrage, it must be the case that the return on the portfolio is the risk free rate. If the certain return on the portfolio is greater than the risk free rate, the arbitrage would be to borrow at Rf, invest in the portfolio, and keep the excess of the portfolio return above the risk free rate that must be paid on the loan. </a:t>
            </a:r>
          </a:p>
          <a:p>
            <a:pPr marL="0" indent="0" algn="just">
              <a:lnSpc>
                <a:spcPct val="150000"/>
              </a:lnSpc>
              <a:buNone/>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If the portfolio’s certain return is less than Rf, we could sell the portfolio, invest the proceeds at Rf, and earn more than it will cost to buy back the portfolio at a future date.</a:t>
            </a:r>
            <a:endParaRPr lang="en-GB" sz="2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851027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239BB8-643A-401B-9F8C-523DE52BC24E}"/>
              </a:ext>
            </a:extLst>
          </p:cNvPr>
          <p:cNvSpPr>
            <a:spLocks noGrp="1"/>
          </p:cNvSpPr>
          <p:nvPr>
            <p:ph type="title"/>
          </p:nvPr>
        </p:nvSpPr>
        <p:spPr/>
        <p:txBody>
          <a:bodyPr>
            <a:normAutofit/>
          </a:bodyPr>
          <a:lstStyle/>
          <a:p>
            <a:pPr algn="ctr"/>
            <a:r>
              <a:rPr lang="en-GB" sz="4800" b="1" dirty="0">
                <a:solidFill>
                  <a:schemeClr val="accent5"/>
                </a:solidFill>
              </a:rPr>
              <a:t>Examples </a:t>
            </a:r>
          </a:p>
        </p:txBody>
      </p:sp>
      <p:sp>
        <p:nvSpPr>
          <p:cNvPr id="3" name="Content Placeholder 2">
            <a:extLst>
              <a:ext uri="{FF2B5EF4-FFF2-40B4-BE49-F238E27FC236}">
                <a16:creationId xmlns="" xmlns:a16="http://schemas.microsoft.com/office/drawing/2014/main" id="{2BDA508A-2BD7-4F46-BEE9-E8DCAE42741B}"/>
              </a:ext>
            </a:extLst>
          </p:cNvPr>
          <p:cNvSpPr>
            <a:spLocks noGrp="1"/>
          </p:cNvSpPr>
          <p:nvPr>
            <p:ph idx="1"/>
          </p:nvPr>
        </p:nvSpPr>
        <p:spPr/>
        <p:txBody>
          <a:bodyPr>
            <a:normAutofit lnSpcReduction="10000"/>
          </a:bodyPr>
          <a:lstStyle/>
          <a:p>
            <a:pPr marL="342900" marR="511810" lvl="0" indent="-342900" algn="just" rtl="0">
              <a:lnSpc>
                <a:spcPct val="150000"/>
              </a:lnSpc>
              <a:spcAft>
                <a:spcPts val="0"/>
              </a:spcAft>
              <a:buFont typeface="+mj-lt"/>
              <a:buAutoNum type="arabicPeriod"/>
              <a:tabLst>
                <a:tab pos="406400" algn="l"/>
              </a:tabLst>
            </a:pPr>
            <a:r>
              <a:rPr lang="en-GB" dirty="0">
                <a:effectLst/>
                <a:latin typeface="Times New Roman" panose="02020603050405020304" pitchFamily="18" charset="0"/>
                <a:ea typeface="Calibri" panose="020F0502020204030204" pitchFamily="34" charset="0"/>
                <a:cs typeface="Times New Roman" panose="02020603050405020304" pitchFamily="18" charset="0"/>
              </a:rPr>
              <a:t>Which of the following statements </a:t>
            </a:r>
            <a:r>
              <a:rPr lang="en-GB" i="1" dirty="0">
                <a:effectLst/>
                <a:latin typeface="Times New Roman" panose="02020603050405020304" pitchFamily="18" charset="0"/>
                <a:ea typeface="Calibri" panose="020F0502020204030204" pitchFamily="34" charset="0"/>
                <a:cs typeface="Times New Roman" panose="02020603050405020304" pitchFamily="18" charset="0"/>
              </a:rPr>
              <a:t>most accurately</a:t>
            </a:r>
            <a:r>
              <a:rPr lang="en-GB" dirty="0">
                <a:effectLst/>
                <a:latin typeface="Times New Roman" panose="02020603050405020304" pitchFamily="18" charset="0"/>
                <a:ea typeface="Calibri" panose="020F0502020204030204" pitchFamily="34" charset="0"/>
                <a:cs typeface="Times New Roman" panose="02020603050405020304" pitchFamily="18" charset="0"/>
              </a:rPr>
              <a:t> describes a derivative security? A derivative:</a:t>
            </a:r>
          </a:p>
          <a:p>
            <a:pPr marL="514350" marR="511810" lvl="0" indent="-514350" algn="just" rtl="0">
              <a:lnSpc>
                <a:spcPct val="150000"/>
              </a:lnSpc>
              <a:spcAft>
                <a:spcPts val="0"/>
              </a:spcAft>
              <a:buAutoNum type="alphaUcPeriod"/>
              <a:tabLst>
                <a:tab pos="406400" algn="l"/>
              </a:tabLst>
            </a:pPr>
            <a:r>
              <a:rPr lang="en-GB" dirty="0">
                <a:effectLst/>
                <a:latin typeface="Times New Roman" panose="02020603050405020304" pitchFamily="18" charset="0"/>
                <a:ea typeface="Calibri" panose="020F0502020204030204" pitchFamily="34" charset="0"/>
                <a:cs typeface="Times New Roman" panose="02020603050405020304" pitchFamily="18" charset="0"/>
              </a:rPr>
              <a:t>always increases risk.</a:t>
            </a:r>
          </a:p>
          <a:p>
            <a:pPr marL="514350" marR="511810" lvl="0" indent="-514350" algn="just" rtl="0">
              <a:lnSpc>
                <a:spcPct val="150000"/>
              </a:lnSpc>
              <a:spcAft>
                <a:spcPts val="0"/>
              </a:spcAft>
              <a:buAutoNum type="alphaUcPeriod"/>
              <a:tabLst>
                <a:tab pos="406400" algn="l"/>
              </a:tabLst>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has no expiration date.</a:t>
            </a:r>
          </a:p>
          <a:p>
            <a:pPr marL="514350" marR="511810" lvl="0" indent="-514350" algn="just" rtl="0">
              <a:lnSpc>
                <a:spcPct val="150000"/>
              </a:lnSpc>
              <a:spcAft>
                <a:spcPts val="0"/>
              </a:spcAft>
              <a:buAutoNum type="alphaUcPeriod"/>
              <a:tabLst>
                <a:tab pos="406400" algn="l"/>
              </a:tabLst>
            </a:pPr>
            <a:r>
              <a:rPr lang="en-GB" b="1" dirty="0">
                <a:effectLst/>
                <a:latin typeface="Times New Roman" panose="02020603050405020304" pitchFamily="18" charset="0"/>
                <a:ea typeface="Calibri" panose="020F0502020204030204" pitchFamily="34" charset="0"/>
                <a:cs typeface="Times New Roman" panose="02020603050405020304" pitchFamily="18" charset="0"/>
              </a:rPr>
              <a:t>C. has a payoff based on an asset value or interest rate.</a:t>
            </a:r>
          </a:p>
          <a:p>
            <a:pPr marL="0" marR="511810" lvl="0" indent="0" algn="just" rtl="0">
              <a:lnSpc>
                <a:spcPct val="150000"/>
              </a:lnSpc>
              <a:spcAft>
                <a:spcPts val="0"/>
              </a:spcAft>
              <a:buNone/>
              <a:tabLst>
                <a:tab pos="406400" algn="l"/>
              </a:tabLst>
            </a:pPr>
            <a:r>
              <a:rPr lang="en-GB" dirty="0">
                <a:effectLst/>
                <a:latin typeface="Times New Roman" panose="02020603050405020304" pitchFamily="18" charset="0"/>
                <a:ea typeface="Calibri" panose="020F0502020204030204" pitchFamily="34" charset="0"/>
                <a:cs typeface="Times New Roman" panose="02020603050405020304" pitchFamily="18" charset="0"/>
              </a:rPr>
              <a:t>A derivative’s value is derived from another asset or an interest rate.</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115142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398828-FA68-4AE4-8574-5488147F8FBA}"/>
              </a:ext>
            </a:extLst>
          </p:cNvPr>
          <p:cNvSpPr>
            <a:spLocks noGrp="1"/>
          </p:cNvSpPr>
          <p:nvPr>
            <p:ph type="title"/>
          </p:nvPr>
        </p:nvSpPr>
        <p:spPr/>
        <p:txBody>
          <a:bodyPr/>
          <a:lstStyle/>
          <a:p>
            <a:endParaRPr lang="en-GB"/>
          </a:p>
        </p:txBody>
      </p:sp>
      <p:sp>
        <p:nvSpPr>
          <p:cNvPr id="3" name="Content Placeholder 2">
            <a:extLst>
              <a:ext uri="{FF2B5EF4-FFF2-40B4-BE49-F238E27FC236}">
                <a16:creationId xmlns="" xmlns:a16="http://schemas.microsoft.com/office/drawing/2014/main" id="{AFAF4BEF-4F40-431A-B2E2-C35E0514395E}"/>
              </a:ext>
            </a:extLst>
          </p:cNvPr>
          <p:cNvSpPr>
            <a:spLocks noGrp="1"/>
          </p:cNvSpPr>
          <p:nvPr>
            <p:ph idx="1"/>
          </p:nvPr>
        </p:nvSpPr>
        <p:spPr/>
        <p:txBody>
          <a:bodyPr>
            <a:normAutofit fontScale="92500" lnSpcReduction="20000"/>
          </a:bodyPr>
          <a:lstStyle/>
          <a:p>
            <a:pPr marL="342900" lvl="0" indent="-342900" algn="just" rtl="0">
              <a:lnSpc>
                <a:spcPct val="150000"/>
              </a:lnSpc>
              <a:buFont typeface="+mj-lt"/>
              <a:buAutoNum type="arabicPeriod" startAt="2"/>
              <a:tabLst>
                <a:tab pos="406400" algn="l"/>
              </a:tabLst>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Which of the following derivatives is a forward commitment?</a:t>
            </a:r>
            <a:endParaRPr lang="en-GB"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lnSpc>
                <a:spcPct val="150000"/>
              </a:lnSpc>
              <a:buFont typeface="+mj-lt"/>
              <a:buAutoNum type="alphaUcPeriod"/>
              <a:tabLst>
                <a:tab pos="736600" algn="l"/>
              </a:tabLst>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Stock option.</a:t>
            </a:r>
            <a:endParaRPr lang="en-GB"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3661410" lvl="1" indent="-285750" algn="just">
              <a:lnSpc>
                <a:spcPct val="150000"/>
              </a:lnSpc>
              <a:spcAft>
                <a:spcPts val="0"/>
              </a:spcAft>
              <a:buFont typeface="+mj-lt"/>
              <a:buAutoNum type="alphaUcPeriod"/>
              <a:tabLst>
                <a:tab pos="742950" algn="l"/>
              </a:tabLst>
            </a:pPr>
            <a:r>
              <a:rPr lang="en-GB" sz="2600" b="1" dirty="0">
                <a:effectLst/>
                <a:latin typeface="Times New Roman" panose="02020603050405020304" pitchFamily="18" charset="0"/>
                <a:ea typeface="Calibri" panose="020F0502020204030204" pitchFamily="34" charset="0"/>
                <a:cs typeface="Times New Roman" panose="02020603050405020304" pitchFamily="18" charset="0"/>
              </a:rPr>
              <a:t>Interest rate swap. </a:t>
            </a:r>
          </a:p>
          <a:p>
            <a:pPr marL="742950" marR="3661410" lvl="1" indent="-285750" algn="just">
              <a:lnSpc>
                <a:spcPct val="150000"/>
              </a:lnSpc>
              <a:spcAft>
                <a:spcPts val="0"/>
              </a:spcAft>
              <a:buFont typeface="+mj-lt"/>
              <a:buAutoNum type="alphaUcPeriod"/>
              <a:tabLst>
                <a:tab pos="742950" algn="l"/>
              </a:tabLst>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Credit default swap.</a:t>
            </a:r>
            <a:endParaRPr lang="en-GB"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77800" marR="283210" indent="0" algn="just">
              <a:lnSpc>
                <a:spcPct val="150000"/>
              </a:lnSpc>
              <a:spcAft>
                <a:spcPts val="0"/>
              </a:spcAft>
              <a:buNone/>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An interest rate swap is a forward commitment because both counterparties have obligations to make payments in the future. Options and credit derivatives are contingent claims because one of the counterparties only has an obligation if certain conditions are met.</a:t>
            </a:r>
            <a:endParaRPr lang="en-GB"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923542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56B017-CF8E-4A6C-BABB-2D2D57CAE5CC}"/>
              </a:ext>
            </a:extLst>
          </p:cNvPr>
          <p:cNvSpPr>
            <a:spLocks noGrp="1"/>
          </p:cNvSpPr>
          <p:nvPr>
            <p:ph type="title"/>
          </p:nvPr>
        </p:nvSpPr>
        <p:spPr/>
        <p:txBody>
          <a:bodyPr/>
          <a:lstStyle/>
          <a:p>
            <a:endParaRPr lang="en-GB"/>
          </a:p>
        </p:txBody>
      </p:sp>
      <p:sp>
        <p:nvSpPr>
          <p:cNvPr id="3" name="Content Placeholder 2">
            <a:extLst>
              <a:ext uri="{FF2B5EF4-FFF2-40B4-BE49-F238E27FC236}">
                <a16:creationId xmlns="" xmlns:a16="http://schemas.microsoft.com/office/drawing/2014/main" id="{A08C2195-EC6B-4682-9EBA-4E1B7572EC9C}"/>
              </a:ext>
            </a:extLst>
          </p:cNvPr>
          <p:cNvSpPr>
            <a:spLocks noGrp="1"/>
          </p:cNvSpPr>
          <p:nvPr>
            <p:ph idx="1"/>
          </p:nvPr>
        </p:nvSpPr>
        <p:spPr/>
        <p:txBody>
          <a:bodyPr>
            <a:normAutofit fontScale="92500" lnSpcReduction="20000"/>
          </a:bodyPr>
          <a:lstStyle/>
          <a:p>
            <a:pPr marL="342900" marR="245110" lvl="0" indent="-342900" algn="just" rtl="0">
              <a:lnSpc>
                <a:spcPct val="150000"/>
              </a:lnSpc>
              <a:spcAft>
                <a:spcPts val="0"/>
              </a:spcAft>
              <a:buFont typeface="+mj-lt"/>
              <a:buAutoNum type="arabicPeriod" startAt="3"/>
              <a:tabLst>
                <a:tab pos="406400" algn="l"/>
              </a:tabLst>
            </a:pPr>
            <a:r>
              <a:rPr lang="en-GB" dirty="0">
                <a:effectLst/>
                <a:latin typeface="Times New Roman" panose="02020603050405020304" pitchFamily="18" charset="0"/>
                <a:ea typeface="Calibri" panose="020F0502020204030204" pitchFamily="34" charset="0"/>
                <a:cs typeface="Times New Roman" panose="02020603050405020304" pitchFamily="18" charset="0"/>
              </a:rPr>
              <a:t>Which of the following statements about exchange-traded derivatives is </a:t>
            </a:r>
            <a:r>
              <a:rPr lang="en-GB" i="1" dirty="0">
                <a:effectLst/>
                <a:latin typeface="Times New Roman" panose="02020603050405020304" pitchFamily="18" charset="0"/>
                <a:ea typeface="Calibri" panose="020F0502020204030204" pitchFamily="34" charset="0"/>
                <a:cs typeface="Times New Roman" panose="02020603050405020304" pitchFamily="18" charset="0"/>
              </a:rPr>
              <a:t>least</a:t>
            </a:r>
            <a:r>
              <a:rPr lang="en-GB" dirty="0">
                <a:effectLst/>
                <a:latin typeface="Times New Roman" panose="02020603050405020304" pitchFamily="18" charset="0"/>
                <a:ea typeface="Calibri" panose="020F0502020204030204" pitchFamily="34" charset="0"/>
                <a:cs typeface="Times New Roman" panose="02020603050405020304" pitchFamily="18" charset="0"/>
              </a:rPr>
              <a:t> </a:t>
            </a:r>
            <a:r>
              <a:rPr lang="en-GB" i="1" dirty="0">
                <a:effectLst/>
                <a:latin typeface="Times New Roman" panose="02020603050405020304" pitchFamily="18" charset="0"/>
                <a:ea typeface="Calibri" panose="020F0502020204030204" pitchFamily="34" charset="0"/>
                <a:cs typeface="Times New Roman" panose="02020603050405020304" pitchFamily="18" charset="0"/>
              </a:rPr>
              <a:t>accurate</a:t>
            </a:r>
            <a:r>
              <a:rPr lang="en-GB" dirty="0">
                <a:effectLst/>
                <a:latin typeface="Times New Roman" panose="02020603050405020304" pitchFamily="18" charset="0"/>
                <a:ea typeface="Calibri" panose="020F0502020204030204" pitchFamily="34" charset="0"/>
                <a:cs typeface="Times New Roman" panose="02020603050405020304" pitchFamily="18" charset="0"/>
              </a:rPr>
              <a:t>? Exchange-traded derivatives:</a:t>
            </a:r>
          </a:p>
          <a:p>
            <a:pPr marL="514350" marR="245110" lvl="0" indent="-514350" algn="just" rtl="0">
              <a:lnSpc>
                <a:spcPct val="150000"/>
              </a:lnSpc>
              <a:spcAft>
                <a:spcPts val="0"/>
              </a:spcAft>
              <a:buAutoNum type="alphaUcPeriod"/>
              <a:tabLst>
                <a:tab pos="406400" algn="l"/>
              </a:tabLst>
            </a:pPr>
            <a:r>
              <a:rPr lang="en-GB" dirty="0">
                <a:effectLst/>
                <a:latin typeface="Times New Roman" panose="02020603050405020304" pitchFamily="18" charset="0"/>
                <a:ea typeface="Calibri" panose="020F0502020204030204" pitchFamily="34" charset="0"/>
                <a:cs typeface="Times New Roman" panose="02020603050405020304" pitchFamily="18" charset="0"/>
              </a:rPr>
              <a:t>are liquid.</a:t>
            </a:r>
          </a:p>
          <a:p>
            <a:pPr marL="514350" marR="245110" lvl="0" indent="-514350" algn="just" rtl="0">
              <a:lnSpc>
                <a:spcPct val="150000"/>
              </a:lnSpc>
              <a:spcAft>
                <a:spcPts val="0"/>
              </a:spcAft>
              <a:buAutoNum type="alphaUcPeriod"/>
              <a:tabLst>
                <a:tab pos="406400" algn="l"/>
              </a:tabLst>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are standardized contracts.</a:t>
            </a:r>
          </a:p>
          <a:p>
            <a:pPr marL="514350" marR="245110" lvl="0" indent="-514350" algn="just" rtl="0">
              <a:lnSpc>
                <a:spcPct val="150000"/>
              </a:lnSpc>
              <a:spcAft>
                <a:spcPts val="0"/>
              </a:spcAft>
              <a:buAutoNum type="alphaUcPeriod"/>
              <a:tabLst>
                <a:tab pos="406400" algn="l"/>
              </a:tabLst>
            </a:pPr>
            <a:r>
              <a:rPr lang="en-GB" b="1" dirty="0">
                <a:effectLst/>
                <a:latin typeface="Times New Roman" panose="02020603050405020304" pitchFamily="18" charset="0"/>
                <a:ea typeface="Calibri" panose="020F0502020204030204" pitchFamily="34" charset="0"/>
                <a:cs typeface="Times New Roman" panose="02020603050405020304" pitchFamily="18" charset="0"/>
              </a:rPr>
              <a:t>C. carry significant default risk.</a:t>
            </a:r>
          </a:p>
          <a:p>
            <a:pPr marL="0" marR="245110" lvl="0" indent="0" algn="just" rtl="0">
              <a:lnSpc>
                <a:spcPct val="150000"/>
              </a:lnSpc>
              <a:spcAft>
                <a:spcPts val="0"/>
              </a:spcAft>
              <a:buNone/>
              <a:tabLst>
                <a:tab pos="406400" algn="l"/>
              </a:tabLst>
            </a:pPr>
            <a:r>
              <a:rPr lang="en-GB" dirty="0">
                <a:effectLst/>
                <a:latin typeface="Times New Roman" panose="02020603050405020304" pitchFamily="18" charset="0"/>
                <a:ea typeface="Calibri" panose="020F0502020204030204" pitchFamily="34" charset="0"/>
                <a:cs typeface="Times New Roman" panose="02020603050405020304" pitchFamily="18" charset="0"/>
              </a:rPr>
              <a:t>Exchange-traded derivatives have relatively low default risk because the clearinghouse stands between the counterparties involved in most contracts.</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143710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9FBAE3-D728-45FE-BDC4-556D792B6310}"/>
              </a:ext>
            </a:extLst>
          </p:cNvPr>
          <p:cNvSpPr>
            <a:spLocks noGrp="1"/>
          </p:cNvSpPr>
          <p:nvPr>
            <p:ph type="title"/>
          </p:nvPr>
        </p:nvSpPr>
        <p:spPr/>
        <p:txBody>
          <a:bodyPr/>
          <a:lstStyle/>
          <a:p>
            <a:endParaRPr lang="en-GB"/>
          </a:p>
        </p:txBody>
      </p:sp>
      <p:sp>
        <p:nvSpPr>
          <p:cNvPr id="3" name="Content Placeholder 2">
            <a:extLst>
              <a:ext uri="{FF2B5EF4-FFF2-40B4-BE49-F238E27FC236}">
                <a16:creationId xmlns="" xmlns:a16="http://schemas.microsoft.com/office/drawing/2014/main" id="{A8652C1D-99BA-47BD-AA9A-0586B067CC62}"/>
              </a:ext>
            </a:extLst>
          </p:cNvPr>
          <p:cNvSpPr>
            <a:spLocks noGrp="1"/>
          </p:cNvSpPr>
          <p:nvPr>
            <p:ph idx="1"/>
          </p:nvPr>
        </p:nvSpPr>
        <p:spPr/>
        <p:txBody>
          <a:bodyPr>
            <a:normAutofit fontScale="92500" lnSpcReduction="20000"/>
          </a:bodyPr>
          <a:lstStyle/>
          <a:p>
            <a:pPr marL="342900" marR="130810" lvl="0" indent="-342900" algn="just" rtl="0">
              <a:lnSpc>
                <a:spcPct val="150000"/>
              </a:lnSpc>
              <a:spcAft>
                <a:spcPts val="0"/>
              </a:spcAft>
              <a:buFont typeface="+mj-lt"/>
              <a:buAutoNum type="arabicPeriod" startAt="4"/>
              <a:tabLst>
                <a:tab pos="406400" algn="l"/>
              </a:tabLst>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A custom agreement to purchase a specific T-bond next Thursday for $1,000 is: </a:t>
            </a:r>
          </a:p>
          <a:p>
            <a:pPr marL="514350" marR="130810" lvl="0" indent="-514350" algn="just" rtl="0">
              <a:lnSpc>
                <a:spcPct val="150000"/>
              </a:lnSpc>
              <a:spcAft>
                <a:spcPts val="0"/>
              </a:spcAft>
              <a:buAutoNum type="alphaUcPeriod"/>
              <a:tabLst>
                <a:tab pos="406400" algn="l"/>
              </a:tabLst>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an option.</a:t>
            </a:r>
          </a:p>
          <a:p>
            <a:pPr marL="514350" marR="130810" lvl="0" indent="-514350" algn="just" rtl="0">
              <a:lnSpc>
                <a:spcPct val="150000"/>
              </a:lnSpc>
              <a:spcAft>
                <a:spcPts val="0"/>
              </a:spcAft>
              <a:buAutoNum type="alphaUcPeriod"/>
              <a:tabLst>
                <a:tab pos="406400" algn="l"/>
              </a:tabLst>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a futures contract</a:t>
            </a:r>
            <a:r>
              <a:rPr lang="en-GB" sz="32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marL="514350" marR="130810" lvl="0" indent="-514350" algn="just" rtl="0">
              <a:lnSpc>
                <a:spcPct val="150000"/>
              </a:lnSpc>
              <a:spcAft>
                <a:spcPts val="0"/>
              </a:spcAft>
              <a:buAutoNum type="alphaUcPeriod"/>
              <a:tabLst>
                <a:tab pos="406400" algn="l"/>
              </a:tabLst>
            </a:pPr>
            <a:r>
              <a:rPr lang="en-GB" sz="3200" b="1"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GB" sz="3200" b="1" dirty="0">
                <a:effectLst/>
                <a:latin typeface="Times New Roman" panose="02020603050405020304" pitchFamily="18" charset="0"/>
                <a:ea typeface="Calibri" panose="020F0502020204030204" pitchFamily="34" charset="0"/>
                <a:cs typeface="Times New Roman" panose="02020603050405020304" pitchFamily="18" charset="0"/>
              </a:rPr>
              <a:t>forward commitment.</a:t>
            </a:r>
          </a:p>
          <a:p>
            <a:pPr marL="0" marR="130810" lvl="0" indent="0" algn="just" rtl="0">
              <a:lnSpc>
                <a:spcPct val="150000"/>
              </a:lnSpc>
              <a:spcAft>
                <a:spcPts val="0"/>
              </a:spcAft>
              <a:buNone/>
              <a:tabLst>
                <a:tab pos="406400" algn="l"/>
              </a:tabLst>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This type of custom contract is a forward commitment.</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663720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B32F4F-552C-47D8-BA34-E4A3BD565ACF}"/>
              </a:ext>
            </a:extLst>
          </p:cNvPr>
          <p:cNvSpPr>
            <a:spLocks noGrp="1"/>
          </p:cNvSpPr>
          <p:nvPr>
            <p:ph type="title"/>
          </p:nvPr>
        </p:nvSpPr>
        <p:spPr/>
        <p:txBody>
          <a:bodyPr>
            <a:normAutofit/>
          </a:bodyPr>
          <a:lstStyle/>
          <a:p>
            <a:pPr algn="ctr"/>
            <a:r>
              <a:rPr lang="en-GB" sz="2400" b="1" dirty="0">
                <a:solidFill>
                  <a:schemeClr val="accent1"/>
                </a:solidFill>
                <a:effectLst/>
                <a:latin typeface="Calibri" panose="020F0502020204030204" pitchFamily="34" charset="0"/>
                <a:ea typeface="Calibri" panose="020F0502020204030204" pitchFamily="34" charset="0"/>
              </a:rPr>
              <a:t>Define forward contracts, futures contracts, options (calls and puts), swaps, and credit derivatives and compare their basic characteristics</a:t>
            </a:r>
            <a:endParaRPr lang="en-GB" sz="5400" dirty="0">
              <a:solidFill>
                <a:schemeClr val="accent1"/>
              </a:solidFill>
            </a:endParaRPr>
          </a:p>
        </p:txBody>
      </p:sp>
      <p:sp>
        <p:nvSpPr>
          <p:cNvPr id="3" name="Content Placeholder 2">
            <a:extLst>
              <a:ext uri="{FF2B5EF4-FFF2-40B4-BE49-F238E27FC236}">
                <a16:creationId xmlns="" xmlns:a16="http://schemas.microsoft.com/office/drawing/2014/main" id="{7B3B7AD6-5ED3-4D43-90C4-AEC78B81F5D1}"/>
              </a:ext>
            </a:extLst>
          </p:cNvPr>
          <p:cNvSpPr>
            <a:spLocks noGrp="1"/>
          </p:cNvSpPr>
          <p:nvPr>
            <p:ph idx="1"/>
          </p:nvPr>
        </p:nvSpPr>
        <p:spPr/>
        <p:txBody>
          <a:bodyPr>
            <a:normAutofit lnSpcReduction="10000"/>
          </a:bodyPr>
          <a:lstStyle/>
          <a:p>
            <a:r>
              <a:rPr lang="en-GB" sz="24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Swaps:</a:t>
            </a:r>
          </a:p>
          <a:p>
            <a:pPr marL="0" indent="0" algn="just">
              <a:lnSpc>
                <a:spcPct val="150000"/>
              </a:lnSpc>
              <a:buNone/>
            </a:pPr>
            <a:r>
              <a:rPr lang="en-GB" b="1" dirty="0">
                <a:effectLst/>
                <a:latin typeface="Times New Roman" panose="02020603050405020304" pitchFamily="18" charset="0"/>
                <a:ea typeface="Calibri" panose="020F0502020204030204" pitchFamily="34" charset="0"/>
                <a:cs typeface="Times New Roman" panose="02020603050405020304" pitchFamily="18" charset="0"/>
              </a:rPr>
              <a:t>Swaps </a:t>
            </a:r>
            <a:r>
              <a:rPr lang="en-GB" dirty="0">
                <a:effectLst/>
                <a:latin typeface="Times New Roman" panose="02020603050405020304" pitchFamily="18" charset="0"/>
                <a:ea typeface="Calibri" panose="020F0502020204030204" pitchFamily="34" charset="0"/>
                <a:cs typeface="Times New Roman" panose="02020603050405020304" pitchFamily="18" charset="0"/>
              </a:rPr>
              <a:t>are agreements to exchange a series of payments on periodic</a:t>
            </a:r>
            <a:r>
              <a:rPr lang="en-GB"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i="1" dirty="0">
                <a:effectLst/>
                <a:latin typeface="Times New Roman" panose="02020603050405020304" pitchFamily="18" charset="0"/>
                <a:ea typeface="Calibri" panose="020F0502020204030204" pitchFamily="34" charset="0"/>
                <a:cs typeface="Times New Roman" panose="02020603050405020304" pitchFamily="18" charset="0"/>
              </a:rPr>
              <a:t>settlement dates</a:t>
            </a:r>
            <a:r>
              <a:rPr lang="en-GB"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dirty="0">
                <a:effectLst/>
                <a:latin typeface="Times New Roman" panose="02020603050405020304" pitchFamily="18" charset="0"/>
                <a:ea typeface="Calibri" panose="020F0502020204030204" pitchFamily="34" charset="0"/>
                <a:cs typeface="Times New Roman" panose="02020603050405020304" pitchFamily="18" charset="0"/>
              </a:rPr>
              <a:t>over a certain time period (e.g., quarterly payments over two years). At each settlement date, the two payments are </a:t>
            </a:r>
            <a:r>
              <a:rPr lang="en-GB" i="1" dirty="0">
                <a:effectLst/>
                <a:latin typeface="Times New Roman" panose="02020603050405020304" pitchFamily="18" charset="0"/>
                <a:ea typeface="Calibri" panose="020F0502020204030204" pitchFamily="34" charset="0"/>
                <a:cs typeface="Times New Roman" panose="02020603050405020304" pitchFamily="18" charset="0"/>
              </a:rPr>
              <a:t>netted</a:t>
            </a:r>
            <a:r>
              <a:rPr lang="en-GB" dirty="0">
                <a:effectLst/>
                <a:latin typeface="Times New Roman" panose="02020603050405020304" pitchFamily="18" charset="0"/>
                <a:ea typeface="Calibri" panose="020F0502020204030204" pitchFamily="34" charset="0"/>
                <a:cs typeface="Times New Roman" panose="02020603050405020304" pitchFamily="18" charset="0"/>
              </a:rPr>
              <a:t> so that only one (net) payment is made. The party with the greater liability makes a payment to the other party. The length of the swap is termed the </a:t>
            </a:r>
            <a:r>
              <a:rPr lang="en-GB" i="1" dirty="0">
                <a:effectLst/>
                <a:latin typeface="Times New Roman" panose="02020603050405020304" pitchFamily="18" charset="0"/>
                <a:ea typeface="Calibri" panose="020F0502020204030204" pitchFamily="34" charset="0"/>
                <a:cs typeface="Times New Roman" panose="02020603050405020304" pitchFamily="18" charset="0"/>
              </a:rPr>
              <a:t>tenor</a:t>
            </a:r>
            <a:r>
              <a:rPr lang="en-GB" dirty="0">
                <a:effectLst/>
                <a:latin typeface="Times New Roman" panose="02020603050405020304" pitchFamily="18" charset="0"/>
                <a:ea typeface="Calibri" panose="020F0502020204030204" pitchFamily="34" charset="0"/>
                <a:cs typeface="Times New Roman" panose="02020603050405020304" pitchFamily="18" charset="0"/>
              </a:rPr>
              <a:t> of the swap and the contract ends on the termination date.</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452961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C947EB-7A2C-4031-B7D9-7900DDCC683E}"/>
              </a:ext>
            </a:extLst>
          </p:cNvPr>
          <p:cNvSpPr>
            <a:spLocks noGrp="1"/>
          </p:cNvSpPr>
          <p:nvPr>
            <p:ph type="title"/>
          </p:nvPr>
        </p:nvSpPr>
        <p:spPr/>
        <p:txBody>
          <a:bodyPr/>
          <a:lstStyle/>
          <a:p>
            <a:endParaRPr lang="en-GB"/>
          </a:p>
        </p:txBody>
      </p:sp>
      <p:sp>
        <p:nvSpPr>
          <p:cNvPr id="3" name="Content Placeholder 2">
            <a:extLst>
              <a:ext uri="{FF2B5EF4-FFF2-40B4-BE49-F238E27FC236}">
                <a16:creationId xmlns="" xmlns:a16="http://schemas.microsoft.com/office/drawing/2014/main" id="{97E3657C-1503-4C79-8668-772A159EE2D3}"/>
              </a:ext>
            </a:extLst>
          </p:cNvPr>
          <p:cNvSpPr>
            <a:spLocks noGrp="1"/>
          </p:cNvSpPr>
          <p:nvPr>
            <p:ph idx="1"/>
          </p:nvPr>
        </p:nvSpPr>
        <p:spPr/>
        <p:txBody>
          <a:bodyPr>
            <a:normAutofit lnSpcReduction="10000"/>
          </a:bodyPr>
          <a:lstStyle/>
          <a:p>
            <a:pPr marL="342900" lvl="0" indent="-342900" algn="just" rtl="0">
              <a:lnSpc>
                <a:spcPct val="150000"/>
              </a:lnSpc>
              <a:buFont typeface="+mj-lt"/>
              <a:buAutoNum type="arabicPeriod" startAt="5"/>
              <a:tabLst>
                <a:tab pos="406400" algn="l"/>
              </a:tabLst>
            </a:pPr>
            <a:r>
              <a:rPr lang="en-GB" dirty="0">
                <a:effectLst/>
                <a:latin typeface="Times New Roman" panose="02020603050405020304" pitchFamily="18" charset="0"/>
                <a:ea typeface="Calibri" panose="020F0502020204030204" pitchFamily="34" charset="0"/>
                <a:cs typeface="Times New Roman" panose="02020603050405020304" pitchFamily="18" charset="0"/>
              </a:rPr>
              <a:t>Interest rate swaps are:</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lnSpc>
                <a:spcPct val="150000"/>
              </a:lnSpc>
              <a:buFont typeface="+mj-lt"/>
              <a:buAutoNum type="alphaUcPeriod"/>
              <a:tabLst>
                <a:tab pos="736600" algn="l"/>
              </a:tabLst>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 highly regulated.</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2048510" lvl="1" indent="-285750" algn="just">
              <a:lnSpc>
                <a:spcPct val="150000"/>
              </a:lnSpc>
              <a:spcAft>
                <a:spcPts val="0"/>
              </a:spcAft>
              <a:buFont typeface="+mj-lt"/>
              <a:buAutoNum type="alphaUcPeriod"/>
              <a:tabLst>
                <a:tab pos="742950" algn="l"/>
              </a:tabLst>
            </a:pPr>
            <a:r>
              <a:rPr lang="en-GB" sz="2800" b="1" dirty="0">
                <a:effectLst/>
                <a:latin typeface="Times New Roman" panose="02020603050405020304" pitchFamily="18" charset="0"/>
                <a:ea typeface="Calibri" panose="020F0502020204030204" pitchFamily="34" charset="0"/>
                <a:cs typeface="Times New Roman" panose="02020603050405020304" pitchFamily="18" charset="0"/>
              </a:rPr>
              <a:t> equivalent to a series of forward contracts. </a:t>
            </a:r>
          </a:p>
          <a:p>
            <a:pPr marL="457200" marR="2048510" lvl="1" indent="0" algn="just">
              <a:lnSpc>
                <a:spcPct val="150000"/>
              </a:lnSpc>
              <a:spcAft>
                <a:spcPts val="0"/>
              </a:spcAft>
              <a:buNone/>
              <a:tabLst>
                <a:tab pos="742950" algn="l"/>
              </a:tabLst>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C. contracts to exchange one asset for another.</a:t>
            </a:r>
          </a:p>
          <a:p>
            <a:pPr marL="457200" marR="2048510" lvl="1" indent="0" algn="just">
              <a:lnSpc>
                <a:spcPct val="150000"/>
              </a:lnSpc>
              <a:spcAft>
                <a:spcPts val="0"/>
              </a:spcAft>
              <a:buNone/>
              <a:tabLst>
                <a:tab pos="742950" algn="l"/>
              </a:tabLst>
            </a:pPr>
            <a:r>
              <a:rPr lang="en-GB" dirty="0">
                <a:effectLst/>
                <a:latin typeface="Times New Roman" panose="02020603050405020304" pitchFamily="18" charset="0"/>
                <a:ea typeface="Calibri" panose="020F0502020204030204" pitchFamily="34" charset="0"/>
                <a:cs typeface="Times New Roman" panose="02020603050405020304" pitchFamily="18" charset="0"/>
              </a:rPr>
              <a:t>A swap is an agreement to buy or sell an underlying asset periodically over the life of the swap contract. It is equivalent to a series of forward contracts.</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273874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027314-8A88-49B7-899D-C41C778FA278}"/>
              </a:ext>
            </a:extLst>
          </p:cNvPr>
          <p:cNvSpPr>
            <a:spLocks noGrp="1"/>
          </p:cNvSpPr>
          <p:nvPr>
            <p:ph type="title"/>
          </p:nvPr>
        </p:nvSpPr>
        <p:spPr/>
        <p:txBody>
          <a:bodyPr/>
          <a:lstStyle/>
          <a:p>
            <a:endParaRPr lang="en-GB"/>
          </a:p>
        </p:txBody>
      </p:sp>
      <p:sp>
        <p:nvSpPr>
          <p:cNvPr id="3" name="Content Placeholder 2">
            <a:extLst>
              <a:ext uri="{FF2B5EF4-FFF2-40B4-BE49-F238E27FC236}">
                <a16:creationId xmlns="" xmlns:a16="http://schemas.microsoft.com/office/drawing/2014/main" id="{F8381094-1394-4BA2-9016-9DE27F519084}"/>
              </a:ext>
            </a:extLst>
          </p:cNvPr>
          <p:cNvSpPr>
            <a:spLocks noGrp="1"/>
          </p:cNvSpPr>
          <p:nvPr>
            <p:ph idx="1"/>
          </p:nvPr>
        </p:nvSpPr>
        <p:spPr/>
        <p:txBody>
          <a:bodyPr>
            <a:normAutofit fontScale="85000" lnSpcReduction="20000"/>
          </a:bodyPr>
          <a:lstStyle/>
          <a:p>
            <a:pPr marL="342900" lvl="0" indent="-342900" algn="just" rtl="0">
              <a:lnSpc>
                <a:spcPct val="150000"/>
              </a:lnSpc>
              <a:buFont typeface="+mj-lt"/>
              <a:buAutoNum type="arabicPeriod" startAt="6"/>
              <a:tabLst>
                <a:tab pos="406400" algn="l"/>
              </a:tabLst>
            </a:pPr>
            <a:r>
              <a:rPr lang="en-GB" sz="3500" dirty="0">
                <a:effectLst/>
                <a:latin typeface="Times New Roman" panose="02020603050405020304" pitchFamily="18" charset="0"/>
                <a:ea typeface="Calibri" panose="020F0502020204030204" pitchFamily="34" charset="0"/>
                <a:cs typeface="Times New Roman" panose="02020603050405020304" pitchFamily="18" charset="0"/>
              </a:rPr>
              <a:t>A call option is:</a:t>
            </a:r>
          </a:p>
          <a:p>
            <a:pPr marL="0" lvl="0" indent="0" algn="just" rtl="0">
              <a:lnSpc>
                <a:spcPct val="150000"/>
              </a:lnSpc>
              <a:buNone/>
              <a:tabLst>
                <a:tab pos="406400" algn="l"/>
              </a:tabLst>
            </a:pPr>
            <a:r>
              <a:rPr lang="en-GB" sz="3500" dirty="0">
                <a:effectLst/>
                <a:latin typeface="Times New Roman" panose="02020603050405020304" pitchFamily="18" charset="0"/>
                <a:ea typeface="Calibri" panose="020F0502020204030204" pitchFamily="34" charset="0"/>
                <a:cs typeface="Times New Roman" panose="02020603050405020304" pitchFamily="18" charset="0"/>
              </a:rPr>
              <a:t>A. the right to sell at a specific price.</a:t>
            </a:r>
            <a:endParaRPr lang="en-GB" sz="3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mj-lt"/>
              <a:buAutoNum type="alphaUcPeriod" startAt="2"/>
              <a:tabLst>
                <a:tab pos="736600" algn="l"/>
              </a:tabLst>
            </a:pPr>
            <a:r>
              <a:rPr lang="en-GB" sz="3500" b="1" dirty="0">
                <a:effectLst/>
                <a:latin typeface="Times New Roman" panose="02020603050405020304" pitchFamily="18" charset="0"/>
                <a:ea typeface="Calibri" panose="020F0502020204030204" pitchFamily="34" charset="0"/>
                <a:cs typeface="Times New Roman" panose="02020603050405020304" pitchFamily="18" charset="0"/>
              </a:rPr>
              <a:t> the right to buy at a specific price.</a:t>
            </a:r>
          </a:p>
          <a:p>
            <a:pPr marL="0" lvl="0" indent="0" algn="just">
              <a:lnSpc>
                <a:spcPct val="150000"/>
              </a:lnSpc>
              <a:buNone/>
              <a:tabLst>
                <a:tab pos="736600" algn="l"/>
              </a:tabLst>
            </a:pPr>
            <a:r>
              <a:rPr lang="en-GB" sz="3500" dirty="0">
                <a:effectLst/>
                <a:latin typeface="Times New Roman" panose="02020603050405020304" pitchFamily="18" charset="0"/>
                <a:ea typeface="Calibri" panose="020F0502020204030204" pitchFamily="34" charset="0"/>
                <a:cs typeface="Times New Roman" panose="02020603050405020304" pitchFamily="18" charset="0"/>
              </a:rPr>
              <a:t>C. an obligation to buy at a certain price.</a:t>
            </a:r>
          </a:p>
          <a:p>
            <a:pPr marL="0" lvl="0" indent="0" algn="just">
              <a:lnSpc>
                <a:spcPct val="150000"/>
              </a:lnSpc>
              <a:buNone/>
              <a:tabLst>
                <a:tab pos="736600" algn="l"/>
              </a:tabLst>
            </a:pPr>
            <a:r>
              <a:rPr lang="en-GB" sz="3500" dirty="0">
                <a:effectLst/>
                <a:latin typeface="Times New Roman" panose="02020603050405020304" pitchFamily="18" charset="0"/>
                <a:ea typeface="Calibri" panose="020F0502020204030204" pitchFamily="34" charset="0"/>
                <a:cs typeface="Times New Roman" panose="02020603050405020304" pitchFamily="18" charset="0"/>
              </a:rPr>
              <a:t>A call gives the owner the right to call an asset away (buy it) from the seller.</a:t>
            </a:r>
            <a:endParaRPr lang="en-GB" sz="35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423179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560707-3AB8-45AC-8B80-E9D2AA2CA27B}"/>
              </a:ext>
            </a:extLst>
          </p:cNvPr>
          <p:cNvSpPr>
            <a:spLocks noGrp="1"/>
          </p:cNvSpPr>
          <p:nvPr>
            <p:ph type="title"/>
          </p:nvPr>
        </p:nvSpPr>
        <p:spPr/>
        <p:txBody>
          <a:bodyPr/>
          <a:lstStyle/>
          <a:p>
            <a:endParaRPr lang="en-GB"/>
          </a:p>
        </p:txBody>
      </p:sp>
      <p:sp>
        <p:nvSpPr>
          <p:cNvPr id="3" name="Content Placeholder 2">
            <a:extLst>
              <a:ext uri="{FF2B5EF4-FFF2-40B4-BE49-F238E27FC236}">
                <a16:creationId xmlns="" xmlns:a16="http://schemas.microsoft.com/office/drawing/2014/main" id="{3B743542-1BA4-4CFB-82D8-324F8B9D98A9}"/>
              </a:ext>
            </a:extLst>
          </p:cNvPr>
          <p:cNvSpPr>
            <a:spLocks noGrp="1"/>
          </p:cNvSpPr>
          <p:nvPr>
            <p:ph idx="1"/>
          </p:nvPr>
        </p:nvSpPr>
        <p:spPr/>
        <p:txBody>
          <a:bodyPr>
            <a:normAutofit fontScale="85000" lnSpcReduction="10000"/>
          </a:bodyPr>
          <a:lstStyle/>
          <a:p>
            <a:pPr marL="342900" lvl="0" indent="-342900" algn="just" rtl="0">
              <a:lnSpc>
                <a:spcPct val="150000"/>
              </a:lnSpc>
              <a:buFont typeface="+mj-lt"/>
              <a:buAutoNum type="arabicPeriod" startAt="7"/>
              <a:tabLst>
                <a:tab pos="406400" algn="l"/>
              </a:tabLst>
            </a:pPr>
            <a:r>
              <a:rPr lang="en-GB" dirty="0">
                <a:effectLst/>
                <a:latin typeface="Times New Roman" panose="02020603050405020304" pitchFamily="18" charset="0"/>
                <a:ea typeface="Calibri" panose="020F0502020204030204" pitchFamily="34" charset="0"/>
                <a:cs typeface="Times New Roman" panose="02020603050405020304" pitchFamily="18" charset="0"/>
              </a:rPr>
              <a:t>Arbitrage prevents:</a:t>
            </a:r>
          </a:p>
          <a:p>
            <a:pPr marL="514350" lvl="0" indent="-514350" algn="just" rtl="0">
              <a:lnSpc>
                <a:spcPct val="150000"/>
              </a:lnSpc>
              <a:buAutoNum type="alphaUcPeriod"/>
              <a:tabLst>
                <a:tab pos="406400" algn="l"/>
              </a:tabLst>
            </a:pPr>
            <a:r>
              <a:rPr lang="en-GB" dirty="0">
                <a:effectLst/>
                <a:latin typeface="Times New Roman" panose="02020603050405020304" pitchFamily="18" charset="0"/>
                <a:ea typeface="Calibri" panose="020F0502020204030204" pitchFamily="34" charset="0"/>
                <a:cs typeface="Times New Roman" panose="02020603050405020304" pitchFamily="18" charset="0"/>
              </a:rPr>
              <a:t>market efficiency.</a:t>
            </a:r>
          </a:p>
          <a:p>
            <a:pPr marL="514350" lvl="0" indent="-514350" algn="just" rtl="0">
              <a:lnSpc>
                <a:spcPct val="150000"/>
              </a:lnSpc>
              <a:buAutoNum type="alphaUcPeriod"/>
              <a:tabLst>
                <a:tab pos="406400" algn="l"/>
              </a:tabLst>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earning returns higher than the risk-free rate of return.</a:t>
            </a:r>
            <a:endParaRPr lang="en-GB" sz="24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rtl="0">
              <a:lnSpc>
                <a:spcPct val="150000"/>
              </a:lnSpc>
              <a:buNone/>
              <a:tabLst>
                <a:tab pos="406400" algn="l"/>
              </a:tabLst>
            </a:pPr>
            <a:r>
              <a:rPr lang="en-GB" b="1" dirty="0">
                <a:effectLst/>
                <a:latin typeface="Times New Roman" panose="02020603050405020304" pitchFamily="18" charset="0"/>
                <a:ea typeface="Calibri" panose="020F0502020204030204" pitchFamily="34" charset="0"/>
                <a:cs typeface="Times New Roman" panose="02020603050405020304" pitchFamily="18" charset="0"/>
              </a:rPr>
              <a:t>C. two assets with identical payoffs from selling at different prices.</a:t>
            </a:r>
            <a:endParaRPr lang="en-GB" sz="2400" b="1"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rtl="0">
              <a:lnSpc>
                <a:spcPct val="150000"/>
              </a:lnSpc>
              <a:buNone/>
              <a:tabLst>
                <a:tab pos="406400" algn="l"/>
              </a:tabLst>
            </a:pPr>
            <a:r>
              <a:rPr lang="en-GB" dirty="0">
                <a:effectLst/>
                <a:latin typeface="Times New Roman" panose="02020603050405020304" pitchFamily="18" charset="0"/>
                <a:ea typeface="Calibri" panose="020F0502020204030204" pitchFamily="34" charset="0"/>
                <a:cs typeface="Times New Roman" panose="02020603050405020304" pitchFamily="18" charset="0"/>
              </a:rPr>
              <a:t>Arbitrage forces two assets with the same expected future value to sell for the same current price. If this were not the case, you could simultaneously buy the cheaper asset and sell the more expensive one for a guaranteed riskless profit.</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245699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25B214-433C-4689-9585-C1BCF04BCB31}"/>
              </a:ext>
            </a:extLst>
          </p:cNvPr>
          <p:cNvSpPr>
            <a:spLocks noGrp="1"/>
          </p:cNvSpPr>
          <p:nvPr>
            <p:ph type="title"/>
          </p:nvPr>
        </p:nvSpPr>
        <p:spPr/>
        <p:txBody>
          <a:bodyPr/>
          <a:lstStyle/>
          <a:p>
            <a:endParaRPr lang="en-GB"/>
          </a:p>
        </p:txBody>
      </p:sp>
      <p:sp>
        <p:nvSpPr>
          <p:cNvPr id="3" name="Content Placeholder 2">
            <a:extLst>
              <a:ext uri="{FF2B5EF4-FFF2-40B4-BE49-F238E27FC236}">
                <a16:creationId xmlns="" xmlns:a16="http://schemas.microsoft.com/office/drawing/2014/main" id="{4D2A38B6-F1D9-4404-ACFB-78D714953879}"/>
              </a:ext>
            </a:extLst>
          </p:cNvPr>
          <p:cNvSpPr>
            <a:spLocks noGrp="1"/>
          </p:cNvSpPr>
          <p:nvPr>
            <p:ph idx="1"/>
          </p:nvPr>
        </p:nvSpPr>
        <p:spPr/>
        <p:txBody>
          <a:bodyPr>
            <a:normAutofit fontScale="92500" lnSpcReduction="20000"/>
          </a:bodyPr>
          <a:lstStyle/>
          <a:p>
            <a:pPr marL="342900" marR="3394710" lvl="0" indent="-342900" algn="just" rtl="0">
              <a:lnSpc>
                <a:spcPct val="150000"/>
              </a:lnSpc>
              <a:spcAft>
                <a:spcPts val="0"/>
              </a:spcAft>
              <a:buFont typeface="+mj-lt"/>
              <a:buAutoNum type="arabicPeriod" startAt="8"/>
              <a:tabLst>
                <a:tab pos="406400" algn="l"/>
              </a:tabLst>
            </a:pPr>
            <a:r>
              <a:rPr lang="en-GB" dirty="0">
                <a:effectLst/>
                <a:latin typeface="Times New Roman" panose="02020603050405020304" pitchFamily="18" charset="0"/>
                <a:ea typeface="Calibri" panose="020F0502020204030204" pitchFamily="34" charset="0"/>
                <a:cs typeface="Times New Roman" panose="02020603050405020304" pitchFamily="18" charset="0"/>
              </a:rPr>
              <a:t>Derivatives are </a:t>
            </a:r>
            <a:r>
              <a:rPr lang="en-GB" i="1" dirty="0">
                <a:effectLst/>
                <a:latin typeface="Times New Roman" panose="02020603050405020304" pitchFamily="18" charset="0"/>
                <a:ea typeface="Calibri" panose="020F0502020204030204" pitchFamily="34" charset="0"/>
                <a:cs typeface="Times New Roman" panose="02020603050405020304" pitchFamily="18" charset="0"/>
              </a:rPr>
              <a:t>least likely</a:t>
            </a:r>
            <a:r>
              <a:rPr lang="en-GB" dirty="0">
                <a:effectLst/>
                <a:latin typeface="Times New Roman" panose="02020603050405020304" pitchFamily="18" charset="0"/>
                <a:ea typeface="Calibri" panose="020F0502020204030204" pitchFamily="34" charset="0"/>
                <a:cs typeface="Times New Roman" panose="02020603050405020304" pitchFamily="18" charset="0"/>
              </a:rPr>
              <a:t> to: </a:t>
            </a:r>
          </a:p>
          <a:p>
            <a:pPr marL="514350" marR="3394710" lvl="0" indent="-514350" algn="just" rtl="0">
              <a:lnSpc>
                <a:spcPct val="150000"/>
              </a:lnSpc>
              <a:spcAft>
                <a:spcPts val="0"/>
              </a:spcAft>
              <a:buAutoNum type="alphaUcPeriod"/>
              <a:tabLst>
                <a:tab pos="406400" algn="l"/>
              </a:tabLst>
            </a:pPr>
            <a:r>
              <a:rPr lang="en-GB" dirty="0">
                <a:effectLst/>
                <a:latin typeface="Times New Roman" panose="02020603050405020304" pitchFamily="18" charset="0"/>
                <a:ea typeface="Calibri" panose="020F0502020204030204" pitchFamily="34" charset="0"/>
                <a:cs typeface="Times New Roman" panose="02020603050405020304" pitchFamily="18" charset="0"/>
              </a:rPr>
              <a:t>improve liquidity.</a:t>
            </a:r>
          </a:p>
          <a:p>
            <a:pPr marL="514350" marR="3394710" lvl="0" indent="-514350" algn="just" rtl="0">
              <a:lnSpc>
                <a:spcPct val="150000"/>
              </a:lnSpc>
              <a:spcAft>
                <a:spcPts val="0"/>
              </a:spcAft>
              <a:buAutoNum type="alphaUcPeriod"/>
              <a:tabLst>
                <a:tab pos="406400" algn="l"/>
              </a:tabLst>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provide price information.</a:t>
            </a:r>
            <a:endParaRPr lang="en-GB" sz="2400" dirty="0">
              <a:latin typeface="Times New Roman" panose="02020603050405020304" pitchFamily="18" charset="0"/>
              <a:ea typeface="Calibri" panose="020F0502020204030204" pitchFamily="34" charset="0"/>
              <a:cs typeface="Times New Roman" panose="02020603050405020304" pitchFamily="18" charset="0"/>
            </a:endParaRPr>
          </a:p>
          <a:p>
            <a:pPr marL="0" marR="3394710" lvl="0" indent="0" algn="just" rtl="0">
              <a:lnSpc>
                <a:spcPct val="150000"/>
              </a:lnSpc>
              <a:spcAft>
                <a:spcPts val="0"/>
              </a:spcAft>
              <a:buNone/>
              <a:tabLst>
                <a:tab pos="406400" algn="l"/>
              </a:tabLst>
            </a:pPr>
            <a:r>
              <a:rPr lang="en-GB" b="1" dirty="0">
                <a:effectLst/>
                <a:latin typeface="Times New Roman" panose="02020603050405020304" pitchFamily="18" charset="0"/>
                <a:ea typeface="Calibri" panose="020F0502020204030204" pitchFamily="34" charset="0"/>
                <a:cs typeface="Times New Roman" panose="02020603050405020304" pitchFamily="18" charset="0"/>
              </a:rPr>
              <a:t>C. prevent arbitrage.</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77800" marR="168910" indent="0" algn="just">
              <a:lnSpc>
                <a:spcPct val="150000"/>
              </a:lnSpc>
              <a:spcAft>
                <a:spcPts val="0"/>
              </a:spcAft>
              <a:buNone/>
            </a:pPr>
            <a:r>
              <a:rPr lang="en-GB" dirty="0">
                <a:effectLst/>
                <a:latin typeface="Times New Roman" panose="02020603050405020304" pitchFamily="18" charset="0"/>
                <a:ea typeface="Calibri" panose="020F0502020204030204" pitchFamily="34" charset="0"/>
                <a:cs typeface="Times New Roman" panose="02020603050405020304" pitchFamily="18" charset="0"/>
              </a:rPr>
              <a:t>While derivatives prices are the result of potential arbitrage, they do not prevent arbitrage. Derivatives improve liquidity and provide price information.</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32216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46871D-BCF1-4F72-A8DE-BB7D3CF3F7DC}"/>
              </a:ext>
            </a:extLst>
          </p:cNvPr>
          <p:cNvSpPr>
            <a:spLocks noGrp="1"/>
          </p:cNvSpPr>
          <p:nvPr>
            <p:ph type="ctrTitle"/>
          </p:nvPr>
        </p:nvSpPr>
        <p:spPr>
          <a:xfrm>
            <a:off x="1524000" y="1122363"/>
            <a:ext cx="9144000" cy="477837"/>
          </a:xfrm>
        </p:spPr>
        <p:txBody>
          <a:bodyPr>
            <a:normAutofit fontScale="90000"/>
          </a:bodyPr>
          <a:lstStyle/>
          <a:p>
            <a:endParaRPr lang="en-GB" dirty="0"/>
          </a:p>
        </p:txBody>
      </p:sp>
      <p:sp>
        <p:nvSpPr>
          <p:cNvPr id="3" name="Subtitle 2">
            <a:extLst>
              <a:ext uri="{FF2B5EF4-FFF2-40B4-BE49-F238E27FC236}">
                <a16:creationId xmlns="" xmlns:a16="http://schemas.microsoft.com/office/drawing/2014/main" id="{AE55312C-32D3-46CC-8B85-C610662D6975}"/>
              </a:ext>
            </a:extLst>
          </p:cNvPr>
          <p:cNvSpPr>
            <a:spLocks noGrp="1"/>
          </p:cNvSpPr>
          <p:nvPr>
            <p:ph type="subTitle" idx="1"/>
          </p:nvPr>
        </p:nvSpPr>
        <p:spPr>
          <a:xfrm>
            <a:off x="1524000" y="1898073"/>
            <a:ext cx="9144000" cy="4724400"/>
          </a:xfrm>
        </p:spPr>
        <p:txBody>
          <a:bodyPr>
            <a:normAutofit fontScale="85000" lnSpcReduction="20000"/>
          </a:bodyPr>
          <a:lstStyle/>
          <a:p>
            <a:pPr algn="just">
              <a:lnSpc>
                <a:spcPct val="150000"/>
              </a:lnSpc>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Swaps are similar to forwards in several ways:</a:t>
            </a:r>
            <a:endParaRPr lang="en-GB" sz="2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87400" indent="-457200" algn="just">
              <a:lnSpc>
                <a:spcPct val="150000"/>
              </a:lnSpc>
              <a:buFont typeface="Arial" panose="020B0604020202020204" pitchFamily="34" charset="0"/>
              <a:buChar char="•"/>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Swaps typically require no payment by either party at initiation.</a:t>
            </a:r>
            <a:endParaRPr lang="en-GB" sz="2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87400" indent="-457200" algn="just">
              <a:lnSpc>
                <a:spcPct val="150000"/>
              </a:lnSpc>
              <a:buFont typeface="Arial" panose="020B0604020202020204" pitchFamily="34" charset="0"/>
              <a:buChar char="•"/>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Swaps are custom instruments.</a:t>
            </a:r>
            <a:endParaRPr lang="en-GB" sz="2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87400" indent="-457200" algn="just">
              <a:lnSpc>
                <a:spcPct val="150000"/>
              </a:lnSpc>
              <a:buFont typeface="Arial" panose="020B0604020202020204" pitchFamily="34" charset="0"/>
              <a:buChar char="•"/>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Swaps are not traded in any organized secondary market.</a:t>
            </a:r>
            <a:endParaRPr lang="en-GB" sz="2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87400" indent="-457200" algn="just">
              <a:lnSpc>
                <a:spcPct val="150000"/>
              </a:lnSpc>
              <a:buFont typeface="Arial" panose="020B0604020202020204" pitchFamily="34" charset="0"/>
              <a:buChar char="•"/>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Swaps are largely unregulated.</a:t>
            </a:r>
            <a:endParaRPr lang="en-GB" sz="2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87400" indent="-457200" algn="just">
              <a:lnSpc>
                <a:spcPct val="150000"/>
              </a:lnSpc>
              <a:buFont typeface="Arial" panose="020B0604020202020204" pitchFamily="34" charset="0"/>
              <a:buChar char="•"/>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Default risk is an important aspect of the contracts.</a:t>
            </a:r>
            <a:endParaRPr lang="en-GB" sz="2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87400" indent="-457200" algn="just">
              <a:lnSpc>
                <a:spcPct val="150000"/>
              </a:lnSpc>
              <a:buFont typeface="Arial" panose="020B0604020202020204" pitchFamily="34" charset="0"/>
              <a:buChar char="•"/>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Most participants in the swaps market are large institutions.</a:t>
            </a:r>
            <a:endParaRPr lang="en-GB" sz="2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87400" indent="-457200" algn="just">
              <a:lnSpc>
                <a:spcPct val="150000"/>
              </a:lnSpc>
              <a:buFont typeface="Arial" panose="020B0604020202020204" pitchFamily="34" charset="0"/>
              <a:buChar char="•"/>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Individuals are rarely swaps market participants.</a:t>
            </a:r>
            <a:endParaRPr lang="en-GB" sz="2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endParaRPr lang="en-GB" dirty="0"/>
          </a:p>
        </p:txBody>
      </p:sp>
    </p:spTree>
    <p:extLst>
      <p:ext uri="{BB962C8B-B14F-4D97-AF65-F5344CB8AC3E}">
        <p14:creationId xmlns:p14="http://schemas.microsoft.com/office/powerpoint/2010/main" val="1845348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AA57F7-5EF8-4D18-A6B1-7081DBE28C34}"/>
              </a:ext>
            </a:extLst>
          </p:cNvPr>
          <p:cNvSpPr>
            <a:spLocks noGrp="1"/>
          </p:cNvSpPr>
          <p:nvPr>
            <p:ph type="title"/>
          </p:nvPr>
        </p:nvSpPr>
        <p:spPr/>
        <p:txBody>
          <a:bodyPr/>
          <a:lstStyle/>
          <a:p>
            <a:endParaRPr lang="en-GB"/>
          </a:p>
        </p:txBody>
      </p:sp>
      <p:sp>
        <p:nvSpPr>
          <p:cNvPr id="3" name="Content Placeholder 2">
            <a:extLst>
              <a:ext uri="{FF2B5EF4-FFF2-40B4-BE49-F238E27FC236}">
                <a16:creationId xmlns="" xmlns:a16="http://schemas.microsoft.com/office/drawing/2014/main" id="{91F2FC79-9BCD-47E5-A69C-E3E928834BB5}"/>
              </a:ext>
            </a:extLst>
          </p:cNvPr>
          <p:cNvSpPr>
            <a:spLocks noGrp="1"/>
          </p:cNvSpPr>
          <p:nvPr>
            <p:ph idx="1"/>
          </p:nvPr>
        </p:nvSpPr>
        <p:spPr/>
        <p:txBody>
          <a:bodyPr/>
          <a:lstStyle/>
          <a:p>
            <a:pPr marL="0" indent="0" algn="just">
              <a:lnSpc>
                <a:spcPct val="150000"/>
              </a:lnSpc>
              <a:buNone/>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There are swaps facilitators who bring together parties with needs for the opposite sides of swaps. There are also dealers, large banks, and brokerage firms who act as principals in trades just as they do in forward contracts.</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532828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127E24-7087-448F-9E40-BEEA5E5CE123}"/>
              </a:ext>
            </a:extLst>
          </p:cNvPr>
          <p:cNvSpPr>
            <a:spLocks noGrp="1"/>
          </p:cNvSpPr>
          <p:nvPr>
            <p:ph type="title"/>
          </p:nvPr>
        </p:nvSpPr>
        <p:spPr>
          <a:xfrm>
            <a:off x="838200" y="365125"/>
            <a:ext cx="10515600" cy="202911"/>
          </a:xfrm>
        </p:spPr>
        <p:txBody>
          <a:bodyPr>
            <a:normAutofit fontScale="90000"/>
          </a:bodyPr>
          <a:lstStyle/>
          <a:p>
            <a:endParaRPr lang="en-GB" dirty="0"/>
          </a:p>
        </p:txBody>
      </p:sp>
      <p:sp>
        <p:nvSpPr>
          <p:cNvPr id="3" name="Content Placeholder 2">
            <a:extLst>
              <a:ext uri="{FF2B5EF4-FFF2-40B4-BE49-F238E27FC236}">
                <a16:creationId xmlns="" xmlns:a16="http://schemas.microsoft.com/office/drawing/2014/main" id="{BBF04662-03A7-4B0B-AB25-1B61D258F53D}"/>
              </a:ext>
            </a:extLst>
          </p:cNvPr>
          <p:cNvSpPr>
            <a:spLocks noGrp="1"/>
          </p:cNvSpPr>
          <p:nvPr>
            <p:ph idx="1"/>
          </p:nvPr>
        </p:nvSpPr>
        <p:spPr>
          <a:xfrm>
            <a:off x="838200" y="803564"/>
            <a:ext cx="10515600" cy="5689311"/>
          </a:xfrm>
        </p:spPr>
        <p:txBody>
          <a:bodyPr>
            <a:normAutofit lnSpcReduction="10000"/>
          </a:bodyPr>
          <a:lstStyle/>
          <a:p>
            <a:pPr marL="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In the simplest type of swap, a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plain vanilla interest rate swap,</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one party makes </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fixed-rate </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interest payments on a notional principal amount specified in the swap in return</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for </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floating-rate</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payments from the other party. </a:t>
            </a:r>
          </a:p>
          <a:p>
            <a:pPr marL="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basis swap</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involves trading one set of floating rate payments for another. In a plain vanilla interest rate swap, the party who wants floating-rate interest payments agrees to pay fixed-rate interest and has the </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pay-fixed</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side of the swap. The counterparty, who receives the fixed payments and agrees to pay variable-rate interest, has the </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pay-floating</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side of the swap and is called the </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floating-rate payer.</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The payments owed by one party to the other are based on a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notional principal </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that is stated in the swap contract.</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616346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EBE890-D358-47E8-A34B-FC8FBF502C7F}"/>
              </a:ext>
            </a:extLst>
          </p:cNvPr>
          <p:cNvSpPr>
            <a:spLocks noGrp="1"/>
          </p:cNvSpPr>
          <p:nvPr>
            <p:ph type="title"/>
          </p:nvPr>
        </p:nvSpPr>
        <p:spPr>
          <a:xfrm>
            <a:off x="838200" y="365126"/>
            <a:ext cx="10515600" cy="315912"/>
          </a:xfrm>
        </p:spPr>
        <p:txBody>
          <a:bodyPr>
            <a:normAutofit fontScale="90000"/>
          </a:bodyPr>
          <a:lstStyle/>
          <a:p>
            <a:endParaRPr lang="en-GB" dirty="0"/>
          </a:p>
        </p:txBody>
      </p:sp>
      <p:sp>
        <p:nvSpPr>
          <p:cNvPr id="3" name="Content Placeholder 2">
            <a:extLst>
              <a:ext uri="{FF2B5EF4-FFF2-40B4-BE49-F238E27FC236}">
                <a16:creationId xmlns="" xmlns:a16="http://schemas.microsoft.com/office/drawing/2014/main" id="{6A46FD4E-E482-4311-A45D-45BD2152B535}"/>
              </a:ext>
            </a:extLst>
          </p:cNvPr>
          <p:cNvSpPr>
            <a:spLocks noGrp="1"/>
          </p:cNvSpPr>
          <p:nvPr>
            <p:ph idx="1"/>
          </p:nvPr>
        </p:nvSpPr>
        <p:spPr>
          <a:xfrm>
            <a:off x="838200" y="1011382"/>
            <a:ext cx="10515600" cy="5165581"/>
          </a:xfrm>
        </p:spPr>
        <p:txBody>
          <a:bodyPr>
            <a:normAutofit lnSpcReduction="10000"/>
          </a:bodyPr>
          <a:lstStyle/>
          <a:p>
            <a:r>
              <a:rPr lang="en-GB" sz="2400" b="1" dirty="0">
                <a:solidFill>
                  <a:schemeClr val="accent5"/>
                </a:solidFill>
                <a:effectLst/>
                <a:latin typeface="Times New Roman" panose="02020603050405020304" pitchFamily="18" charset="0"/>
                <a:ea typeface="Calibri" panose="020F0502020204030204" pitchFamily="34" charset="0"/>
                <a:cs typeface="Times New Roman" panose="02020603050405020304" pitchFamily="18" charset="0"/>
              </a:rPr>
              <a:t>Options:</a:t>
            </a:r>
          </a:p>
          <a:p>
            <a:pPr marL="0" marR="24511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An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option contract</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gives its owner the right, but not the obligation, to either buy or sell an underlying asset at a given price (the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exercise price</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or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strike price</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While an option buyer can choose whether to exercise an option, the seller is obligated to perform if the buyer exercises the option.</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30200" marR="346710" algn="just">
              <a:lnSpc>
                <a:spcPct val="150000"/>
              </a:lnSpc>
              <a:spcAft>
                <a:spcPts val="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The owner of a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call option</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has the right to purchase the underlying asset at a specific price for a specified time period.</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30200" marR="194310" algn="just">
              <a:lnSpc>
                <a:spcPct val="150000"/>
              </a:lnSpc>
              <a:spcAft>
                <a:spcPts val="0"/>
              </a:spcAf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The owner of a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put option</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has the right to sell the underlying asset at a specific price for a specified time period.</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492666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EFD497-E2C3-4AF6-A0B8-D013D5FA5288}"/>
              </a:ext>
            </a:extLst>
          </p:cNvPr>
          <p:cNvSpPr>
            <a:spLocks noGrp="1"/>
          </p:cNvSpPr>
          <p:nvPr>
            <p:ph type="title"/>
          </p:nvPr>
        </p:nvSpPr>
        <p:spPr>
          <a:xfrm>
            <a:off x="838200" y="365126"/>
            <a:ext cx="10515600" cy="315912"/>
          </a:xfrm>
        </p:spPr>
        <p:txBody>
          <a:bodyPr>
            <a:normAutofit fontScale="90000"/>
          </a:bodyPr>
          <a:lstStyle/>
          <a:p>
            <a:endParaRPr lang="en-GB" dirty="0"/>
          </a:p>
        </p:txBody>
      </p:sp>
      <p:sp>
        <p:nvSpPr>
          <p:cNvPr id="3" name="Content Placeholder 2">
            <a:extLst>
              <a:ext uri="{FF2B5EF4-FFF2-40B4-BE49-F238E27FC236}">
                <a16:creationId xmlns="" xmlns:a16="http://schemas.microsoft.com/office/drawing/2014/main" id="{BB363D2C-51D8-4E01-A9CD-67D341AA34EE}"/>
              </a:ext>
            </a:extLst>
          </p:cNvPr>
          <p:cNvSpPr>
            <a:spLocks noGrp="1"/>
          </p:cNvSpPr>
          <p:nvPr>
            <p:ph idx="1"/>
          </p:nvPr>
        </p:nvSpPr>
        <p:spPr>
          <a:xfrm>
            <a:off x="838200" y="681038"/>
            <a:ext cx="10515600" cy="5495925"/>
          </a:xfrm>
        </p:spPr>
        <p:txBody>
          <a:bodyPr>
            <a:normAutofit/>
          </a:bodyPr>
          <a:lstStyle/>
          <a:p>
            <a:pPr marL="0" marR="9271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The seller of an option is also called the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option writer</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There are four possible options positions:</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mj-lt"/>
              <a:buAutoNum type="arabicPeriod"/>
              <a:tabLst>
                <a:tab pos="393700" algn="l"/>
              </a:tabLs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Long call: the buyer of a call option—has the right to buy an underlying asset.</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486410" lvl="0" indent="-342900" algn="just">
              <a:lnSpc>
                <a:spcPct val="150000"/>
              </a:lnSpc>
              <a:spcAft>
                <a:spcPts val="0"/>
              </a:spcAft>
              <a:buFont typeface="+mj-lt"/>
              <a:buAutoNum type="arabicPeriod"/>
              <a:tabLst>
                <a:tab pos="393700" algn="l"/>
              </a:tabLs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Short call: the writer (seller) of a call option—has the obligation to sell the underlying asset.</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mj-lt"/>
              <a:buAutoNum type="arabicPeriod"/>
              <a:tabLst>
                <a:tab pos="393700" algn="l"/>
              </a:tabLs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Long put: the buyer of a put option—has the right to sell the underlying asset.</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448310" lvl="0" indent="-342900" algn="just">
              <a:lnSpc>
                <a:spcPct val="150000"/>
              </a:lnSpc>
              <a:spcAft>
                <a:spcPts val="0"/>
              </a:spcAft>
              <a:buFont typeface="+mj-lt"/>
              <a:buAutoNum type="arabicPeriod"/>
              <a:tabLst>
                <a:tab pos="393700" algn="l"/>
              </a:tabLst>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Short put: the writer (seller) of a put option—has the obligation to buy the underlying asset.</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4040622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773385-9146-4637-959A-0D45B64678C4}"/>
              </a:ext>
            </a:extLst>
          </p:cNvPr>
          <p:cNvSpPr>
            <a:spLocks noGrp="1"/>
          </p:cNvSpPr>
          <p:nvPr>
            <p:ph type="title"/>
          </p:nvPr>
        </p:nvSpPr>
        <p:spPr/>
        <p:txBody>
          <a:bodyPr/>
          <a:lstStyle/>
          <a:p>
            <a:endParaRPr lang="en-GB"/>
          </a:p>
        </p:txBody>
      </p:sp>
      <p:sp>
        <p:nvSpPr>
          <p:cNvPr id="3" name="Content Placeholder 2">
            <a:extLst>
              <a:ext uri="{FF2B5EF4-FFF2-40B4-BE49-F238E27FC236}">
                <a16:creationId xmlns="" xmlns:a16="http://schemas.microsoft.com/office/drawing/2014/main" id="{7E1400A2-304D-4012-9394-573568E9A967}"/>
              </a:ext>
            </a:extLst>
          </p:cNvPr>
          <p:cNvSpPr>
            <a:spLocks noGrp="1"/>
          </p:cNvSpPr>
          <p:nvPr>
            <p:ph idx="1"/>
          </p:nvPr>
        </p:nvSpPr>
        <p:spPr/>
        <p:txBody>
          <a:bodyPr>
            <a:normAutofit fontScale="92500"/>
          </a:bodyPr>
          <a:lstStyle/>
          <a:p>
            <a:pPr marL="0" indent="0" algn="just">
              <a:lnSpc>
                <a:spcPct val="150000"/>
              </a:lnSpc>
              <a:buNone/>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The price of an option is also referred to as the </a:t>
            </a:r>
            <a:r>
              <a:rPr lang="en-GB" sz="3200" b="1" dirty="0">
                <a:effectLst/>
                <a:latin typeface="Times New Roman" panose="02020603050405020304" pitchFamily="18" charset="0"/>
                <a:ea typeface="Calibri" panose="020F0502020204030204" pitchFamily="34" charset="0"/>
                <a:cs typeface="Times New Roman" panose="02020603050405020304" pitchFamily="18" charset="0"/>
              </a:rPr>
              <a:t>option premium</a:t>
            </a: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346710" algn="just">
              <a:lnSpc>
                <a:spcPct val="150000"/>
              </a:lnSpc>
            </a:pPr>
            <a:r>
              <a:rPr lang="en-GB" sz="3200" b="1" dirty="0">
                <a:effectLst/>
                <a:latin typeface="Times New Roman" panose="02020603050405020304" pitchFamily="18" charset="0"/>
                <a:ea typeface="Calibri" panose="020F0502020204030204" pitchFamily="34" charset="0"/>
                <a:cs typeface="Times New Roman" panose="02020603050405020304" pitchFamily="18" charset="0"/>
              </a:rPr>
              <a:t>American options </a:t>
            </a: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may be exercised at any time up to and including the contract’s</a:t>
            </a:r>
            <a:r>
              <a:rPr lang="en-GB" sz="3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expiration date.</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GB" sz="3200" b="1" dirty="0">
                <a:effectLst/>
                <a:latin typeface="Times New Roman" panose="02020603050405020304" pitchFamily="18" charset="0"/>
                <a:ea typeface="Calibri" panose="020F0502020204030204" pitchFamily="34" charset="0"/>
                <a:cs typeface="Times New Roman" panose="02020603050405020304" pitchFamily="18" charset="0"/>
              </a:rPr>
              <a:t>European options </a:t>
            </a: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can be exercised only on the contract’s expiration date.</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4245769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9BE8F0-C678-4288-8F30-CA6DB6F7E318}"/>
              </a:ext>
            </a:extLst>
          </p:cNvPr>
          <p:cNvSpPr>
            <a:spLocks noGrp="1"/>
          </p:cNvSpPr>
          <p:nvPr>
            <p:ph type="title"/>
          </p:nvPr>
        </p:nvSpPr>
        <p:spPr/>
        <p:txBody>
          <a:bodyPr/>
          <a:lstStyle/>
          <a:p>
            <a:endParaRPr lang="en-GB"/>
          </a:p>
        </p:txBody>
      </p:sp>
      <p:sp>
        <p:nvSpPr>
          <p:cNvPr id="3" name="Content Placeholder 2">
            <a:extLst>
              <a:ext uri="{FF2B5EF4-FFF2-40B4-BE49-F238E27FC236}">
                <a16:creationId xmlns="" xmlns:a16="http://schemas.microsoft.com/office/drawing/2014/main" id="{D7A02122-7B2E-4A96-A847-7A7C0C15386E}"/>
              </a:ext>
            </a:extLst>
          </p:cNvPr>
          <p:cNvSpPr>
            <a:spLocks noGrp="1"/>
          </p:cNvSpPr>
          <p:nvPr>
            <p:ph idx="1"/>
          </p:nvPr>
        </p:nvSpPr>
        <p:spPr/>
        <p:txBody>
          <a:bodyPr/>
          <a:lstStyle/>
          <a:p>
            <a:pPr marL="0" marR="168910" indent="0" algn="just">
              <a:lnSpc>
                <a:spcPct val="150000"/>
              </a:lnSpc>
              <a:buNone/>
            </a:pPr>
            <a:r>
              <a:rPr lang="en-GB" dirty="0">
                <a:effectLst/>
                <a:latin typeface="Times New Roman" panose="02020603050405020304" pitchFamily="18" charset="0"/>
                <a:ea typeface="Calibri" panose="020F0502020204030204" pitchFamily="34" charset="0"/>
                <a:cs typeface="Times New Roman" panose="02020603050405020304" pitchFamily="18" charset="0"/>
              </a:rPr>
              <a:t>At expiration, an American option and a European option on the same asset with the same strike price are identical. They may either be exercised or allowed to expire.</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80010" indent="0" algn="just">
              <a:lnSpc>
                <a:spcPct val="150000"/>
              </a:lnSpc>
              <a:buNone/>
            </a:pPr>
            <a:r>
              <a:rPr lang="en-GB" dirty="0">
                <a:effectLst/>
                <a:latin typeface="Times New Roman" panose="02020603050405020304" pitchFamily="18" charset="0"/>
                <a:ea typeface="Calibri" panose="020F0502020204030204" pitchFamily="34" charset="0"/>
                <a:cs typeface="Times New Roman" panose="02020603050405020304" pitchFamily="18" charset="0"/>
              </a:rPr>
              <a:t>Before expiration, however, they are different and may have different values. In those cases, we must distinguish between the two.</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360313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1649</Words>
  <Application>Microsoft Office PowerPoint</Application>
  <PresentationFormat>Widescreen</PresentationFormat>
  <Paragraphs>93</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Financial Derivatives</vt:lpstr>
      <vt:lpstr>Define forward contracts, futures contracts, options (calls and puts), swaps, and credit derivatives and compare their basic characteristics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Describe purposes of, and controversies related to, derivative markets</vt:lpstr>
      <vt:lpstr>Explain arbitrage and the role it plays in determining prices and promoting market efficiency</vt:lpstr>
      <vt:lpstr>PowerPoint Presentation</vt:lpstr>
      <vt:lpstr>PowerPoint Presentation</vt:lpstr>
      <vt:lpstr>Examples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May Abbas</dc:creator>
  <cp:lastModifiedBy>F02-A</cp:lastModifiedBy>
  <cp:revision>8</cp:revision>
  <dcterms:created xsi:type="dcterms:W3CDTF">2021-02-10T11:36:09Z</dcterms:created>
  <dcterms:modified xsi:type="dcterms:W3CDTF">2021-10-30T09:06:39Z</dcterms:modified>
</cp:coreProperties>
</file>