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24"/>
  </p:notesMasterIdLst>
  <p:sldIdLst>
    <p:sldId id="260" r:id="rId2"/>
    <p:sldId id="256" r:id="rId3"/>
    <p:sldId id="257" r:id="rId4"/>
    <p:sldId id="258" r:id="rId5"/>
    <p:sldId id="259" r:id="rId6"/>
    <p:sldId id="289" r:id="rId7"/>
    <p:sldId id="274" r:id="rId8"/>
    <p:sldId id="275" r:id="rId9"/>
    <p:sldId id="276" r:id="rId10"/>
    <p:sldId id="261" r:id="rId11"/>
    <p:sldId id="277" r:id="rId12"/>
    <p:sldId id="296" r:id="rId13"/>
    <p:sldId id="297" r:id="rId14"/>
    <p:sldId id="278" r:id="rId15"/>
    <p:sldId id="298" r:id="rId16"/>
    <p:sldId id="299" r:id="rId17"/>
    <p:sldId id="279" r:id="rId18"/>
    <p:sldId id="300" r:id="rId19"/>
    <p:sldId id="295" r:id="rId20"/>
    <p:sldId id="267" r:id="rId21"/>
    <p:sldId id="318" r:id="rId22"/>
    <p:sldId id="31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94660"/>
  </p:normalViewPr>
  <p:slideViewPr>
    <p:cSldViewPr snapToGrid="0">
      <p:cViewPr varScale="1">
        <p:scale>
          <a:sx n="66" d="100"/>
          <a:sy n="66" d="100"/>
        </p:scale>
        <p:origin x="-104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27356D-BC4B-4AE0-B119-DDFD978A9821}" type="datetimeFigureOut">
              <a:rPr lang="en-US" smtClean="0"/>
              <a:t>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79E0B9-B95C-4637-B2EC-BDD7C4863D4F}" type="slidenum">
              <a:rPr lang="en-US" smtClean="0"/>
              <a:t>‹#›</a:t>
            </a:fld>
            <a:endParaRPr lang="en-US"/>
          </a:p>
        </p:txBody>
      </p:sp>
    </p:spTree>
    <p:extLst>
      <p:ext uri="{BB962C8B-B14F-4D97-AF65-F5344CB8AC3E}">
        <p14:creationId xmlns:p14="http://schemas.microsoft.com/office/powerpoint/2010/main" val="4159210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10"/>
          </p:nvPr>
        </p:nvSpPr>
        <p:spPr/>
        <p:txBody>
          <a:bodyPr/>
          <a:lstStyle/>
          <a:p>
            <a:fld id="{F279E0B9-B95C-4637-B2EC-BDD7C4863D4F}" type="slidenum">
              <a:rPr lang="en-US" smtClean="0"/>
              <a:t>9</a:t>
            </a:fld>
            <a:endParaRPr lang="en-US"/>
          </a:p>
        </p:txBody>
      </p:sp>
    </p:spTree>
    <p:extLst>
      <p:ext uri="{BB962C8B-B14F-4D97-AF65-F5344CB8AC3E}">
        <p14:creationId xmlns:p14="http://schemas.microsoft.com/office/powerpoint/2010/main" val="1629669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A2C256-11F4-448C-A8E6-4F3A4E2E30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FABE57A6-8E9D-429A-B054-D6047CB742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64F64177-F2C8-4ACF-AFBD-82527E4297C5}"/>
              </a:ext>
            </a:extLst>
          </p:cNvPr>
          <p:cNvSpPr>
            <a:spLocks noGrp="1"/>
          </p:cNvSpPr>
          <p:nvPr>
            <p:ph type="dt" sz="half" idx="10"/>
          </p:nvPr>
        </p:nvSpPr>
        <p:spPr/>
        <p:txBody>
          <a:bodyPr/>
          <a:lstStyle/>
          <a:p>
            <a:fld id="{1A5D6B17-F12D-4691-A178-85E7B352EF88}" type="datetimeFigureOut">
              <a:rPr lang="en-US" smtClean="0"/>
              <a:t>11/3/2022</a:t>
            </a:fld>
            <a:endParaRPr lang="en-US"/>
          </a:p>
        </p:txBody>
      </p:sp>
      <p:sp>
        <p:nvSpPr>
          <p:cNvPr id="5" name="Footer Placeholder 4">
            <a:extLst>
              <a:ext uri="{FF2B5EF4-FFF2-40B4-BE49-F238E27FC236}">
                <a16:creationId xmlns="" xmlns:a16="http://schemas.microsoft.com/office/drawing/2014/main" id="{967A0CA8-F715-4F6A-B7D8-BB173B5AD5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CB3CD6F-DC56-45EF-A5C4-0B4D0941C14C}"/>
              </a:ext>
            </a:extLst>
          </p:cNvPr>
          <p:cNvSpPr>
            <a:spLocks noGrp="1"/>
          </p:cNvSpPr>
          <p:nvPr>
            <p:ph type="sldNum" sz="quarter" idx="12"/>
          </p:nvPr>
        </p:nvSpPr>
        <p:spPr/>
        <p:txBody>
          <a:bodyPr/>
          <a:lstStyle/>
          <a:p>
            <a:fld id="{F2DEC28D-54D4-4785-ABA8-4C39A3606371}" type="slidenum">
              <a:rPr lang="en-US" smtClean="0"/>
              <a:t>‹#›</a:t>
            </a:fld>
            <a:endParaRPr lang="en-US"/>
          </a:p>
        </p:txBody>
      </p:sp>
    </p:spTree>
    <p:extLst>
      <p:ext uri="{BB962C8B-B14F-4D97-AF65-F5344CB8AC3E}">
        <p14:creationId xmlns:p14="http://schemas.microsoft.com/office/powerpoint/2010/main" val="3443322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FA6882-D821-4E10-A9F5-34DD8CCF54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A4AC3063-38AC-47F1-92E1-5D274C1693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9B25627-D8AD-416E-90C5-5F983B446571}"/>
              </a:ext>
            </a:extLst>
          </p:cNvPr>
          <p:cNvSpPr>
            <a:spLocks noGrp="1"/>
          </p:cNvSpPr>
          <p:nvPr>
            <p:ph type="dt" sz="half" idx="10"/>
          </p:nvPr>
        </p:nvSpPr>
        <p:spPr/>
        <p:txBody>
          <a:bodyPr/>
          <a:lstStyle/>
          <a:p>
            <a:fld id="{1A5D6B17-F12D-4691-A178-85E7B352EF88}" type="datetimeFigureOut">
              <a:rPr lang="en-US" smtClean="0"/>
              <a:t>11/3/2022</a:t>
            </a:fld>
            <a:endParaRPr lang="en-US"/>
          </a:p>
        </p:txBody>
      </p:sp>
      <p:sp>
        <p:nvSpPr>
          <p:cNvPr id="5" name="Footer Placeholder 4">
            <a:extLst>
              <a:ext uri="{FF2B5EF4-FFF2-40B4-BE49-F238E27FC236}">
                <a16:creationId xmlns="" xmlns:a16="http://schemas.microsoft.com/office/drawing/2014/main" id="{62E6F73B-1B7E-4306-A3C4-E426045069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3CEE37F-6B26-4668-AFEA-87B348B6A744}"/>
              </a:ext>
            </a:extLst>
          </p:cNvPr>
          <p:cNvSpPr>
            <a:spLocks noGrp="1"/>
          </p:cNvSpPr>
          <p:nvPr>
            <p:ph type="sldNum" sz="quarter" idx="12"/>
          </p:nvPr>
        </p:nvSpPr>
        <p:spPr/>
        <p:txBody>
          <a:bodyPr/>
          <a:lstStyle/>
          <a:p>
            <a:fld id="{F2DEC28D-54D4-4785-ABA8-4C39A3606371}" type="slidenum">
              <a:rPr lang="en-US" smtClean="0"/>
              <a:t>‹#›</a:t>
            </a:fld>
            <a:endParaRPr lang="en-US"/>
          </a:p>
        </p:txBody>
      </p:sp>
    </p:spTree>
    <p:extLst>
      <p:ext uri="{BB962C8B-B14F-4D97-AF65-F5344CB8AC3E}">
        <p14:creationId xmlns:p14="http://schemas.microsoft.com/office/powerpoint/2010/main" val="3550040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29AC575-2360-4BEC-8373-8040BAF642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9C8D05D1-29AF-4004-8D34-552F13F9EA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6DFEFB3-D10C-42A0-B765-36258CEE05CE}"/>
              </a:ext>
            </a:extLst>
          </p:cNvPr>
          <p:cNvSpPr>
            <a:spLocks noGrp="1"/>
          </p:cNvSpPr>
          <p:nvPr>
            <p:ph type="dt" sz="half" idx="10"/>
          </p:nvPr>
        </p:nvSpPr>
        <p:spPr/>
        <p:txBody>
          <a:bodyPr/>
          <a:lstStyle/>
          <a:p>
            <a:fld id="{1A5D6B17-F12D-4691-A178-85E7B352EF88}" type="datetimeFigureOut">
              <a:rPr lang="en-US" smtClean="0"/>
              <a:t>11/3/2022</a:t>
            </a:fld>
            <a:endParaRPr lang="en-US"/>
          </a:p>
        </p:txBody>
      </p:sp>
      <p:sp>
        <p:nvSpPr>
          <p:cNvPr id="5" name="Footer Placeholder 4">
            <a:extLst>
              <a:ext uri="{FF2B5EF4-FFF2-40B4-BE49-F238E27FC236}">
                <a16:creationId xmlns="" xmlns:a16="http://schemas.microsoft.com/office/drawing/2014/main" id="{7F891F7D-3B74-4463-9668-7468393182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568344F-1B4B-4EFD-9D3A-4C2FC0D0688E}"/>
              </a:ext>
            </a:extLst>
          </p:cNvPr>
          <p:cNvSpPr>
            <a:spLocks noGrp="1"/>
          </p:cNvSpPr>
          <p:nvPr>
            <p:ph type="sldNum" sz="quarter" idx="12"/>
          </p:nvPr>
        </p:nvSpPr>
        <p:spPr/>
        <p:txBody>
          <a:bodyPr/>
          <a:lstStyle/>
          <a:p>
            <a:fld id="{F2DEC28D-54D4-4785-ABA8-4C39A3606371}" type="slidenum">
              <a:rPr lang="en-US" smtClean="0"/>
              <a:t>‹#›</a:t>
            </a:fld>
            <a:endParaRPr lang="en-US"/>
          </a:p>
        </p:txBody>
      </p:sp>
    </p:spTree>
    <p:extLst>
      <p:ext uri="{BB962C8B-B14F-4D97-AF65-F5344CB8AC3E}">
        <p14:creationId xmlns:p14="http://schemas.microsoft.com/office/powerpoint/2010/main" val="4246989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4B2628-7AA7-4AE8-911C-84E24A1BCF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AD35C7-4B4D-4938-94C5-574CD23415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4808689-56B5-422A-AF62-41C42F1BE353}"/>
              </a:ext>
            </a:extLst>
          </p:cNvPr>
          <p:cNvSpPr>
            <a:spLocks noGrp="1"/>
          </p:cNvSpPr>
          <p:nvPr>
            <p:ph type="dt" sz="half" idx="10"/>
          </p:nvPr>
        </p:nvSpPr>
        <p:spPr/>
        <p:txBody>
          <a:bodyPr/>
          <a:lstStyle/>
          <a:p>
            <a:fld id="{1A5D6B17-F12D-4691-A178-85E7B352EF88}" type="datetimeFigureOut">
              <a:rPr lang="en-US" smtClean="0"/>
              <a:t>11/3/2022</a:t>
            </a:fld>
            <a:endParaRPr lang="en-US"/>
          </a:p>
        </p:txBody>
      </p:sp>
      <p:sp>
        <p:nvSpPr>
          <p:cNvPr id="5" name="Footer Placeholder 4">
            <a:extLst>
              <a:ext uri="{FF2B5EF4-FFF2-40B4-BE49-F238E27FC236}">
                <a16:creationId xmlns="" xmlns:a16="http://schemas.microsoft.com/office/drawing/2014/main" id="{8E9F3A71-6F96-4988-8F18-1B488CD0D0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1F15D98-0643-4FFF-8303-92A753C0BAA5}"/>
              </a:ext>
            </a:extLst>
          </p:cNvPr>
          <p:cNvSpPr>
            <a:spLocks noGrp="1"/>
          </p:cNvSpPr>
          <p:nvPr>
            <p:ph type="sldNum" sz="quarter" idx="12"/>
          </p:nvPr>
        </p:nvSpPr>
        <p:spPr/>
        <p:txBody>
          <a:bodyPr/>
          <a:lstStyle/>
          <a:p>
            <a:fld id="{F2DEC28D-54D4-4785-ABA8-4C39A3606371}" type="slidenum">
              <a:rPr lang="en-US" smtClean="0"/>
              <a:t>‹#›</a:t>
            </a:fld>
            <a:endParaRPr lang="en-US"/>
          </a:p>
        </p:txBody>
      </p:sp>
    </p:spTree>
    <p:extLst>
      <p:ext uri="{BB962C8B-B14F-4D97-AF65-F5344CB8AC3E}">
        <p14:creationId xmlns:p14="http://schemas.microsoft.com/office/powerpoint/2010/main" val="2082928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F88594-73B7-477F-8904-A52872F58C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86002BDE-2656-4A28-B0CF-107A119EB6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9C2552E0-9910-4B2A-B690-AD5736DD4FD6}"/>
              </a:ext>
            </a:extLst>
          </p:cNvPr>
          <p:cNvSpPr>
            <a:spLocks noGrp="1"/>
          </p:cNvSpPr>
          <p:nvPr>
            <p:ph type="dt" sz="half" idx="10"/>
          </p:nvPr>
        </p:nvSpPr>
        <p:spPr/>
        <p:txBody>
          <a:bodyPr/>
          <a:lstStyle/>
          <a:p>
            <a:fld id="{1A5D6B17-F12D-4691-A178-85E7B352EF88}" type="datetimeFigureOut">
              <a:rPr lang="en-US" smtClean="0"/>
              <a:t>11/3/2022</a:t>
            </a:fld>
            <a:endParaRPr lang="en-US"/>
          </a:p>
        </p:txBody>
      </p:sp>
      <p:sp>
        <p:nvSpPr>
          <p:cNvPr id="5" name="Footer Placeholder 4">
            <a:extLst>
              <a:ext uri="{FF2B5EF4-FFF2-40B4-BE49-F238E27FC236}">
                <a16:creationId xmlns="" xmlns:a16="http://schemas.microsoft.com/office/drawing/2014/main" id="{69F82CDC-1086-40C5-8E9D-4F094F4F93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D81E89C-7717-4B22-8D94-1EFC35E507DA}"/>
              </a:ext>
            </a:extLst>
          </p:cNvPr>
          <p:cNvSpPr>
            <a:spLocks noGrp="1"/>
          </p:cNvSpPr>
          <p:nvPr>
            <p:ph type="sldNum" sz="quarter" idx="12"/>
          </p:nvPr>
        </p:nvSpPr>
        <p:spPr/>
        <p:txBody>
          <a:bodyPr/>
          <a:lstStyle/>
          <a:p>
            <a:fld id="{F2DEC28D-54D4-4785-ABA8-4C39A3606371}" type="slidenum">
              <a:rPr lang="en-US" smtClean="0"/>
              <a:t>‹#›</a:t>
            </a:fld>
            <a:endParaRPr lang="en-US"/>
          </a:p>
        </p:txBody>
      </p:sp>
    </p:spTree>
    <p:extLst>
      <p:ext uri="{BB962C8B-B14F-4D97-AF65-F5344CB8AC3E}">
        <p14:creationId xmlns:p14="http://schemas.microsoft.com/office/powerpoint/2010/main" val="4245838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054438-3FA5-4E69-B7FA-20294661E6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C9D2E95-DD62-4C91-8839-B58E607CE7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E6721A2-1D3C-4656-9852-A736A90B8C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CB2C7E5-5E0A-493D-BCD7-277832749780}"/>
              </a:ext>
            </a:extLst>
          </p:cNvPr>
          <p:cNvSpPr>
            <a:spLocks noGrp="1"/>
          </p:cNvSpPr>
          <p:nvPr>
            <p:ph type="dt" sz="half" idx="10"/>
          </p:nvPr>
        </p:nvSpPr>
        <p:spPr/>
        <p:txBody>
          <a:bodyPr/>
          <a:lstStyle/>
          <a:p>
            <a:fld id="{1A5D6B17-F12D-4691-A178-85E7B352EF88}" type="datetimeFigureOut">
              <a:rPr lang="en-US" smtClean="0"/>
              <a:t>11/3/2022</a:t>
            </a:fld>
            <a:endParaRPr lang="en-US"/>
          </a:p>
        </p:txBody>
      </p:sp>
      <p:sp>
        <p:nvSpPr>
          <p:cNvPr id="6" name="Footer Placeholder 5">
            <a:extLst>
              <a:ext uri="{FF2B5EF4-FFF2-40B4-BE49-F238E27FC236}">
                <a16:creationId xmlns="" xmlns:a16="http://schemas.microsoft.com/office/drawing/2014/main" id="{C4124A73-4197-4CBB-9365-26411D9E4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1F71FC1-4E9A-462B-84C2-09ADE29AB4FD}"/>
              </a:ext>
            </a:extLst>
          </p:cNvPr>
          <p:cNvSpPr>
            <a:spLocks noGrp="1"/>
          </p:cNvSpPr>
          <p:nvPr>
            <p:ph type="sldNum" sz="quarter" idx="12"/>
          </p:nvPr>
        </p:nvSpPr>
        <p:spPr/>
        <p:txBody>
          <a:bodyPr/>
          <a:lstStyle/>
          <a:p>
            <a:fld id="{F2DEC28D-54D4-4785-ABA8-4C39A3606371}" type="slidenum">
              <a:rPr lang="en-US" smtClean="0"/>
              <a:t>‹#›</a:t>
            </a:fld>
            <a:endParaRPr lang="en-US"/>
          </a:p>
        </p:txBody>
      </p:sp>
    </p:spTree>
    <p:extLst>
      <p:ext uri="{BB962C8B-B14F-4D97-AF65-F5344CB8AC3E}">
        <p14:creationId xmlns:p14="http://schemas.microsoft.com/office/powerpoint/2010/main" val="124043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02D825-90B7-4300-9B4E-41143E83D2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F7D7CA60-6D0F-4C02-B2E0-D76663D7FA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78AFA46-CF5B-4E75-96B4-7EF0267AE2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53CFB46-D841-4987-8043-9AA568B0AB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53412B8-5B52-47E7-81BF-0A68086B7C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4478CAD0-091A-47D0-8321-A1E3991743B5}"/>
              </a:ext>
            </a:extLst>
          </p:cNvPr>
          <p:cNvSpPr>
            <a:spLocks noGrp="1"/>
          </p:cNvSpPr>
          <p:nvPr>
            <p:ph type="dt" sz="half" idx="10"/>
          </p:nvPr>
        </p:nvSpPr>
        <p:spPr/>
        <p:txBody>
          <a:bodyPr/>
          <a:lstStyle/>
          <a:p>
            <a:fld id="{1A5D6B17-F12D-4691-A178-85E7B352EF88}" type="datetimeFigureOut">
              <a:rPr lang="en-US" smtClean="0"/>
              <a:t>11/3/2022</a:t>
            </a:fld>
            <a:endParaRPr lang="en-US"/>
          </a:p>
        </p:txBody>
      </p:sp>
      <p:sp>
        <p:nvSpPr>
          <p:cNvPr id="8" name="Footer Placeholder 7">
            <a:extLst>
              <a:ext uri="{FF2B5EF4-FFF2-40B4-BE49-F238E27FC236}">
                <a16:creationId xmlns="" xmlns:a16="http://schemas.microsoft.com/office/drawing/2014/main" id="{47A8BC31-433C-4E2B-BCD9-3C284894C1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5635A53C-12AC-4DF1-8D44-92AF931BE54B}"/>
              </a:ext>
            </a:extLst>
          </p:cNvPr>
          <p:cNvSpPr>
            <a:spLocks noGrp="1"/>
          </p:cNvSpPr>
          <p:nvPr>
            <p:ph type="sldNum" sz="quarter" idx="12"/>
          </p:nvPr>
        </p:nvSpPr>
        <p:spPr/>
        <p:txBody>
          <a:bodyPr/>
          <a:lstStyle/>
          <a:p>
            <a:fld id="{F2DEC28D-54D4-4785-ABA8-4C39A3606371}" type="slidenum">
              <a:rPr lang="en-US" smtClean="0"/>
              <a:t>‹#›</a:t>
            </a:fld>
            <a:endParaRPr lang="en-US"/>
          </a:p>
        </p:txBody>
      </p:sp>
    </p:spTree>
    <p:extLst>
      <p:ext uri="{BB962C8B-B14F-4D97-AF65-F5344CB8AC3E}">
        <p14:creationId xmlns:p14="http://schemas.microsoft.com/office/powerpoint/2010/main" val="908420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0D8093-CB8A-4577-B297-2A5F32224D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B21BB2F2-F147-4A71-BD23-F8C1414D54D1}"/>
              </a:ext>
            </a:extLst>
          </p:cNvPr>
          <p:cNvSpPr>
            <a:spLocks noGrp="1"/>
          </p:cNvSpPr>
          <p:nvPr>
            <p:ph type="dt" sz="half" idx="10"/>
          </p:nvPr>
        </p:nvSpPr>
        <p:spPr/>
        <p:txBody>
          <a:bodyPr/>
          <a:lstStyle/>
          <a:p>
            <a:fld id="{1A5D6B17-F12D-4691-A178-85E7B352EF88}" type="datetimeFigureOut">
              <a:rPr lang="en-US" smtClean="0"/>
              <a:t>11/3/2022</a:t>
            </a:fld>
            <a:endParaRPr lang="en-US"/>
          </a:p>
        </p:txBody>
      </p:sp>
      <p:sp>
        <p:nvSpPr>
          <p:cNvPr id="4" name="Footer Placeholder 3">
            <a:extLst>
              <a:ext uri="{FF2B5EF4-FFF2-40B4-BE49-F238E27FC236}">
                <a16:creationId xmlns="" xmlns:a16="http://schemas.microsoft.com/office/drawing/2014/main" id="{26585CE0-0B45-49C4-9DF2-86DB04A41F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DEB9F352-11AE-44A6-8081-1133B629345F}"/>
              </a:ext>
            </a:extLst>
          </p:cNvPr>
          <p:cNvSpPr>
            <a:spLocks noGrp="1"/>
          </p:cNvSpPr>
          <p:nvPr>
            <p:ph type="sldNum" sz="quarter" idx="12"/>
          </p:nvPr>
        </p:nvSpPr>
        <p:spPr/>
        <p:txBody>
          <a:bodyPr/>
          <a:lstStyle/>
          <a:p>
            <a:fld id="{F2DEC28D-54D4-4785-ABA8-4C39A3606371}" type="slidenum">
              <a:rPr lang="en-US" smtClean="0"/>
              <a:t>‹#›</a:t>
            </a:fld>
            <a:endParaRPr lang="en-US"/>
          </a:p>
        </p:txBody>
      </p:sp>
    </p:spTree>
    <p:extLst>
      <p:ext uri="{BB962C8B-B14F-4D97-AF65-F5344CB8AC3E}">
        <p14:creationId xmlns:p14="http://schemas.microsoft.com/office/powerpoint/2010/main" val="455835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617D960-A8AE-474D-966B-DF7FBE185E08}"/>
              </a:ext>
            </a:extLst>
          </p:cNvPr>
          <p:cNvSpPr>
            <a:spLocks noGrp="1"/>
          </p:cNvSpPr>
          <p:nvPr>
            <p:ph type="dt" sz="half" idx="10"/>
          </p:nvPr>
        </p:nvSpPr>
        <p:spPr/>
        <p:txBody>
          <a:bodyPr/>
          <a:lstStyle/>
          <a:p>
            <a:fld id="{1A5D6B17-F12D-4691-A178-85E7B352EF88}" type="datetimeFigureOut">
              <a:rPr lang="en-US" smtClean="0"/>
              <a:t>11/3/2022</a:t>
            </a:fld>
            <a:endParaRPr lang="en-US"/>
          </a:p>
        </p:txBody>
      </p:sp>
      <p:sp>
        <p:nvSpPr>
          <p:cNvPr id="3" name="Footer Placeholder 2">
            <a:extLst>
              <a:ext uri="{FF2B5EF4-FFF2-40B4-BE49-F238E27FC236}">
                <a16:creationId xmlns="" xmlns:a16="http://schemas.microsoft.com/office/drawing/2014/main" id="{78E2A7F4-E80B-4AA0-A8D3-5C3BA229C2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CACA4A4A-19F3-4E2C-9E40-E8859DA24512}"/>
              </a:ext>
            </a:extLst>
          </p:cNvPr>
          <p:cNvSpPr>
            <a:spLocks noGrp="1"/>
          </p:cNvSpPr>
          <p:nvPr>
            <p:ph type="sldNum" sz="quarter" idx="12"/>
          </p:nvPr>
        </p:nvSpPr>
        <p:spPr/>
        <p:txBody>
          <a:bodyPr/>
          <a:lstStyle/>
          <a:p>
            <a:fld id="{F2DEC28D-54D4-4785-ABA8-4C39A3606371}" type="slidenum">
              <a:rPr lang="en-US" smtClean="0"/>
              <a:t>‹#›</a:t>
            </a:fld>
            <a:endParaRPr lang="en-US"/>
          </a:p>
        </p:txBody>
      </p:sp>
    </p:spTree>
    <p:extLst>
      <p:ext uri="{BB962C8B-B14F-4D97-AF65-F5344CB8AC3E}">
        <p14:creationId xmlns:p14="http://schemas.microsoft.com/office/powerpoint/2010/main" val="570142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98DBFA-A242-4BE2-85CC-AB8242F4FD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8AC267F0-07BB-4F82-8770-784101BC0E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FEBD8A15-7316-4C1E-8E25-48C82D2829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C4C9C8C-909C-464F-8D61-14C925092A03}"/>
              </a:ext>
            </a:extLst>
          </p:cNvPr>
          <p:cNvSpPr>
            <a:spLocks noGrp="1"/>
          </p:cNvSpPr>
          <p:nvPr>
            <p:ph type="dt" sz="half" idx="10"/>
          </p:nvPr>
        </p:nvSpPr>
        <p:spPr/>
        <p:txBody>
          <a:bodyPr/>
          <a:lstStyle/>
          <a:p>
            <a:fld id="{1A5D6B17-F12D-4691-A178-85E7B352EF88}" type="datetimeFigureOut">
              <a:rPr lang="en-US" smtClean="0"/>
              <a:t>11/3/2022</a:t>
            </a:fld>
            <a:endParaRPr lang="en-US"/>
          </a:p>
        </p:txBody>
      </p:sp>
      <p:sp>
        <p:nvSpPr>
          <p:cNvPr id="6" name="Footer Placeholder 5">
            <a:extLst>
              <a:ext uri="{FF2B5EF4-FFF2-40B4-BE49-F238E27FC236}">
                <a16:creationId xmlns="" xmlns:a16="http://schemas.microsoft.com/office/drawing/2014/main" id="{5F3B6B68-A437-406E-BFC2-CA240DE63D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9B78EA7-D75F-4655-BC7E-8E351F4414A0}"/>
              </a:ext>
            </a:extLst>
          </p:cNvPr>
          <p:cNvSpPr>
            <a:spLocks noGrp="1"/>
          </p:cNvSpPr>
          <p:nvPr>
            <p:ph type="sldNum" sz="quarter" idx="12"/>
          </p:nvPr>
        </p:nvSpPr>
        <p:spPr/>
        <p:txBody>
          <a:bodyPr/>
          <a:lstStyle/>
          <a:p>
            <a:fld id="{F2DEC28D-54D4-4785-ABA8-4C39A3606371}" type="slidenum">
              <a:rPr lang="en-US" smtClean="0"/>
              <a:t>‹#›</a:t>
            </a:fld>
            <a:endParaRPr lang="en-US"/>
          </a:p>
        </p:txBody>
      </p:sp>
    </p:spTree>
    <p:extLst>
      <p:ext uri="{BB962C8B-B14F-4D97-AF65-F5344CB8AC3E}">
        <p14:creationId xmlns:p14="http://schemas.microsoft.com/office/powerpoint/2010/main" val="29435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62F381-D2D4-4E43-9F5D-1B151A36AB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A649086-0549-44FC-BE43-35C31E78D7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B907B675-446E-41BF-9472-D224847F8D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46D42EF-BF77-48EA-A136-3F14B48BCBC9}"/>
              </a:ext>
            </a:extLst>
          </p:cNvPr>
          <p:cNvSpPr>
            <a:spLocks noGrp="1"/>
          </p:cNvSpPr>
          <p:nvPr>
            <p:ph type="dt" sz="half" idx="10"/>
          </p:nvPr>
        </p:nvSpPr>
        <p:spPr/>
        <p:txBody>
          <a:bodyPr/>
          <a:lstStyle/>
          <a:p>
            <a:fld id="{1A5D6B17-F12D-4691-A178-85E7B352EF88}" type="datetimeFigureOut">
              <a:rPr lang="en-US" smtClean="0"/>
              <a:t>11/3/2022</a:t>
            </a:fld>
            <a:endParaRPr lang="en-US"/>
          </a:p>
        </p:txBody>
      </p:sp>
      <p:sp>
        <p:nvSpPr>
          <p:cNvPr id="6" name="Footer Placeholder 5">
            <a:extLst>
              <a:ext uri="{FF2B5EF4-FFF2-40B4-BE49-F238E27FC236}">
                <a16:creationId xmlns="" xmlns:a16="http://schemas.microsoft.com/office/drawing/2014/main" id="{EB7708D6-F9DD-428A-871C-BF8154C55B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050B4D4-F43E-44BC-82A2-C6974243A6BF}"/>
              </a:ext>
            </a:extLst>
          </p:cNvPr>
          <p:cNvSpPr>
            <a:spLocks noGrp="1"/>
          </p:cNvSpPr>
          <p:nvPr>
            <p:ph type="sldNum" sz="quarter" idx="12"/>
          </p:nvPr>
        </p:nvSpPr>
        <p:spPr/>
        <p:txBody>
          <a:bodyPr/>
          <a:lstStyle/>
          <a:p>
            <a:fld id="{F2DEC28D-54D4-4785-ABA8-4C39A3606371}" type="slidenum">
              <a:rPr lang="en-US" smtClean="0"/>
              <a:t>‹#›</a:t>
            </a:fld>
            <a:endParaRPr lang="en-US"/>
          </a:p>
        </p:txBody>
      </p:sp>
    </p:spTree>
    <p:extLst>
      <p:ext uri="{BB962C8B-B14F-4D97-AF65-F5344CB8AC3E}">
        <p14:creationId xmlns:p14="http://schemas.microsoft.com/office/powerpoint/2010/main" val="631018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2000" r="-2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3656699-3672-4023-8664-CC56D404F5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94085EE0-BA82-455D-9991-EC336CEC46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6CC53D4-7882-4340-A7D2-260FA92791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D6B17-F12D-4691-A178-85E7B352EF88}" type="datetimeFigureOut">
              <a:rPr lang="en-US" smtClean="0"/>
              <a:t>11/3/2022</a:t>
            </a:fld>
            <a:endParaRPr lang="en-US"/>
          </a:p>
        </p:txBody>
      </p:sp>
      <p:sp>
        <p:nvSpPr>
          <p:cNvPr id="5" name="Footer Placeholder 4">
            <a:extLst>
              <a:ext uri="{FF2B5EF4-FFF2-40B4-BE49-F238E27FC236}">
                <a16:creationId xmlns="" xmlns:a16="http://schemas.microsoft.com/office/drawing/2014/main" id="{5AA72F62-1F1A-4BEE-8E47-8A497328A3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4DBE96AB-7863-4EFB-8B4D-58A104D39D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DEC28D-54D4-4785-ABA8-4C39A3606371}" type="slidenum">
              <a:rPr lang="en-US" smtClean="0"/>
              <a:t>‹#›</a:t>
            </a:fld>
            <a:endParaRPr lang="en-US"/>
          </a:p>
        </p:txBody>
      </p:sp>
    </p:spTree>
    <p:extLst>
      <p:ext uri="{BB962C8B-B14F-4D97-AF65-F5344CB8AC3E}">
        <p14:creationId xmlns:p14="http://schemas.microsoft.com/office/powerpoint/2010/main" val="268392559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anara.edu.sy/"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anara.edu.sy/"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anara.edu.sy/" TargetMode="Externa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anara.edu.sy/"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anara.edu.sy/" TargetMode="Externa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anara.edu.sy/"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anara.edu.sy/"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manara.edu.sy/"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anara.edu.sy/"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anara.edu.sy/"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anara.edu.sy/"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014F6DFB-91AE-4704-A819-B6C079D6821F}"/>
              </a:ext>
            </a:extLst>
          </p:cNvPr>
          <p:cNvCxnSpPr/>
          <p:nvPr/>
        </p:nvCxnSpPr>
        <p:spPr>
          <a:xfrm>
            <a:off x="0" y="6316824"/>
            <a:ext cx="12192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hlinkClick r:id="rId2"/>
            <a:extLst>
              <a:ext uri="{FF2B5EF4-FFF2-40B4-BE49-F238E27FC236}">
                <a16:creationId xmlns="" xmlns:a16="http://schemas.microsoft.com/office/drawing/2014/main" id="{D4F175E0-9A60-41BE-B8F3-1D790BEC0289}"/>
              </a:ext>
            </a:extLst>
          </p:cNvPr>
          <p:cNvSpPr txBox="1"/>
          <p:nvPr/>
        </p:nvSpPr>
        <p:spPr>
          <a:xfrm>
            <a:off x="5022201" y="6428792"/>
            <a:ext cx="2147597" cy="307777"/>
          </a:xfrm>
          <a:prstGeom prst="rect">
            <a:avLst/>
          </a:prstGeom>
          <a:noFill/>
        </p:spPr>
        <p:txBody>
          <a:bodyPr wrap="square" rtlCol="0">
            <a:spAutoFit/>
          </a:bodyPr>
          <a:lstStyle/>
          <a:p>
            <a:pPr algn="ctr"/>
            <a:r>
              <a:rPr lang="en-US" sz="1400" dirty="0">
                <a:solidFill>
                  <a:srgbClr val="0070C0"/>
                </a:solidFill>
                <a:latin typeface="Aller" panose="02000503030000020004" pitchFamily="2" charset="0"/>
              </a:rPr>
              <a:t>https://manara.edu.sy/</a:t>
            </a:r>
          </a:p>
        </p:txBody>
      </p:sp>
      <p:pic>
        <p:nvPicPr>
          <p:cNvPr id="9" name="Picture 8">
            <a:extLst>
              <a:ext uri="{FF2B5EF4-FFF2-40B4-BE49-F238E27FC236}">
                <a16:creationId xmlns="" xmlns:a16="http://schemas.microsoft.com/office/drawing/2014/main" id="{49C2BDA3-C725-4F76-9878-9B736E5AD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0555" y="121431"/>
            <a:ext cx="810889" cy="1142097"/>
          </a:xfrm>
          <a:prstGeom prst="rect">
            <a:avLst/>
          </a:prstGeom>
        </p:spPr>
      </p:pic>
      <p:sp>
        <p:nvSpPr>
          <p:cNvPr id="3" name="TextBox 2">
            <a:extLst>
              <a:ext uri="{FF2B5EF4-FFF2-40B4-BE49-F238E27FC236}">
                <a16:creationId xmlns="" xmlns:a16="http://schemas.microsoft.com/office/drawing/2014/main" id="{BC7FF938-7083-0EC2-7E3C-1A77F25D7088}"/>
              </a:ext>
            </a:extLst>
          </p:cNvPr>
          <p:cNvSpPr txBox="1"/>
          <p:nvPr/>
        </p:nvSpPr>
        <p:spPr>
          <a:xfrm>
            <a:off x="2869809" y="2523364"/>
            <a:ext cx="6105378" cy="769441"/>
          </a:xfrm>
          <a:prstGeom prst="rect">
            <a:avLst/>
          </a:prstGeom>
          <a:noFill/>
        </p:spPr>
        <p:txBody>
          <a:bodyPr wrap="square">
            <a:spAutoFit/>
          </a:bodyPr>
          <a:lstStyle/>
          <a:p>
            <a:pPr algn="ctr"/>
            <a:r>
              <a:rPr lang="en-US" sz="4400" b="1" dirty="0"/>
              <a:t>SCI in OT</a:t>
            </a:r>
            <a:endParaRPr lang="en-GB" sz="4400" dirty="0"/>
          </a:p>
        </p:txBody>
      </p:sp>
    </p:spTree>
    <p:extLst>
      <p:ext uri="{BB962C8B-B14F-4D97-AF65-F5344CB8AC3E}">
        <p14:creationId xmlns:p14="http://schemas.microsoft.com/office/powerpoint/2010/main" val="4004642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014F6DFB-91AE-4704-A819-B6C079D6821F}"/>
              </a:ext>
            </a:extLst>
          </p:cNvPr>
          <p:cNvCxnSpPr/>
          <p:nvPr/>
        </p:nvCxnSpPr>
        <p:spPr>
          <a:xfrm>
            <a:off x="0" y="6316824"/>
            <a:ext cx="12192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hlinkClick r:id="rId2"/>
            <a:extLst>
              <a:ext uri="{FF2B5EF4-FFF2-40B4-BE49-F238E27FC236}">
                <a16:creationId xmlns="" xmlns:a16="http://schemas.microsoft.com/office/drawing/2014/main" id="{D4F175E0-9A60-41BE-B8F3-1D790BEC0289}"/>
              </a:ext>
            </a:extLst>
          </p:cNvPr>
          <p:cNvSpPr txBox="1"/>
          <p:nvPr/>
        </p:nvSpPr>
        <p:spPr>
          <a:xfrm>
            <a:off x="5022201" y="6428792"/>
            <a:ext cx="214759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ller" panose="02000503030000020004" pitchFamily="2" charset="0"/>
                <a:ea typeface="+mn-ea"/>
                <a:cs typeface="+mn-cs"/>
              </a:rPr>
              <a:t>https://manara.edu.sy/</a:t>
            </a:r>
          </a:p>
        </p:txBody>
      </p:sp>
      <p:pic>
        <p:nvPicPr>
          <p:cNvPr id="9" name="Picture 8">
            <a:extLst>
              <a:ext uri="{FF2B5EF4-FFF2-40B4-BE49-F238E27FC236}">
                <a16:creationId xmlns="" xmlns:a16="http://schemas.microsoft.com/office/drawing/2014/main" id="{49C2BDA3-C725-4F76-9878-9B736E5AD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0555" y="121431"/>
            <a:ext cx="810889" cy="1142097"/>
          </a:xfrm>
          <a:prstGeom prst="rect">
            <a:avLst/>
          </a:prstGeom>
        </p:spPr>
      </p:pic>
      <p:pic>
        <p:nvPicPr>
          <p:cNvPr id="2" name="Picture 1">
            <a:extLst>
              <a:ext uri="{FF2B5EF4-FFF2-40B4-BE49-F238E27FC236}">
                <a16:creationId xmlns="" xmlns:a16="http://schemas.microsoft.com/office/drawing/2014/main" id="{C8BA6534-2C21-C5CF-19F4-A4F4E49F92AE}"/>
              </a:ext>
            </a:extLst>
          </p:cNvPr>
          <p:cNvPicPr>
            <a:picLocks noChangeAspect="1"/>
          </p:cNvPicPr>
          <p:nvPr/>
        </p:nvPicPr>
        <p:blipFill>
          <a:blip r:embed="rId4"/>
          <a:stretch>
            <a:fillRect/>
          </a:stretch>
        </p:blipFill>
        <p:spPr>
          <a:xfrm>
            <a:off x="2532183" y="1375495"/>
            <a:ext cx="6808763" cy="4433044"/>
          </a:xfrm>
          <a:prstGeom prst="rect">
            <a:avLst/>
          </a:prstGeom>
        </p:spPr>
      </p:pic>
    </p:spTree>
    <p:extLst>
      <p:ext uri="{BB962C8B-B14F-4D97-AF65-F5344CB8AC3E}">
        <p14:creationId xmlns:p14="http://schemas.microsoft.com/office/powerpoint/2010/main" val="2091434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just"/>
            <a:r>
              <a:rPr lang="en-US" sz="3600" dirty="0">
                <a:solidFill>
                  <a:srgbClr val="FF0000"/>
                </a:solidFill>
              </a:rPr>
              <a:t>Functional level </a:t>
            </a:r>
            <a:r>
              <a:rPr lang="en-US" sz="3600" dirty="0"/>
              <a:t>, a term used by occupational and physical therapists, refers to the lowest segment at which strength of important muscles (key and non-key muscles by ASIA terms) is graded 3 or above out of 5 on MMT and sensation is intact. These muscles significantly change functional outcomes.</a:t>
            </a:r>
          </a:p>
        </p:txBody>
      </p:sp>
    </p:spTree>
    <p:extLst>
      <p:ext uri="{BB962C8B-B14F-4D97-AF65-F5344CB8AC3E}">
        <p14:creationId xmlns:p14="http://schemas.microsoft.com/office/powerpoint/2010/main" val="353423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A48EFD-123C-50D4-900D-6AF58EC5A6B7}"/>
              </a:ext>
            </a:extLst>
          </p:cNvPr>
          <p:cNvSpPr>
            <a:spLocks noGrp="1"/>
          </p:cNvSpPr>
          <p:nvPr>
            <p:ph type="title"/>
          </p:nvPr>
        </p:nvSpPr>
        <p:spPr/>
        <p:txBody>
          <a:bodyPr/>
          <a:lstStyle/>
          <a:p>
            <a:endParaRPr lang="en-GB"/>
          </a:p>
        </p:txBody>
      </p:sp>
      <p:sp>
        <p:nvSpPr>
          <p:cNvPr id="3" name="Content Placeholder 2">
            <a:extLst>
              <a:ext uri="{FF2B5EF4-FFF2-40B4-BE49-F238E27FC236}">
                <a16:creationId xmlns="" xmlns:a16="http://schemas.microsoft.com/office/drawing/2014/main" id="{B9AE76CC-A596-F57D-F5BB-9FF687FBE507}"/>
              </a:ext>
            </a:extLst>
          </p:cNvPr>
          <p:cNvSpPr>
            <a:spLocks noGrp="1"/>
          </p:cNvSpPr>
          <p:nvPr>
            <p:ph idx="1"/>
          </p:nvPr>
        </p:nvSpPr>
        <p:spPr/>
        <p:txBody>
          <a:bodyPr>
            <a:norm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Complete injury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consists of the absence of sensory and motor function in the lowest sacral segments (S4–S5) (ASIA, 2011). Consider the patient in the Case Example who has a C6 complete injury (also called AIS A). He does not have either sensation or motor have either sensation or motor function in S4-S5 but does have some muscle and sensory function above that level.</a:t>
            </a:r>
          </a:p>
          <a:p>
            <a:endParaRPr lang="en-GB" sz="3600" dirty="0"/>
          </a:p>
        </p:txBody>
      </p:sp>
    </p:spTree>
    <p:extLst>
      <p:ext uri="{BB962C8B-B14F-4D97-AF65-F5344CB8AC3E}">
        <p14:creationId xmlns:p14="http://schemas.microsoft.com/office/powerpoint/2010/main" val="3606217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0AF470-EE3C-E541-2D8B-3257EA3594BC}"/>
              </a:ext>
            </a:extLst>
          </p:cNvPr>
          <p:cNvSpPr>
            <a:spLocks noGrp="1"/>
          </p:cNvSpPr>
          <p:nvPr>
            <p:ph type="title"/>
          </p:nvPr>
        </p:nvSpPr>
        <p:spPr/>
        <p:txBody>
          <a:bodyPr/>
          <a:lstStyle/>
          <a:p>
            <a:endParaRPr lang="en-GB"/>
          </a:p>
        </p:txBody>
      </p:sp>
      <p:sp>
        <p:nvSpPr>
          <p:cNvPr id="3" name="Content Placeholder 2">
            <a:extLst>
              <a:ext uri="{FF2B5EF4-FFF2-40B4-BE49-F238E27FC236}">
                <a16:creationId xmlns="" xmlns:a16="http://schemas.microsoft.com/office/drawing/2014/main" id="{65FC170B-8A85-4B68-6FE8-5A36F87694C7}"/>
              </a:ext>
            </a:extLst>
          </p:cNvPr>
          <p:cNvSpPr>
            <a:spLocks noGrp="1"/>
          </p:cNvSpPr>
          <p:nvPr>
            <p:ph idx="1"/>
          </p:nvPr>
        </p:nvSpPr>
        <p:spPr/>
        <p:txBody>
          <a:bodyPr>
            <a:normAutofit/>
          </a:bodyPr>
          <a:lstStyle/>
          <a:p>
            <a:pPr algn="just"/>
            <a:r>
              <a:rPr lang="en-US" sz="3600" dirty="0"/>
              <a:t>The term   </a:t>
            </a:r>
            <a:r>
              <a:rPr lang="en-US" sz="3600" dirty="0">
                <a:solidFill>
                  <a:srgbClr val="FF0000"/>
                </a:solidFill>
              </a:rPr>
              <a:t>incomplete injury  </a:t>
            </a:r>
            <a:r>
              <a:rPr lang="en-US" sz="3600" dirty="0"/>
              <a:t>should be used only when there is partial preservation of sensory and/or motor function below the neurological level and must include the sacral segments (ASIA, 2011). The physician tests innervation at the lowest sacral segment, including anal sensation and sphincter contraction</a:t>
            </a:r>
          </a:p>
          <a:p>
            <a:pPr algn="just"/>
            <a:endParaRPr lang="en-GB" sz="3600" dirty="0"/>
          </a:p>
        </p:txBody>
      </p:sp>
    </p:spTree>
    <p:extLst>
      <p:ext uri="{BB962C8B-B14F-4D97-AF65-F5344CB8AC3E}">
        <p14:creationId xmlns:p14="http://schemas.microsoft.com/office/powerpoint/2010/main" val="4259949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just"/>
            <a:r>
              <a:rPr lang="en-US" sz="3600" dirty="0">
                <a:solidFill>
                  <a:srgbClr val="FF0000"/>
                </a:solidFill>
              </a:rPr>
              <a:t>Central cord syndrome</a:t>
            </a:r>
            <a:r>
              <a:rPr lang="en-US" sz="3600" dirty="0"/>
              <a:t>, the most common syndrome, is an incomplete injury, often caused by falls; it results in greater weakness in the upper limbs than in the  lower limbs. This injury occurs mostly to older people and is often associated with cervical stenosis (ASIA, 2011).</a:t>
            </a:r>
          </a:p>
        </p:txBody>
      </p:sp>
    </p:spTree>
    <p:extLst>
      <p:ext uri="{BB962C8B-B14F-4D97-AF65-F5344CB8AC3E}">
        <p14:creationId xmlns:p14="http://schemas.microsoft.com/office/powerpoint/2010/main" val="4795624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84E5EB-5876-4021-64FA-887CA435E5C4}"/>
              </a:ext>
            </a:extLst>
          </p:cNvPr>
          <p:cNvSpPr>
            <a:spLocks noGrp="1"/>
          </p:cNvSpPr>
          <p:nvPr>
            <p:ph type="title"/>
          </p:nvPr>
        </p:nvSpPr>
        <p:spPr/>
        <p:txBody>
          <a:bodyPr/>
          <a:lstStyle/>
          <a:p>
            <a:endParaRPr lang="en-GB"/>
          </a:p>
        </p:txBody>
      </p:sp>
      <p:sp>
        <p:nvSpPr>
          <p:cNvPr id="3" name="Content Placeholder 2">
            <a:extLst>
              <a:ext uri="{FF2B5EF4-FFF2-40B4-BE49-F238E27FC236}">
                <a16:creationId xmlns="" xmlns:a16="http://schemas.microsoft.com/office/drawing/2014/main" id="{816067C3-D3A6-6634-3315-B33E3191AED5}"/>
              </a:ext>
            </a:extLst>
          </p:cNvPr>
          <p:cNvSpPr>
            <a:spLocks noGrp="1"/>
          </p:cNvSpPr>
          <p:nvPr>
            <p:ph idx="1"/>
          </p:nvPr>
        </p:nvSpPr>
        <p:spPr/>
        <p:txBody>
          <a:bodyPr>
            <a:normAutofit/>
          </a:bodyPr>
          <a:lstStyle/>
          <a:p>
            <a:pPr algn="just"/>
            <a:r>
              <a:rPr lang="en-GB" sz="3600" dirty="0">
                <a:solidFill>
                  <a:srgbClr val="FF0000"/>
                </a:solidFill>
              </a:rPr>
              <a:t>Brown-Sequard syndrome </a:t>
            </a:r>
            <a:r>
              <a:rPr lang="en-GB" sz="3600" dirty="0"/>
              <a:t>is an incomplete injury with damage to half of the cord causing ipsilateral proprioceptive and motor loss and contralateral loss of pain and temperature sensation. This syndrome is rarely seen in its pure form (ASIA, 2011).</a:t>
            </a:r>
          </a:p>
          <a:p>
            <a:pPr algn="just"/>
            <a:endParaRPr lang="en-GB" sz="3600" dirty="0"/>
          </a:p>
        </p:txBody>
      </p:sp>
    </p:spTree>
    <p:extLst>
      <p:ext uri="{BB962C8B-B14F-4D97-AF65-F5344CB8AC3E}">
        <p14:creationId xmlns:p14="http://schemas.microsoft.com/office/powerpoint/2010/main" val="3708947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63C468-5C53-25B2-4827-B6B303B0A478}"/>
              </a:ext>
            </a:extLst>
          </p:cNvPr>
          <p:cNvSpPr>
            <a:spLocks noGrp="1"/>
          </p:cNvSpPr>
          <p:nvPr>
            <p:ph type="title"/>
          </p:nvPr>
        </p:nvSpPr>
        <p:spPr/>
        <p:txBody>
          <a:bodyPr/>
          <a:lstStyle/>
          <a:p>
            <a:endParaRPr lang="en-GB"/>
          </a:p>
        </p:txBody>
      </p:sp>
      <p:sp>
        <p:nvSpPr>
          <p:cNvPr id="3" name="Content Placeholder 2">
            <a:extLst>
              <a:ext uri="{FF2B5EF4-FFF2-40B4-BE49-F238E27FC236}">
                <a16:creationId xmlns="" xmlns:a16="http://schemas.microsoft.com/office/drawing/2014/main" id="{7BBDEB43-2C48-61FA-677C-18207F5433D9}"/>
              </a:ext>
            </a:extLst>
          </p:cNvPr>
          <p:cNvSpPr>
            <a:spLocks noGrp="1"/>
          </p:cNvSpPr>
          <p:nvPr>
            <p:ph idx="1"/>
          </p:nvPr>
        </p:nvSpPr>
        <p:spPr/>
        <p:txBody>
          <a:bodyPr>
            <a:normAutofit/>
          </a:bodyPr>
          <a:lstStyle/>
          <a:p>
            <a:pPr algn="just"/>
            <a:r>
              <a:rPr lang="en-US" sz="3600" dirty="0">
                <a:solidFill>
                  <a:srgbClr val="FF0000"/>
                </a:solidFill>
              </a:rPr>
              <a:t>Anterior cord syndrome </a:t>
            </a:r>
            <a:r>
              <a:rPr lang="en-US" sz="3600" dirty="0"/>
              <a:t>is a rare syndrome associated with absent blood supply to the cord causing the loss of motor control, pain, and temperature sensation below the injury. Proprioception and light touch are  preserved (ASIA, 2011</a:t>
            </a:r>
          </a:p>
          <a:p>
            <a:pPr algn="just"/>
            <a:endParaRPr lang="en-GB" sz="3600" dirty="0"/>
          </a:p>
        </p:txBody>
      </p:sp>
    </p:spTree>
    <p:extLst>
      <p:ext uri="{BB962C8B-B14F-4D97-AF65-F5344CB8AC3E}">
        <p14:creationId xmlns:p14="http://schemas.microsoft.com/office/powerpoint/2010/main" val="1263565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just"/>
            <a:r>
              <a:rPr lang="en-US" sz="3600" dirty="0" err="1">
                <a:solidFill>
                  <a:srgbClr val="FF0000"/>
                </a:solidFill>
              </a:rPr>
              <a:t>Cauda</a:t>
            </a:r>
            <a:r>
              <a:rPr lang="en-US" sz="3600" dirty="0">
                <a:solidFill>
                  <a:srgbClr val="FF0000"/>
                </a:solidFill>
              </a:rPr>
              <a:t> </a:t>
            </a:r>
            <a:r>
              <a:rPr lang="en-US" sz="3600" dirty="0" err="1">
                <a:solidFill>
                  <a:srgbClr val="FF0000"/>
                </a:solidFill>
              </a:rPr>
              <a:t>equina</a:t>
            </a:r>
            <a:r>
              <a:rPr lang="en-US" sz="3600" dirty="0">
                <a:solidFill>
                  <a:srgbClr val="FF0000"/>
                </a:solidFill>
              </a:rPr>
              <a:t> </a:t>
            </a:r>
            <a:r>
              <a:rPr lang="en-US" sz="3600" dirty="0"/>
              <a:t>syndrome is a lower motor neuron injury to the lumbosacral nerve roots within the spinal canal. It results in areflexic bladder and bowel and paralysis or weakness of the lower limbs (depending on the level of injury) (ASIA, 2011).</a:t>
            </a:r>
          </a:p>
          <a:p>
            <a:pPr algn="just"/>
            <a:endParaRPr lang="en-US" sz="3600" dirty="0"/>
          </a:p>
        </p:txBody>
      </p:sp>
    </p:spTree>
    <p:extLst>
      <p:ext uri="{BB962C8B-B14F-4D97-AF65-F5344CB8AC3E}">
        <p14:creationId xmlns:p14="http://schemas.microsoft.com/office/powerpoint/2010/main" val="3690739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B3696D-4C4F-2DD1-B66F-C19F9F73AC61}"/>
              </a:ext>
            </a:extLst>
          </p:cNvPr>
          <p:cNvSpPr>
            <a:spLocks noGrp="1"/>
          </p:cNvSpPr>
          <p:nvPr>
            <p:ph type="title"/>
          </p:nvPr>
        </p:nvSpPr>
        <p:spPr/>
        <p:txBody>
          <a:bodyPr/>
          <a:lstStyle/>
          <a:p>
            <a:endParaRPr lang="en-GB"/>
          </a:p>
        </p:txBody>
      </p:sp>
      <p:sp>
        <p:nvSpPr>
          <p:cNvPr id="3" name="Content Placeholder 2">
            <a:extLst>
              <a:ext uri="{FF2B5EF4-FFF2-40B4-BE49-F238E27FC236}">
                <a16:creationId xmlns="" xmlns:a16="http://schemas.microsoft.com/office/drawing/2014/main" id="{88275786-3E6D-9AAB-B67B-93E0D0315F92}"/>
              </a:ext>
            </a:extLst>
          </p:cNvPr>
          <p:cNvSpPr>
            <a:spLocks noGrp="1"/>
          </p:cNvSpPr>
          <p:nvPr>
            <p:ph idx="1"/>
          </p:nvPr>
        </p:nvSpPr>
        <p:spPr/>
        <p:txBody>
          <a:bodyPr>
            <a:norm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Conus medullaris syndrome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is similar to cauda equina syndrome but in addition to lesions to the lumbar nerve roots, the cord is also damaged, resulting in a mixed physical picture with some preservation of  reflex activity. The bladder, bowel, and lower limbs are  affected (ASIA, 2011). </a:t>
            </a:r>
          </a:p>
          <a:p>
            <a:endParaRPr lang="en-GB" sz="3600" dirty="0"/>
          </a:p>
        </p:txBody>
      </p:sp>
    </p:spTree>
    <p:extLst>
      <p:ext uri="{BB962C8B-B14F-4D97-AF65-F5344CB8AC3E}">
        <p14:creationId xmlns:p14="http://schemas.microsoft.com/office/powerpoint/2010/main" val="471094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014F6DFB-91AE-4704-A819-B6C079D6821F}"/>
              </a:ext>
            </a:extLst>
          </p:cNvPr>
          <p:cNvCxnSpPr/>
          <p:nvPr/>
        </p:nvCxnSpPr>
        <p:spPr>
          <a:xfrm>
            <a:off x="0" y="6316824"/>
            <a:ext cx="12192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hlinkClick r:id="rId2"/>
            <a:extLst>
              <a:ext uri="{FF2B5EF4-FFF2-40B4-BE49-F238E27FC236}">
                <a16:creationId xmlns="" xmlns:a16="http://schemas.microsoft.com/office/drawing/2014/main" id="{D4F175E0-9A60-41BE-B8F3-1D790BEC0289}"/>
              </a:ext>
            </a:extLst>
          </p:cNvPr>
          <p:cNvSpPr txBox="1"/>
          <p:nvPr/>
        </p:nvSpPr>
        <p:spPr>
          <a:xfrm>
            <a:off x="5022201" y="6428792"/>
            <a:ext cx="214759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ller" panose="02000503030000020004" pitchFamily="2" charset="0"/>
                <a:ea typeface="+mn-ea"/>
                <a:cs typeface="+mn-cs"/>
              </a:rPr>
              <a:t>https://manara.edu.sy/</a:t>
            </a:r>
          </a:p>
        </p:txBody>
      </p:sp>
      <p:pic>
        <p:nvPicPr>
          <p:cNvPr id="9" name="Picture 8">
            <a:extLst>
              <a:ext uri="{FF2B5EF4-FFF2-40B4-BE49-F238E27FC236}">
                <a16:creationId xmlns="" xmlns:a16="http://schemas.microsoft.com/office/drawing/2014/main" id="{49C2BDA3-C725-4F76-9878-9B736E5AD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0555" y="121431"/>
            <a:ext cx="810889" cy="1142097"/>
          </a:xfrm>
          <a:prstGeom prst="rect">
            <a:avLst/>
          </a:prstGeom>
        </p:spPr>
      </p:pic>
      <p:pic>
        <p:nvPicPr>
          <p:cNvPr id="3" name="Picture 2">
            <a:extLst>
              <a:ext uri="{FF2B5EF4-FFF2-40B4-BE49-F238E27FC236}">
                <a16:creationId xmlns="" xmlns:a16="http://schemas.microsoft.com/office/drawing/2014/main" id="{9BB41E62-517D-F0E1-4FDA-BA8B800787FA}"/>
              </a:ext>
            </a:extLst>
          </p:cNvPr>
          <p:cNvPicPr>
            <a:picLocks noChangeAspect="1"/>
          </p:cNvPicPr>
          <p:nvPr/>
        </p:nvPicPr>
        <p:blipFill>
          <a:blip r:embed="rId4"/>
          <a:stretch>
            <a:fillRect/>
          </a:stretch>
        </p:blipFill>
        <p:spPr>
          <a:xfrm>
            <a:off x="399013" y="541175"/>
            <a:ext cx="5291542" cy="5561913"/>
          </a:xfrm>
          <a:prstGeom prst="rect">
            <a:avLst/>
          </a:prstGeom>
        </p:spPr>
      </p:pic>
      <p:pic>
        <p:nvPicPr>
          <p:cNvPr id="4" name="Picture 3">
            <a:extLst>
              <a:ext uri="{FF2B5EF4-FFF2-40B4-BE49-F238E27FC236}">
                <a16:creationId xmlns="" xmlns:a16="http://schemas.microsoft.com/office/drawing/2014/main" id="{8800DE17-4CA0-5691-2104-3C8AF069C5F6}"/>
              </a:ext>
            </a:extLst>
          </p:cNvPr>
          <p:cNvPicPr>
            <a:picLocks noChangeAspect="1"/>
          </p:cNvPicPr>
          <p:nvPr/>
        </p:nvPicPr>
        <p:blipFill>
          <a:blip r:embed="rId5"/>
          <a:stretch>
            <a:fillRect/>
          </a:stretch>
        </p:blipFill>
        <p:spPr>
          <a:xfrm>
            <a:off x="5904196" y="2869814"/>
            <a:ext cx="5888791" cy="2532180"/>
          </a:xfrm>
          <a:prstGeom prst="rect">
            <a:avLst/>
          </a:prstGeom>
        </p:spPr>
      </p:pic>
    </p:spTree>
    <p:extLst>
      <p:ext uri="{BB962C8B-B14F-4D97-AF65-F5344CB8AC3E}">
        <p14:creationId xmlns:p14="http://schemas.microsoft.com/office/powerpoint/2010/main" val="3704383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014F6DFB-91AE-4704-A819-B6C079D6821F}"/>
              </a:ext>
            </a:extLst>
          </p:cNvPr>
          <p:cNvCxnSpPr/>
          <p:nvPr/>
        </p:nvCxnSpPr>
        <p:spPr>
          <a:xfrm>
            <a:off x="0" y="6316824"/>
            <a:ext cx="12192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hlinkClick r:id="rId2"/>
            <a:extLst>
              <a:ext uri="{FF2B5EF4-FFF2-40B4-BE49-F238E27FC236}">
                <a16:creationId xmlns="" xmlns:a16="http://schemas.microsoft.com/office/drawing/2014/main" id="{D4F175E0-9A60-41BE-B8F3-1D790BEC0289}"/>
              </a:ext>
            </a:extLst>
          </p:cNvPr>
          <p:cNvSpPr txBox="1"/>
          <p:nvPr/>
        </p:nvSpPr>
        <p:spPr>
          <a:xfrm>
            <a:off x="5022201" y="6428792"/>
            <a:ext cx="2147597" cy="307777"/>
          </a:xfrm>
          <a:prstGeom prst="rect">
            <a:avLst/>
          </a:prstGeom>
          <a:noFill/>
        </p:spPr>
        <p:txBody>
          <a:bodyPr wrap="square" rtlCol="0">
            <a:spAutoFit/>
          </a:bodyPr>
          <a:lstStyle/>
          <a:p>
            <a:pPr algn="ctr"/>
            <a:r>
              <a:rPr lang="en-US" sz="1400" dirty="0">
                <a:solidFill>
                  <a:srgbClr val="0070C0"/>
                </a:solidFill>
                <a:latin typeface="Aller" panose="02000503030000020004" pitchFamily="2" charset="0"/>
              </a:rPr>
              <a:t>https://manara.edu.sy/</a:t>
            </a:r>
          </a:p>
        </p:txBody>
      </p:sp>
      <p:pic>
        <p:nvPicPr>
          <p:cNvPr id="9" name="Picture 8">
            <a:extLst>
              <a:ext uri="{FF2B5EF4-FFF2-40B4-BE49-F238E27FC236}">
                <a16:creationId xmlns="" xmlns:a16="http://schemas.microsoft.com/office/drawing/2014/main" id="{49C2BDA3-C725-4F76-9878-9B736E5AD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0555" y="121431"/>
            <a:ext cx="810889" cy="1142097"/>
          </a:xfrm>
          <a:prstGeom prst="rect">
            <a:avLst/>
          </a:prstGeom>
        </p:spPr>
      </p:pic>
      <p:sp>
        <p:nvSpPr>
          <p:cNvPr id="3" name="TextBox 2">
            <a:extLst>
              <a:ext uri="{FF2B5EF4-FFF2-40B4-BE49-F238E27FC236}">
                <a16:creationId xmlns="" xmlns:a16="http://schemas.microsoft.com/office/drawing/2014/main" id="{50B1D28D-5A9B-C351-209F-19D367F278E1}"/>
              </a:ext>
            </a:extLst>
          </p:cNvPr>
          <p:cNvSpPr txBox="1"/>
          <p:nvPr/>
        </p:nvSpPr>
        <p:spPr>
          <a:xfrm>
            <a:off x="351692" y="2335242"/>
            <a:ext cx="11605846" cy="3970318"/>
          </a:xfrm>
          <a:prstGeom prst="rect">
            <a:avLst/>
          </a:prstGeom>
          <a:noFill/>
        </p:spPr>
        <p:txBody>
          <a:bodyPr wrap="square">
            <a:spAutoFit/>
          </a:bodyPr>
          <a:lstStyle/>
          <a:p>
            <a:pPr algn="just"/>
            <a:r>
              <a:rPr lang="en-US" sz="2800" dirty="0"/>
              <a:t>SCI is relatively rare, afflicting approximately 12,000 people a year in the United States. The number of people with SCI alive today in the United States is estimated to be in the range of 236,000 to 327,000.</a:t>
            </a:r>
          </a:p>
          <a:p>
            <a:pPr algn="just"/>
            <a:r>
              <a:rPr lang="en-US" sz="2800" dirty="0"/>
              <a:t> The causes of SCI as tracked by NSCISC since 2005 are as follows. Approximately 39.2% of SCIs are caused by motor vehicle accidents, 28.3% by falls, 14.6% by violence (mostly gunshot wounds), and 8.2% by sports injuries. Other causes, such as nontraumatic SCI, account for the remaining 9.7% (NSCISC, 2012). Nontraumatic SCI is caused by spinal stenosis, tumors, ischemia, infection, and congenital  diseases (van den Berg et al., 2010). </a:t>
            </a:r>
          </a:p>
        </p:txBody>
      </p:sp>
      <p:sp>
        <p:nvSpPr>
          <p:cNvPr id="5" name="TextBox 4">
            <a:extLst>
              <a:ext uri="{FF2B5EF4-FFF2-40B4-BE49-F238E27FC236}">
                <a16:creationId xmlns="" xmlns:a16="http://schemas.microsoft.com/office/drawing/2014/main" id="{DCB02BDD-0496-B2FE-C59C-A7DA3251F233}"/>
              </a:ext>
            </a:extLst>
          </p:cNvPr>
          <p:cNvSpPr txBox="1"/>
          <p:nvPr/>
        </p:nvSpPr>
        <p:spPr>
          <a:xfrm>
            <a:off x="1064420" y="776516"/>
            <a:ext cx="4520454" cy="769441"/>
          </a:xfrm>
          <a:prstGeom prst="rect">
            <a:avLst/>
          </a:prstGeom>
          <a:noFill/>
        </p:spPr>
        <p:txBody>
          <a:bodyPr wrap="square">
            <a:spAutoFit/>
          </a:bodyPr>
          <a:lstStyle/>
          <a:p>
            <a:r>
              <a:rPr lang="en-US" dirty="0"/>
              <a:t> </a:t>
            </a:r>
            <a:r>
              <a:rPr lang="en-US" sz="4400" b="1" dirty="0"/>
              <a:t>EPIDEMIOLOGY</a:t>
            </a:r>
            <a:r>
              <a:rPr lang="en-US" dirty="0"/>
              <a:t> </a:t>
            </a:r>
            <a:endParaRPr lang="en-GB" dirty="0"/>
          </a:p>
        </p:txBody>
      </p:sp>
    </p:spTree>
    <p:extLst>
      <p:ext uri="{BB962C8B-B14F-4D97-AF65-F5344CB8AC3E}">
        <p14:creationId xmlns:p14="http://schemas.microsoft.com/office/powerpoint/2010/main" val="4266994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014F6DFB-91AE-4704-A819-B6C079D6821F}"/>
              </a:ext>
            </a:extLst>
          </p:cNvPr>
          <p:cNvCxnSpPr/>
          <p:nvPr/>
        </p:nvCxnSpPr>
        <p:spPr>
          <a:xfrm>
            <a:off x="0" y="6316824"/>
            <a:ext cx="12192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hlinkClick r:id="rId2"/>
            <a:extLst>
              <a:ext uri="{FF2B5EF4-FFF2-40B4-BE49-F238E27FC236}">
                <a16:creationId xmlns="" xmlns:a16="http://schemas.microsoft.com/office/drawing/2014/main" id="{D4F175E0-9A60-41BE-B8F3-1D790BEC0289}"/>
              </a:ext>
            </a:extLst>
          </p:cNvPr>
          <p:cNvSpPr txBox="1"/>
          <p:nvPr/>
        </p:nvSpPr>
        <p:spPr>
          <a:xfrm>
            <a:off x="5022201" y="6428792"/>
            <a:ext cx="2147597" cy="307777"/>
          </a:xfrm>
          <a:prstGeom prst="rect">
            <a:avLst/>
          </a:prstGeom>
          <a:noFill/>
        </p:spPr>
        <p:txBody>
          <a:bodyPr wrap="square" rtlCol="0">
            <a:spAutoFit/>
          </a:bodyPr>
          <a:lstStyle/>
          <a:p>
            <a:pPr algn="ctr"/>
            <a:r>
              <a:rPr lang="en-US" sz="1400" dirty="0">
                <a:solidFill>
                  <a:srgbClr val="0070C0"/>
                </a:solidFill>
                <a:latin typeface="Aller" panose="02000503030000020004" pitchFamily="2" charset="0"/>
              </a:rPr>
              <a:t>https://manara.edu.sy/</a:t>
            </a:r>
          </a:p>
        </p:txBody>
      </p:sp>
      <p:pic>
        <p:nvPicPr>
          <p:cNvPr id="9" name="Picture 8">
            <a:extLst>
              <a:ext uri="{FF2B5EF4-FFF2-40B4-BE49-F238E27FC236}">
                <a16:creationId xmlns="" xmlns:a16="http://schemas.microsoft.com/office/drawing/2014/main" id="{49C2BDA3-C725-4F76-9878-9B736E5AD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0555" y="121431"/>
            <a:ext cx="810889" cy="1142097"/>
          </a:xfrm>
          <a:prstGeom prst="rect">
            <a:avLst/>
          </a:prstGeom>
        </p:spPr>
      </p:pic>
      <p:pic>
        <p:nvPicPr>
          <p:cNvPr id="2" name="Picture 1">
            <a:extLst>
              <a:ext uri="{FF2B5EF4-FFF2-40B4-BE49-F238E27FC236}">
                <a16:creationId xmlns="" xmlns:a16="http://schemas.microsoft.com/office/drawing/2014/main" id="{03183490-7DE4-6FF6-9C7B-D36F3C251970}"/>
              </a:ext>
            </a:extLst>
          </p:cNvPr>
          <p:cNvPicPr>
            <a:picLocks noChangeAspect="1"/>
          </p:cNvPicPr>
          <p:nvPr/>
        </p:nvPicPr>
        <p:blipFill>
          <a:blip r:embed="rId4"/>
          <a:stretch>
            <a:fillRect/>
          </a:stretch>
        </p:blipFill>
        <p:spPr>
          <a:xfrm>
            <a:off x="2838450" y="1503948"/>
            <a:ext cx="6290292" cy="4701590"/>
          </a:xfrm>
          <a:prstGeom prst="rect">
            <a:avLst/>
          </a:prstGeom>
        </p:spPr>
      </p:pic>
    </p:spTree>
    <p:extLst>
      <p:ext uri="{BB962C8B-B14F-4D97-AF65-F5344CB8AC3E}">
        <p14:creationId xmlns:p14="http://schemas.microsoft.com/office/powerpoint/2010/main" val="316477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014F6DFB-91AE-4704-A819-B6C079D6821F}"/>
              </a:ext>
            </a:extLst>
          </p:cNvPr>
          <p:cNvCxnSpPr/>
          <p:nvPr/>
        </p:nvCxnSpPr>
        <p:spPr>
          <a:xfrm>
            <a:off x="0" y="6316824"/>
            <a:ext cx="12192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hlinkClick r:id="rId2"/>
            <a:extLst>
              <a:ext uri="{FF2B5EF4-FFF2-40B4-BE49-F238E27FC236}">
                <a16:creationId xmlns="" xmlns:a16="http://schemas.microsoft.com/office/drawing/2014/main" id="{D4F175E0-9A60-41BE-B8F3-1D790BEC0289}"/>
              </a:ext>
            </a:extLst>
          </p:cNvPr>
          <p:cNvSpPr txBox="1"/>
          <p:nvPr/>
        </p:nvSpPr>
        <p:spPr>
          <a:xfrm>
            <a:off x="5022201" y="6428792"/>
            <a:ext cx="2147597" cy="307777"/>
          </a:xfrm>
          <a:prstGeom prst="rect">
            <a:avLst/>
          </a:prstGeom>
          <a:noFill/>
        </p:spPr>
        <p:txBody>
          <a:bodyPr wrap="square" rtlCol="0">
            <a:spAutoFit/>
          </a:bodyPr>
          <a:lstStyle/>
          <a:p>
            <a:pPr algn="ctr">
              <a:defRPr/>
            </a:pPr>
            <a:r>
              <a:rPr lang="en-US" sz="1400" dirty="0">
                <a:solidFill>
                  <a:srgbClr val="0070C0"/>
                </a:solidFill>
                <a:latin typeface="Aller" panose="02000503030000020004" pitchFamily="2" charset="0"/>
              </a:rPr>
              <a:t>https://manara.edu.sy/</a:t>
            </a:r>
          </a:p>
        </p:txBody>
      </p:sp>
      <p:pic>
        <p:nvPicPr>
          <p:cNvPr id="9" name="Picture 8">
            <a:extLst>
              <a:ext uri="{FF2B5EF4-FFF2-40B4-BE49-F238E27FC236}">
                <a16:creationId xmlns="" xmlns:a16="http://schemas.microsoft.com/office/drawing/2014/main" id="{49C2BDA3-C725-4F76-9878-9B736E5AD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0555" y="121431"/>
            <a:ext cx="810889" cy="1142097"/>
          </a:xfrm>
          <a:prstGeom prst="rect">
            <a:avLst/>
          </a:prstGeom>
        </p:spPr>
      </p:pic>
    </p:spTree>
    <p:extLst>
      <p:ext uri="{BB962C8B-B14F-4D97-AF65-F5344CB8AC3E}">
        <p14:creationId xmlns:p14="http://schemas.microsoft.com/office/powerpoint/2010/main" val="2722227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014F6DFB-91AE-4704-A819-B6C079D6821F}"/>
              </a:ext>
            </a:extLst>
          </p:cNvPr>
          <p:cNvCxnSpPr/>
          <p:nvPr/>
        </p:nvCxnSpPr>
        <p:spPr>
          <a:xfrm>
            <a:off x="0" y="6316824"/>
            <a:ext cx="12192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hlinkClick r:id="rId2"/>
            <a:extLst>
              <a:ext uri="{FF2B5EF4-FFF2-40B4-BE49-F238E27FC236}">
                <a16:creationId xmlns="" xmlns:a16="http://schemas.microsoft.com/office/drawing/2014/main" id="{D4F175E0-9A60-41BE-B8F3-1D790BEC0289}"/>
              </a:ext>
            </a:extLst>
          </p:cNvPr>
          <p:cNvSpPr txBox="1"/>
          <p:nvPr/>
        </p:nvSpPr>
        <p:spPr>
          <a:xfrm>
            <a:off x="5022201" y="6428792"/>
            <a:ext cx="2147597" cy="307777"/>
          </a:xfrm>
          <a:prstGeom prst="rect">
            <a:avLst/>
          </a:prstGeom>
          <a:noFill/>
        </p:spPr>
        <p:txBody>
          <a:bodyPr wrap="square" rtlCol="0">
            <a:spAutoFit/>
          </a:bodyPr>
          <a:lstStyle/>
          <a:p>
            <a:pPr algn="ctr">
              <a:defRPr/>
            </a:pPr>
            <a:r>
              <a:rPr lang="en-US" sz="1400" dirty="0">
                <a:solidFill>
                  <a:srgbClr val="0070C0"/>
                </a:solidFill>
                <a:latin typeface="Aller" panose="02000503030000020004" pitchFamily="2" charset="0"/>
              </a:rPr>
              <a:t>https://manara.edu.sy/</a:t>
            </a:r>
          </a:p>
        </p:txBody>
      </p:sp>
      <p:pic>
        <p:nvPicPr>
          <p:cNvPr id="9" name="Picture 8">
            <a:extLst>
              <a:ext uri="{FF2B5EF4-FFF2-40B4-BE49-F238E27FC236}">
                <a16:creationId xmlns="" xmlns:a16="http://schemas.microsoft.com/office/drawing/2014/main" id="{49C2BDA3-C725-4F76-9878-9B736E5AD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0555" y="121431"/>
            <a:ext cx="810889" cy="1142097"/>
          </a:xfrm>
          <a:prstGeom prst="rect">
            <a:avLst/>
          </a:prstGeom>
        </p:spPr>
      </p:pic>
    </p:spTree>
    <p:extLst>
      <p:ext uri="{BB962C8B-B14F-4D97-AF65-F5344CB8AC3E}">
        <p14:creationId xmlns:p14="http://schemas.microsoft.com/office/powerpoint/2010/main" val="2722227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2000" r="-22000"/>
          </a:stretch>
        </a:blip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014F6DFB-91AE-4704-A819-B6C079D6821F}"/>
              </a:ext>
            </a:extLst>
          </p:cNvPr>
          <p:cNvCxnSpPr/>
          <p:nvPr/>
        </p:nvCxnSpPr>
        <p:spPr>
          <a:xfrm>
            <a:off x="0" y="6316824"/>
            <a:ext cx="12192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hlinkClick r:id="rId3"/>
            <a:extLst>
              <a:ext uri="{FF2B5EF4-FFF2-40B4-BE49-F238E27FC236}">
                <a16:creationId xmlns="" xmlns:a16="http://schemas.microsoft.com/office/drawing/2014/main" id="{D4F175E0-9A60-41BE-B8F3-1D790BEC0289}"/>
              </a:ext>
            </a:extLst>
          </p:cNvPr>
          <p:cNvSpPr txBox="1"/>
          <p:nvPr/>
        </p:nvSpPr>
        <p:spPr>
          <a:xfrm>
            <a:off x="5022201" y="6428792"/>
            <a:ext cx="2147597" cy="307777"/>
          </a:xfrm>
          <a:prstGeom prst="rect">
            <a:avLst/>
          </a:prstGeom>
          <a:noFill/>
        </p:spPr>
        <p:txBody>
          <a:bodyPr wrap="square" rtlCol="0">
            <a:spAutoFit/>
          </a:bodyPr>
          <a:lstStyle/>
          <a:p>
            <a:pPr algn="ctr"/>
            <a:r>
              <a:rPr lang="en-US" sz="1400" dirty="0">
                <a:solidFill>
                  <a:srgbClr val="0070C0"/>
                </a:solidFill>
                <a:latin typeface="Aller" panose="02000503030000020004" pitchFamily="2" charset="0"/>
              </a:rPr>
              <a:t>https://manara.edu.sy/</a:t>
            </a:r>
          </a:p>
        </p:txBody>
      </p:sp>
      <p:pic>
        <p:nvPicPr>
          <p:cNvPr id="9" name="Picture 8">
            <a:extLst>
              <a:ext uri="{FF2B5EF4-FFF2-40B4-BE49-F238E27FC236}">
                <a16:creationId xmlns="" xmlns:a16="http://schemas.microsoft.com/office/drawing/2014/main" id="{49C2BDA3-C725-4F76-9878-9B736E5AD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0555" y="121431"/>
            <a:ext cx="810889" cy="1142097"/>
          </a:xfrm>
          <a:prstGeom prst="rect">
            <a:avLst/>
          </a:prstGeom>
        </p:spPr>
      </p:pic>
      <p:sp>
        <p:nvSpPr>
          <p:cNvPr id="3" name="TextBox 2">
            <a:extLst>
              <a:ext uri="{FF2B5EF4-FFF2-40B4-BE49-F238E27FC236}">
                <a16:creationId xmlns="" xmlns:a16="http://schemas.microsoft.com/office/drawing/2014/main" id="{788BCD17-BD25-B917-03A0-6FA6138EDE57}"/>
              </a:ext>
            </a:extLst>
          </p:cNvPr>
          <p:cNvSpPr txBox="1"/>
          <p:nvPr/>
        </p:nvSpPr>
        <p:spPr>
          <a:xfrm>
            <a:off x="689317" y="1561516"/>
            <a:ext cx="11057206" cy="4524315"/>
          </a:xfrm>
          <a:prstGeom prst="rect">
            <a:avLst/>
          </a:prstGeom>
          <a:noFill/>
        </p:spPr>
        <p:txBody>
          <a:bodyPr wrap="square">
            <a:spAutoFit/>
          </a:bodyPr>
          <a:lstStyle/>
          <a:p>
            <a:pPr algn="just"/>
            <a:r>
              <a:rPr lang="en-US" sz="3200" dirty="0"/>
              <a:t> SCI occurs mostly in adolescents and young adults (ages 15–29 years of age) and in elderly people aged 65 years and older, and the most common causes of traumatic SCI are vehicular accidents and falls, respectively.</a:t>
            </a:r>
          </a:p>
          <a:p>
            <a:pPr algn="just"/>
            <a:r>
              <a:rPr lang="en-US" sz="3200" dirty="0"/>
              <a:t> Generally, the level of education of injured individuals is somewhat lower and the unemployment rate is somewhat higher than in the general population. At injury, 51.95% of individuals are single, and the likelihood of getting married postinjury is somewhat lower than the general population. </a:t>
            </a:r>
          </a:p>
        </p:txBody>
      </p:sp>
    </p:spTree>
    <p:extLst>
      <p:ext uri="{BB962C8B-B14F-4D97-AF65-F5344CB8AC3E}">
        <p14:creationId xmlns:p14="http://schemas.microsoft.com/office/powerpoint/2010/main" val="18759909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014F6DFB-91AE-4704-A819-B6C079D6821F}"/>
              </a:ext>
            </a:extLst>
          </p:cNvPr>
          <p:cNvCxnSpPr/>
          <p:nvPr/>
        </p:nvCxnSpPr>
        <p:spPr>
          <a:xfrm>
            <a:off x="0" y="6316824"/>
            <a:ext cx="12192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hlinkClick r:id="rId2"/>
            <a:extLst>
              <a:ext uri="{FF2B5EF4-FFF2-40B4-BE49-F238E27FC236}">
                <a16:creationId xmlns="" xmlns:a16="http://schemas.microsoft.com/office/drawing/2014/main" id="{D4F175E0-9A60-41BE-B8F3-1D790BEC0289}"/>
              </a:ext>
            </a:extLst>
          </p:cNvPr>
          <p:cNvSpPr txBox="1"/>
          <p:nvPr/>
        </p:nvSpPr>
        <p:spPr>
          <a:xfrm>
            <a:off x="5022201" y="6428792"/>
            <a:ext cx="214759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ller" panose="02000503030000020004" pitchFamily="2" charset="0"/>
                <a:ea typeface="+mn-ea"/>
                <a:cs typeface="+mn-cs"/>
              </a:rPr>
              <a:t>https://manara.edu.sy/</a:t>
            </a:r>
          </a:p>
        </p:txBody>
      </p:sp>
      <p:pic>
        <p:nvPicPr>
          <p:cNvPr id="9" name="Picture 8">
            <a:extLst>
              <a:ext uri="{FF2B5EF4-FFF2-40B4-BE49-F238E27FC236}">
                <a16:creationId xmlns="" xmlns:a16="http://schemas.microsoft.com/office/drawing/2014/main" id="{49C2BDA3-C725-4F76-9878-9B736E5AD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0555" y="121431"/>
            <a:ext cx="810889" cy="1142097"/>
          </a:xfrm>
          <a:prstGeom prst="rect">
            <a:avLst/>
          </a:prstGeom>
        </p:spPr>
      </p:pic>
      <p:sp>
        <p:nvSpPr>
          <p:cNvPr id="3" name="TextBox 2">
            <a:extLst>
              <a:ext uri="{FF2B5EF4-FFF2-40B4-BE49-F238E27FC236}">
                <a16:creationId xmlns="" xmlns:a16="http://schemas.microsoft.com/office/drawing/2014/main" id="{616ED189-C35F-9B2C-B4AE-7CD126895651}"/>
              </a:ext>
            </a:extLst>
          </p:cNvPr>
          <p:cNvSpPr txBox="1"/>
          <p:nvPr/>
        </p:nvSpPr>
        <p:spPr>
          <a:xfrm>
            <a:off x="295422" y="1997614"/>
            <a:ext cx="11254153" cy="35394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SCI causes a disruption in the motor and sensory pathways at the site of the lesion.  Because the nerve roots are segmental, a thorough evaluation of motor and sensory function can identify the level of lesion.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For example, if the spinal cord is completely severed at the level of the 6th cervical nerve root, motor and sensory information below that level no longer can travel to and from the brain. This results in paralysis of muscular activity and absence of sensation below the level of injury.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 xmlns:a16="http://schemas.microsoft.com/office/drawing/2014/main" id="{9750B51C-E5AA-5688-6393-481CA54436E9}"/>
              </a:ext>
            </a:extLst>
          </p:cNvPr>
          <p:cNvSpPr txBox="1"/>
          <p:nvPr/>
        </p:nvSpPr>
        <p:spPr>
          <a:xfrm>
            <a:off x="295422" y="1351283"/>
            <a:ext cx="7910768" cy="646331"/>
          </a:xfrm>
          <a:prstGeom prst="rect">
            <a:avLst/>
          </a:prstGeom>
          <a:noFill/>
        </p:spPr>
        <p:txBody>
          <a:bodyPr wrap="square">
            <a:spAutoFit/>
          </a:bodyPr>
          <a:lstStyle/>
          <a:p>
            <a:r>
              <a:rPr lang="en-US" sz="3600" b="1" dirty="0"/>
              <a:t> COURSE AFTER SPINAL CORD INJURY </a:t>
            </a:r>
            <a:endParaRPr lang="en-GB" sz="3600" dirty="0"/>
          </a:p>
        </p:txBody>
      </p:sp>
    </p:spTree>
    <p:extLst>
      <p:ext uri="{BB962C8B-B14F-4D97-AF65-F5344CB8AC3E}">
        <p14:creationId xmlns:p14="http://schemas.microsoft.com/office/powerpoint/2010/main" val="250716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014F6DFB-91AE-4704-A819-B6C079D6821F}"/>
              </a:ext>
            </a:extLst>
          </p:cNvPr>
          <p:cNvCxnSpPr/>
          <p:nvPr/>
        </p:nvCxnSpPr>
        <p:spPr>
          <a:xfrm>
            <a:off x="0" y="6316824"/>
            <a:ext cx="12192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hlinkClick r:id="rId2"/>
            <a:extLst>
              <a:ext uri="{FF2B5EF4-FFF2-40B4-BE49-F238E27FC236}">
                <a16:creationId xmlns="" xmlns:a16="http://schemas.microsoft.com/office/drawing/2014/main" id="{D4F175E0-9A60-41BE-B8F3-1D790BEC0289}"/>
              </a:ext>
            </a:extLst>
          </p:cNvPr>
          <p:cNvSpPr txBox="1"/>
          <p:nvPr/>
        </p:nvSpPr>
        <p:spPr>
          <a:xfrm>
            <a:off x="5022201" y="6428792"/>
            <a:ext cx="214759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ller" panose="02000503030000020004" pitchFamily="2" charset="0"/>
                <a:ea typeface="+mn-ea"/>
                <a:cs typeface="+mn-cs"/>
              </a:rPr>
              <a:t>https://manara.edu.sy/</a:t>
            </a:r>
          </a:p>
        </p:txBody>
      </p:sp>
      <p:pic>
        <p:nvPicPr>
          <p:cNvPr id="9" name="Picture 8">
            <a:extLst>
              <a:ext uri="{FF2B5EF4-FFF2-40B4-BE49-F238E27FC236}">
                <a16:creationId xmlns="" xmlns:a16="http://schemas.microsoft.com/office/drawing/2014/main" id="{49C2BDA3-C725-4F76-9878-9B736E5AD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0555" y="121431"/>
            <a:ext cx="810889" cy="1142097"/>
          </a:xfrm>
          <a:prstGeom prst="rect">
            <a:avLst/>
          </a:prstGeom>
        </p:spPr>
      </p:pic>
      <p:sp>
        <p:nvSpPr>
          <p:cNvPr id="3" name="TextBox 2">
            <a:extLst>
              <a:ext uri="{FF2B5EF4-FFF2-40B4-BE49-F238E27FC236}">
                <a16:creationId xmlns="" xmlns:a16="http://schemas.microsoft.com/office/drawing/2014/main" id="{C34AB2ED-EE9C-00C4-036D-7D8A5F5BDC34}"/>
              </a:ext>
            </a:extLst>
          </p:cNvPr>
          <p:cNvSpPr txBox="1"/>
          <p:nvPr/>
        </p:nvSpPr>
        <p:spPr>
          <a:xfrm>
            <a:off x="407962" y="2391514"/>
            <a:ext cx="11394831" cy="35394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Immediately after the injury, a period of </a:t>
            </a: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spinal shock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occurs, characterized by </a:t>
            </a: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areflexia</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and below the level of injury. Spinal shock may last hours, days, or weeks. As soon as spinal shock subsides, reflexes below the level of injury return and become hyperactive.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the level of injury, areflexia may remain as the reflex arc is interrupted. </a:t>
            </a:r>
          </a:p>
        </p:txBody>
      </p:sp>
    </p:spTree>
    <p:extLst>
      <p:ext uri="{BB962C8B-B14F-4D97-AF65-F5344CB8AC3E}">
        <p14:creationId xmlns:p14="http://schemas.microsoft.com/office/powerpoint/2010/main" val="697252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014F6DFB-91AE-4704-A819-B6C079D6821F}"/>
              </a:ext>
            </a:extLst>
          </p:cNvPr>
          <p:cNvCxnSpPr/>
          <p:nvPr/>
        </p:nvCxnSpPr>
        <p:spPr>
          <a:xfrm>
            <a:off x="0" y="6316824"/>
            <a:ext cx="12192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hlinkClick r:id="rId2"/>
            <a:extLst>
              <a:ext uri="{FF2B5EF4-FFF2-40B4-BE49-F238E27FC236}">
                <a16:creationId xmlns="" xmlns:a16="http://schemas.microsoft.com/office/drawing/2014/main" id="{D4F175E0-9A60-41BE-B8F3-1D790BEC0289}"/>
              </a:ext>
            </a:extLst>
          </p:cNvPr>
          <p:cNvSpPr txBox="1"/>
          <p:nvPr/>
        </p:nvSpPr>
        <p:spPr>
          <a:xfrm>
            <a:off x="5022201" y="6428792"/>
            <a:ext cx="214759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ller" panose="02000503030000020004" pitchFamily="2" charset="0"/>
                <a:ea typeface="+mn-ea"/>
                <a:cs typeface="+mn-cs"/>
              </a:rPr>
              <a:t>https://manara.edu.sy/</a:t>
            </a:r>
          </a:p>
        </p:txBody>
      </p:sp>
      <p:pic>
        <p:nvPicPr>
          <p:cNvPr id="9" name="Picture 8">
            <a:extLst>
              <a:ext uri="{FF2B5EF4-FFF2-40B4-BE49-F238E27FC236}">
                <a16:creationId xmlns="" xmlns:a16="http://schemas.microsoft.com/office/drawing/2014/main" id="{49C2BDA3-C725-4F76-9878-9B736E5AD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0555" y="121431"/>
            <a:ext cx="810889" cy="1142097"/>
          </a:xfrm>
          <a:prstGeom prst="rect">
            <a:avLst/>
          </a:prstGeom>
        </p:spPr>
      </p:pic>
      <p:pic>
        <p:nvPicPr>
          <p:cNvPr id="2" name="Picture 1">
            <a:extLst>
              <a:ext uri="{FF2B5EF4-FFF2-40B4-BE49-F238E27FC236}">
                <a16:creationId xmlns="" xmlns:a16="http://schemas.microsoft.com/office/drawing/2014/main" id="{154D26F5-D1E7-7D1A-521C-30509B08697C}"/>
              </a:ext>
            </a:extLst>
          </p:cNvPr>
          <p:cNvPicPr>
            <a:picLocks noChangeAspect="1"/>
          </p:cNvPicPr>
          <p:nvPr/>
        </p:nvPicPr>
        <p:blipFill>
          <a:blip r:embed="rId4"/>
          <a:stretch>
            <a:fillRect/>
          </a:stretch>
        </p:blipFill>
        <p:spPr>
          <a:xfrm>
            <a:off x="7152844" y="121431"/>
            <a:ext cx="3558447" cy="6195384"/>
          </a:xfrm>
          <a:prstGeom prst="rect">
            <a:avLst/>
          </a:prstGeom>
        </p:spPr>
      </p:pic>
      <p:sp>
        <p:nvSpPr>
          <p:cNvPr id="4" name="TextBox 3">
            <a:extLst>
              <a:ext uri="{FF2B5EF4-FFF2-40B4-BE49-F238E27FC236}">
                <a16:creationId xmlns="" xmlns:a16="http://schemas.microsoft.com/office/drawing/2014/main" id="{FFA211F5-32EC-B2A9-5214-DD1692042462}"/>
              </a:ext>
            </a:extLst>
          </p:cNvPr>
          <p:cNvSpPr txBox="1"/>
          <p:nvPr/>
        </p:nvSpPr>
        <p:spPr>
          <a:xfrm>
            <a:off x="442912" y="150546"/>
            <a:ext cx="5057556"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Neurological Classification of Spinal Cord Injury</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 xmlns:a16="http://schemas.microsoft.com/office/drawing/2014/main" id="{A6DBAAE2-CB99-98DC-7E79-C64BBFDC8E6C}"/>
              </a:ext>
            </a:extLst>
          </p:cNvPr>
          <p:cNvPicPr>
            <a:picLocks noChangeAspect="1"/>
          </p:cNvPicPr>
          <p:nvPr/>
        </p:nvPicPr>
        <p:blipFill>
          <a:blip r:embed="rId5"/>
          <a:stretch>
            <a:fillRect/>
          </a:stretch>
        </p:blipFill>
        <p:spPr>
          <a:xfrm>
            <a:off x="442912" y="1495116"/>
            <a:ext cx="4146594" cy="4709742"/>
          </a:xfrm>
          <a:prstGeom prst="rect">
            <a:avLst/>
          </a:prstGeom>
        </p:spPr>
      </p:pic>
    </p:spTree>
    <p:extLst>
      <p:ext uri="{BB962C8B-B14F-4D97-AF65-F5344CB8AC3E}">
        <p14:creationId xmlns:p14="http://schemas.microsoft.com/office/powerpoint/2010/main" val="1187773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lnSpcReduction="10000"/>
          </a:bodyPr>
          <a:lstStyle/>
          <a:p>
            <a:pPr algn="just"/>
            <a:r>
              <a:rPr lang="en-US" dirty="0">
                <a:solidFill>
                  <a:srgbClr val="FF0000"/>
                </a:solidFill>
              </a:rPr>
              <a:t>Tetraplegia</a:t>
            </a:r>
            <a:r>
              <a:rPr lang="en-US" dirty="0"/>
              <a:t>  results in functional impairment in the arms, trunk, legs, and pelvic organs. The term tetraplegia, which has replaced quadriplegia, is defined as impairment in motor and/or sensory function in the cervical segments of the spinal cord.</a:t>
            </a:r>
          </a:p>
          <a:p>
            <a:pPr algn="just"/>
            <a:r>
              <a:rPr lang="en-US" dirty="0">
                <a:solidFill>
                  <a:srgbClr val="FF0000"/>
                </a:solidFill>
              </a:rPr>
              <a:t>Paraplegia</a:t>
            </a:r>
            <a:r>
              <a:rPr lang="en-US" dirty="0"/>
              <a:t>  refers to motor and sensory  impairment at the  thoracic,  lumbar, or sacral segments of the cord.</a:t>
            </a:r>
          </a:p>
          <a:p>
            <a:pPr algn="just"/>
            <a:r>
              <a:rPr lang="en-US" dirty="0"/>
              <a:t>The neurological level is diagnosed by the physician according to the motor and sensory level. The motor level is determined by testing 10 key muscles on each side of the body, and the sensory level is determined by testing sensation of 28 key points on each side of the body </a:t>
            </a:r>
          </a:p>
        </p:txBody>
      </p:sp>
    </p:spTree>
    <p:extLst>
      <p:ext uri="{BB962C8B-B14F-4D97-AF65-F5344CB8AC3E}">
        <p14:creationId xmlns:p14="http://schemas.microsoft.com/office/powerpoint/2010/main" val="636635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rotWithShape="1">
          <a:blip r:embed="rId2"/>
          <a:srcRect l="25900" t="21087" r="24372" b="14302"/>
          <a:stretch/>
        </p:blipFill>
        <p:spPr>
          <a:xfrm>
            <a:off x="1501254" y="365125"/>
            <a:ext cx="8687231" cy="6345991"/>
          </a:xfrm>
          <a:prstGeom prst="rect">
            <a:avLst/>
          </a:prstGeom>
        </p:spPr>
      </p:pic>
    </p:spTree>
    <p:extLst>
      <p:ext uri="{BB962C8B-B14F-4D97-AF65-F5344CB8AC3E}">
        <p14:creationId xmlns:p14="http://schemas.microsoft.com/office/powerpoint/2010/main" val="2659356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just"/>
            <a:r>
              <a:rPr lang="en-US" dirty="0">
                <a:solidFill>
                  <a:srgbClr val="FF0000"/>
                </a:solidFill>
              </a:rPr>
              <a:t>The  neurological level of injury  </a:t>
            </a:r>
            <a:r>
              <a:rPr lang="en-US" dirty="0"/>
              <a:t>(NLI) is the lowest segment of the spinal cord at which key muscles grade 3 or above out of 5 on manual muscle testing (MMT), and sensation is intact for this level’s  dermatome . Also, the level above must have normal strength and sensation.</a:t>
            </a:r>
          </a:p>
          <a:p>
            <a:pPr algn="just"/>
            <a:r>
              <a:rPr lang="en-US" dirty="0"/>
              <a:t>For example, a person is diagnosed as having C6 tetraplegia when radial wrist extensors test 3 out of 5 and sensation is intact for the C6 dermatome. Furthermore, all motor and sensory status above the C6 level is intact.  Skeletal level  refers to the level of greatest vertebral damage (ASIA, 2011). </a:t>
            </a:r>
          </a:p>
        </p:txBody>
      </p:sp>
    </p:spTree>
    <p:extLst>
      <p:ext uri="{BB962C8B-B14F-4D97-AF65-F5344CB8AC3E}">
        <p14:creationId xmlns:p14="http://schemas.microsoft.com/office/powerpoint/2010/main" val="1615584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منارة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منارة2022" id="{724C0EA2-7F0B-42FE-A65F-EA1615F46411}" vid="{7D1D749C-BA7D-4C4A-B555-B390BF4C81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منارة2022</Template>
  <TotalTime>195</TotalTime>
  <Words>1041</Words>
  <Application>Microsoft Office PowerPoint</Application>
  <PresentationFormat>مخصص</PresentationFormat>
  <Paragraphs>37</Paragraphs>
  <Slides>22</Slides>
  <Notes>1</Notes>
  <HiddenSlides>0</HiddenSlides>
  <MMClips>0</MMClips>
  <ScaleCrop>false</ScaleCrop>
  <HeadingPairs>
    <vt:vector size="4" baseType="variant">
      <vt:variant>
        <vt:lpstr>نسق</vt:lpstr>
      </vt:variant>
      <vt:variant>
        <vt:i4>1</vt:i4>
      </vt:variant>
      <vt:variant>
        <vt:lpstr>عناوين الشرائح</vt:lpstr>
      </vt:variant>
      <vt:variant>
        <vt:i4>22</vt:i4>
      </vt:variant>
    </vt:vector>
  </HeadingPairs>
  <TitlesOfParts>
    <vt:vector size="23" baseType="lpstr">
      <vt:lpstr>منارة2022</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Localadmin</dc:creator>
  <cp:lastModifiedBy>Maher</cp:lastModifiedBy>
  <cp:revision>18</cp:revision>
  <dcterms:created xsi:type="dcterms:W3CDTF">2022-02-21T07:57:38Z</dcterms:created>
  <dcterms:modified xsi:type="dcterms:W3CDTF">2022-11-03T10:47:49Z</dcterms:modified>
</cp:coreProperties>
</file>