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77"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88E6-A773-45F9-8AEB-FC2632CC3A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27FFF0-9C00-41B4-8C3A-64EECE0EC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987AC1-5D95-4D5D-9E51-096B44C971E0}"/>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5" name="Footer Placeholder 4">
            <a:extLst>
              <a:ext uri="{FF2B5EF4-FFF2-40B4-BE49-F238E27FC236}">
                <a16:creationId xmlns:a16="http://schemas.microsoft.com/office/drawing/2014/main" id="{B5EFF4FE-F848-4694-93C2-E8122A4F4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3B0DC-8BE8-47ED-90EE-7107AD46B0C2}"/>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606908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4346-0C68-42B6-BBDB-B74BFDC2A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ACDFCE-DA54-4BC1-B11E-1FC3A6875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AD02DC-9B7F-41AA-B346-E01147BA34C6}"/>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5" name="Footer Placeholder 4">
            <a:extLst>
              <a:ext uri="{FF2B5EF4-FFF2-40B4-BE49-F238E27FC236}">
                <a16:creationId xmlns:a16="http://schemas.microsoft.com/office/drawing/2014/main" id="{50AE314B-5565-4695-BF2B-17C80FE289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4D94D-FAA3-46E0-9B3D-50885DC9240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603628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EF92CC-6642-479D-83F2-83C2AFD67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C547B6-1210-4EFD-8CB8-10B6A19B53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272F8B-D887-4428-810B-735AA84D1ED1}"/>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5" name="Footer Placeholder 4">
            <a:extLst>
              <a:ext uri="{FF2B5EF4-FFF2-40B4-BE49-F238E27FC236}">
                <a16:creationId xmlns:a16="http://schemas.microsoft.com/office/drawing/2014/main" id="{E94197F6-8CD8-4D6D-8770-5230E9599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FA046D-0FA1-4E42-8303-8CBEDDD88F31}"/>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0272657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1E525-D27D-4FC4-8E9A-48C459F4E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459B05-9A98-4163-9AD8-7448E9E4E7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D4C153-26C5-4FF8-8106-E0813E961197}"/>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5" name="Footer Placeholder 4">
            <a:extLst>
              <a:ext uri="{FF2B5EF4-FFF2-40B4-BE49-F238E27FC236}">
                <a16:creationId xmlns:a16="http://schemas.microsoft.com/office/drawing/2014/main" id="{5F33B28B-68DD-46B7-8A7C-74DC71215C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3EBC29-38DD-468B-882E-19C03AFA4718}"/>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0428022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FAFE-9E70-45A4-9025-B1717EA137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7E963B-49EA-47CA-8F84-089010BCA5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E3DFDD-4A60-42EC-BDED-516FFA165DD4}"/>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5" name="Footer Placeholder 4">
            <a:extLst>
              <a:ext uri="{FF2B5EF4-FFF2-40B4-BE49-F238E27FC236}">
                <a16:creationId xmlns:a16="http://schemas.microsoft.com/office/drawing/2014/main" id="{61FB977E-4E71-4E5D-B9E1-552D07C4A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B45EFE-86CE-4DD7-B79B-7F61D2A42D2B}"/>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2585518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F5C1-43FE-4400-BF0B-3FC7EA316E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C96E4F-F826-4F23-8399-B1AD4B87B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E68265-B8D2-4667-9878-1270AFA5D8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65C847-1B61-4668-ABF6-7D7721F88F21}"/>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6" name="Footer Placeholder 5">
            <a:extLst>
              <a:ext uri="{FF2B5EF4-FFF2-40B4-BE49-F238E27FC236}">
                <a16:creationId xmlns:a16="http://schemas.microsoft.com/office/drawing/2014/main" id="{8310AC38-3612-4F04-9B34-D7BB02E0F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CFB097-F8CC-47ED-9E73-C23A22C908CA}"/>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31651858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C9FF2-4EE8-48A2-B3BA-07E15F5821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176A57-FA10-4D81-8B76-77C109128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971841-F781-4698-9811-2C43FE7A74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AB0984-58BC-4801-B968-4E05273736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6FCE2B-0090-463C-BEFF-35B5764585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694918-D2E3-4B6D-8490-CBD13EAB1F7C}"/>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8" name="Footer Placeholder 7">
            <a:extLst>
              <a:ext uri="{FF2B5EF4-FFF2-40B4-BE49-F238E27FC236}">
                <a16:creationId xmlns:a16="http://schemas.microsoft.com/office/drawing/2014/main" id="{B25ED06E-52BD-4DB0-96E3-307C526535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2AB11D-D2AA-4A99-A410-03CE2CAA0FD6}"/>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000809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F98F-3D3D-4387-AC8D-41ABFEEC39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DBD171-C1D4-4CD1-BF55-F9470E667B8A}"/>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4" name="Footer Placeholder 3">
            <a:extLst>
              <a:ext uri="{FF2B5EF4-FFF2-40B4-BE49-F238E27FC236}">
                <a16:creationId xmlns:a16="http://schemas.microsoft.com/office/drawing/2014/main" id="{89A589E5-6127-4A1C-A33D-40DDAA07C3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ADA712-6EAE-4287-A375-A9B9D61984F7}"/>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2099809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2D285-B9A2-4B06-9AD8-E04FB1B74AD1}"/>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3" name="Footer Placeholder 2">
            <a:extLst>
              <a:ext uri="{FF2B5EF4-FFF2-40B4-BE49-F238E27FC236}">
                <a16:creationId xmlns:a16="http://schemas.microsoft.com/office/drawing/2014/main" id="{0AB725D2-1FA7-41F9-8486-2EFD6D45A0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78F70C-EBE5-456C-9CF8-718C03D9B61C}"/>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41066832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3683-5377-42B5-88F9-99EA34A27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127E75-1C61-45AA-BE52-E793D6B5C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C22616-652B-4BE9-841A-475BC5C42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EE7D4-37D8-4275-BC5F-DAAA5E52444B}"/>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6" name="Footer Placeholder 5">
            <a:extLst>
              <a:ext uri="{FF2B5EF4-FFF2-40B4-BE49-F238E27FC236}">
                <a16:creationId xmlns:a16="http://schemas.microsoft.com/office/drawing/2014/main" id="{A97D9005-52A5-41AA-AA77-D54771899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3C4FE9-C7DC-45C9-9F15-A41AACADD79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2839997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EFCB6-8A2A-46E3-ADA7-5A117A8C7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9CE9B3-536F-4A06-9F26-90D6D3421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B341CD-006D-4131-8700-5BB6651DD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8CCB9-A488-4CDA-8A13-4377DCFB1197}"/>
              </a:ext>
            </a:extLst>
          </p:cNvPr>
          <p:cNvSpPr>
            <a:spLocks noGrp="1"/>
          </p:cNvSpPr>
          <p:nvPr>
            <p:ph type="dt" sz="half" idx="10"/>
          </p:nvPr>
        </p:nvSpPr>
        <p:spPr/>
        <p:txBody>
          <a:bodyPr/>
          <a:lstStyle/>
          <a:p>
            <a:fld id="{271E3B4E-DE8B-43E5-B999-C28EB90F0DBA}" type="datetimeFigureOut">
              <a:rPr lang="en-GB" smtClean="0"/>
              <a:t>12/11/2022</a:t>
            </a:fld>
            <a:endParaRPr lang="en-GB"/>
          </a:p>
        </p:txBody>
      </p:sp>
      <p:sp>
        <p:nvSpPr>
          <p:cNvPr id="6" name="Footer Placeholder 5">
            <a:extLst>
              <a:ext uri="{FF2B5EF4-FFF2-40B4-BE49-F238E27FC236}">
                <a16:creationId xmlns:a16="http://schemas.microsoft.com/office/drawing/2014/main" id="{414CE4E1-EF6E-4970-80EE-924AC169F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8111A3-2549-4E6C-8540-33E1C1BD40F5}"/>
              </a:ext>
            </a:extLst>
          </p:cNvPr>
          <p:cNvSpPr>
            <a:spLocks noGrp="1"/>
          </p:cNvSpPr>
          <p:nvPr>
            <p:ph type="sldNum" sz="quarter" idx="12"/>
          </p:nvPr>
        </p:nvSpPr>
        <p:spPr/>
        <p:txBody>
          <a:bodyPr/>
          <a:lstStyle/>
          <a:p>
            <a:fld id="{80D3E011-3D1E-4480-907D-18E699AF53EF}" type="slidenum">
              <a:rPr lang="en-GB" smtClean="0"/>
              <a:t>‹#›</a:t>
            </a:fld>
            <a:endParaRPr lang="en-GB"/>
          </a:p>
        </p:txBody>
      </p:sp>
    </p:spTree>
    <p:extLst>
      <p:ext uri="{BB962C8B-B14F-4D97-AF65-F5344CB8AC3E}">
        <p14:creationId xmlns:p14="http://schemas.microsoft.com/office/powerpoint/2010/main" val="1940013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t="-57000" b="-5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EBA677-03E6-4A3E-8C84-1D7563839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A4AD58-76FF-4620-ADA7-CA74F18207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EC9A2C-97DE-49AB-B092-E9544DD112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E3B4E-DE8B-43E5-B999-C28EB90F0DBA}" type="datetimeFigureOut">
              <a:rPr lang="en-GB" smtClean="0"/>
              <a:t>12/11/2022</a:t>
            </a:fld>
            <a:endParaRPr lang="en-GB"/>
          </a:p>
        </p:txBody>
      </p:sp>
      <p:sp>
        <p:nvSpPr>
          <p:cNvPr id="5" name="Footer Placeholder 4">
            <a:extLst>
              <a:ext uri="{FF2B5EF4-FFF2-40B4-BE49-F238E27FC236}">
                <a16:creationId xmlns:a16="http://schemas.microsoft.com/office/drawing/2014/main" id="{E082F432-D518-4F50-AB19-A921599EA0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0EB746-9011-40D5-9E85-4A9F4CADF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3E011-3D1E-4480-907D-18E699AF53EF}" type="slidenum">
              <a:rPr lang="en-GB" smtClean="0"/>
              <a:t>‹#›</a:t>
            </a:fld>
            <a:endParaRPr lang="en-GB"/>
          </a:p>
        </p:txBody>
      </p:sp>
    </p:spTree>
    <p:extLst>
      <p:ext uri="{BB962C8B-B14F-4D97-AF65-F5344CB8AC3E}">
        <p14:creationId xmlns:p14="http://schemas.microsoft.com/office/powerpoint/2010/main" val="74008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books/NBK44667/" TargetMode="External"/><Relationship Id="rId2" Type="http://schemas.openxmlformats.org/officeDocument/2006/relationships/hyperlink" Target="http://www.who.int/classifications/icf/en/"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7677C29-9A88-42A1-9847-3D8A681B708C}"/>
              </a:ext>
            </a:extLst>
          </p:cNvPr>
          <p:cNvSpPr txBox="1"/>
          <p:nvPr/>
        </p:nvSpPr>
        <p:spPr>
          <a:xfrm>
            <a:off x="1722474" y="2331873"/>
            <a:ext cx="9165266" cy="1370953"/>
          </a:xfrm>
          <a:prstGeom prst="rect">
            <a:avLst/>
          </a:prstGeom>
          <a:noFill/>
        </p:spPr>
        <p:txBody>
          <a:bodyPr wrap="square">
            <a:spAutoFit/>
          </a:bodyPr>
          <a:lstStyle/>
          <a:p>
            <a:pPr>
              <a:lnSpc>
                <a:spcPct val="107000"/>
              </a:lnSpc>
              <a:spcAft>
                <a:spcPts val="800"/>
              </a:spcAft>
            </a:pPr>
            <a:r>
              <a:rPr lang="en-GB" sz="3200" kern="1800" dirty="0">
                <a:solidFill>
                  <a:srgbClr val="000000"/>
                </a:solidFill>
                <a:effectLst/>
                <a:latin typeface="Merriweather" panose="00000500000000000000" pitchFamily="2" charset="0"/>
                <a:ea typeface="Times New Roman" panose="02020603050405020304" pitchFamily="18" charset="0"/>
                <a:cs typeface="Open Sans" panose="020B0606030504020204" pitchFamily="34" charset="0"/>
              </a:rPr>
              <a:t>Disability and Health Overview</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solidFill>
                  <a:srgbClr val="000000"/>
                </a:solidFill>
                <a:effectLst/>
                <a:latin typeface="Merriweather" panose="00000500000000000000" pitchFamily="2" charset="0"/>
                <a:ea typeface="Times New Roman" panose="02020603050405020304" pitchFamily="18" charset="0"/>
                <a:cs typeface="Open Sans" panose="020B0606030504020204" pitchFamily="34" charset="0"/>
              </a:rPr>
              <a:t>Impairments, Activity Limitations, and Participation Restrictions</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68174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C8DBE4-77EA-402A-9A2D-3AA252F21F0C}"/>
              </a:ext>
            </a:extLst>
          </p:cNvPr>
          <p:cNvSpPr txBox="1"/>
          <p:nvPr/>
        </p:nvSpPr>
        <p:spPr>
          <a:xfrm>
            <a:off x="0" y="0"/>
            <a:ext cx="12089219" cy="6825458"/>
          </a:xfrm>
          <a:prstGeom prst="rect">
            <a:avLst/>
          </a:prstGeom>
          <a:noFill/>
        </p:spPr>
        <p:txBody>
          <a:bodyPr wrap="square">
            <a:spAutoFit/>
          </a:bodyPr>
          <a:lstStyle/>
          <a:p>
            <a:pPr>
              <a:lnSpc>
                <a:spcPct val="107000"/>
              </a:lnSpc>
              <a:spcAft>
                <a:spcPts val="800"/>
              </a:spcAft>
            </a:pPr>
            <a:r>
              <a:rPr lang="en-GB" sz="48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What is impairment?</a:t>
            </a:r>
            <a:endParaRPr lang="en-GB" sz="4800" b="1"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48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Impairment</a:t>
            </a:r>
            <a:r>
              <a:rPr lang="en-GB" sz="4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is an absence of or significant difference in a person’s body structure or function or mental functioning. </a:t>
            </a:r>
            <a:endParaRPr lang="en-GB" sz="48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endParaRPr>
          </a:p>
          <a:p>
            <a:pPr>
              <a:lnSpc>
                <a:spcPct val="107000"/>
              </a:lnSpc>
              <a:spcAft>
                <a:spcPts val="800"/>
              </a:spcAft>
            </a:pPr>
            <a:r>
              <a:rPr lang="en-GB" sz="4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Examples:</a:t>
            </a:r>
          </a:p>
          <a:p>
            <a:pPr marL="685800" indent="-685800">
              <a:lnSpc>
                <a:spcPct val="107000"/>
              </a:lnSpc>
              <a:spcAft>
                <a:spcPts val="800"/>
              </a:spcAft>
              <a:buFont typeface="Wingdings" panose="05000000000000000000" pitchFamily="2" charset="2"/>
              <a:buChar char="§"/>
            </a:pPr>
            <a:r>
              <a:rPr lang="en-GB" sz="4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problems in the structure of the brain can result in difficulty with mental functions </a:t>
            </a:r>
            <a:endParaRPr lang="en-GB" sz="4800"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endParaRPr>
          </a:p>
          <a:p>
            <a:pPr marL="685800" indent="-685800">
              <a:lnSpc>
                <a:spcPct val="107000"/>
              </a:lnSpc>
              <a:spcAft>
                <a:spcPts val="800"/>
              </a:spcAft>
              <a:buFont typeface="Wingdings" panose="05000000000000000000" pitchFamily="2" charset="2"/>
              <a:buChar char="§"/>
            </a:pPr>
            <a:r>
              <a:rPr lang="en-GB" sz="4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problems with the structure of the eyes or ears can result in difficulty with the functions of vision or hearing.</a:t>
            </a:r>
            <a:endParaRPr lang="en-GB" sz="48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6154572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75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75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47938-6D61-46A1-8D14-66222FA7C599}"/>
              </a:ext>
            </a:extLst>
          </p:cNvPr>
          <p:cNvSpPr txBox="1"/>
          <p:nvPr/>
        </p:nvSpPr>
        <p:spPr>
          <a:xfrm>
            <a:off x="85060" y="159488"/>
            <a:ext cx="12106939" cy="7364150"/>
          </a:xfrm>
          <a:prstGeom prst="rect">
            <a:avLst/>
          </a:prstGeom>
          <a:noFill/>
        </p:spPr>
        <p:txBody>
          <a:bodyPr wrap="square">
            <a:spAutoFit/>
          </a:bodyPr>
          <a:lstStyle/>
          <a:p>
            <a:pPr>
              <a:lnSpc>
                <a:spcPct val="107000"/>
              </a:lnSpc>
              <a:spcAft>
                <a:spcPts val="800"/>
              </a:spcAft>
              <a:buSzPts val="1000"/>
              <a:tabLst>
                <a:tab pos="457200" algn="l"/>
              </a:tabLst>
            </a:pPr>
            <a:r>
              <a:rPr lang="en-GB" sz="4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Types of Impairments</a:t>
            </a:r>
          </a:p>
          <a:p>
            <a:pPr marL="571500" indent="-571500">
              <a:lnSpc>
                <a:spcPct val="107000"/>
              </a:lnSpc>
              <a:spcAft>
                <a:spcPts val="800"/>
              </a:spcAft>
              <a:buSzPts val="1000"/>
              <a:buFont typeface="Wingdings" panose="05000000000000000000" pitchFamily="2" charset="2"/>
              <a:buChar char="q"/>
              <a:tabLst>
                <a:tab pos="457200" algn="l"/>
              </a:tabLst>
            </a:pPr>
            <a:r>
              <a:rPr lang="en-GB" sz="4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Structural impairments</a:t>
            </a:r>
            <a:r>
              <a:rPr lang="en-GB" sz="4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are significant problems with an internal or external component of the body. Examples of these include a type of nerve damage that can result in </a:t>
            </a:r>
            <a:r>
              <a:rPr lang="en-GB" sz="4400" dirty="0">
                <a:latin typeface="Sakkal Majalla" panose="02000000000000000000" pitchFamily="2" charset="-78"/>
                <a:ea typeface="Times New Roman" panose="02020603050405020304" pitchFamily="18" charset="0"/>
                <a:cs typeface="Sakkal Majalla" panose="02000000000000000000" pitchFamily="2" charset="-78"/>
              </a:rPr>
              <a:t>multiple sclerosis </a:t>
            </a:r>
            <a:r>
              <a:rPr lang="en-GB" sz="4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or a complete loss of a body component, as when a limb has been amputated.</a:t>
            </a:r>
            <a:r>
              <a:rPr lang="en-GB" sz="4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a:t>
            </a:r>
          </a:p>
          <a:p>
            <a:pPr marL="571500" indent="-571500">
              <a:lnSpc>
                <a:spcPct val="107000"/>
              </a:lnSpc>
              <a:spcAft>
                <a:spcPts val="800"/>
              </a:spcAft>
              <a:buSzPts val="1000"/>
              <a:buFont typeface="Wingdings" panose="05000000000000000000" pitchFamily="2" charset="2"/>
              <a:buChar char="q"/>
              <a:tabLst>
                <a:tab pos="457200" algn="l"/>
              </a:tabLst>
            </a:pPr>
            <a:r>
              <a:rPr lang="en-GB" sz="4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Functional impairments</a:t>
            </a:r>
            <a:r>
              <a:rPr lang="en-GB" sz="4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include the complete or partial loss of function of a body part.   Examples of these include pain that doesn’t go away or joints that no longer move easily.</a:t>
            </a:r>
            <a:endParaRPr lang="en-GB" sz="44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rtl="0">
              <a:lnSpc>
                <a:spcPct val="107000"/>
              </a:lnSpc>
              <a:spcAft>
                <a:spcPts val="800"/>
              </a:spcAft>
              <a:buSzPts val="1000"/>
              <a:buFont typeface="Symbol" panose="05050102010706020507" pitchFamily="18" charset="2"/>
              <a:buChar char=""/>
              <a:tabLst>
                <a:tab pos="457200" algn="l"/>
              </a:tabLst>
            </a:pP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92240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75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09408F-E421-494A-8620-A51B203BD24E}"/>
              </a:ext>
            </a:extLst>
          </p:cNvPr>
          <p:cNvSpPr txBox="1"/>
          <p:nvPr/>
        </p:nvSpPr>
        <p:spPr>
          <a:xfrm>
            <a:off x="265815" y="393406"/>
            <a:ext cx="11802138" cy="6517682"/>
          </a:xfrm>
          <a:prstGeom prst="rect">
            <a:avLst/>
          </a:prstGeom>
          <a:noFill/>
        </p:spPr>
        <p:txBody>
          <a:bodyPr wrap="square">
            <a:spAutoFit/>
          </a:bodyPr>
          <a:lstStyle/>
          <a:p>
            <a:pPr>
              <a:lnSpc>
                <a:spcPct val="107000"/>
              </a:lnSpc>
              <a:spcAft>
                <a:spcPts val="800"/>
              </a:spcAft>
            </a:pPr>
            <a:r>
              <a:rPr lang="en-GB" sz="48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What is the difference between activity limitation and participation restriction?</a:t>
            </a:r>
            <a:endParaRPr lang="en-GB" sz="4800" b="1"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4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The World Health Organization (WHO) published the International Classification of Functioning, Disability and Health (ICF) in 2001. The ICF provides a standard language for classifying body function and structure, activity, participation levels, and conditions in the world around us that influence health. </a:t>
            </a:r>
            <a:endParaRPr lang="en-GB" sz="48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693719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5CC6F5-DA83-41F4-B259-ED3C241A6F87}"/>
              </a:ext>
            </a:extLst>
          </p:cNvPr>
          <p:cNvSpPr txBox="1"/>
          <p:nvPr/>
        </p:nvSpPr>
        <p:spPr>
          <a:xfrm>
            <a:off x="776178" y="1073889"/>
            <a:ext cx="10579394" cy="4524315"/>
          </a:xfrm>
          <a:prstGeom prst="rect">
            <a:avLst/>
          </a:prstGeom>
          <a:noFill/>
        </p:spPr>
        <p:txBody>
          <a:bodyPr wrap="square">
            <a:spAutoFit/>
          </a:bodyPr>
          <a:lstStyle/>
          <a:p>
            <a:endParaRPr lang="en-GB" sz="1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endParaRPr>
          </a:p>
          <a:p>
            <a:r>
              <a:rPr lang="en-GB" sz="5400" b="1"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Why is there a need for such a classification?</a:t>
            </a:r>
          </a:p>
          <a:p>
            <a:r>
              <a:rPr lang="en-GB" sz="5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This description helps to assess the health, functioning, activities, and factors in the environment that either help or create barriers for people to fully participate in society.</a:t>
            </a:r>
            <a:endParaRPr lang="en-GB" sz="5400" dirty="0"/>
          </a:p>
        </p:txBody>
      </p:sp>
    </p:spTree>
    <p:extLst>
      <p:ext uri="{BB962C8B-B14F-4D97-AF65-F5344CB8AC3E}">
        <p14:creationId xmlns:p14="http://schemas.microsoft.com/office/powerpoint/2010/main" val="1271992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55FFF3-C400-42C6-9065-EB347435B887}"/>
              </a:ext>
            </a:extLst>
          </p:cNvPr>
          <p:cNvSpPr txBox="1"/>
          <p:nvPr/>
        </p:nvSpPr>
        <p:spPr>
          <a:xfrm>
            <a:off x="148857" y="1520456"/>
            <a:ext cx="11897832" cy="4743286"/>
          </a:xfrm>
          <a:prstGeom prst="rect">
            <a:avLst/>
          </a:prstGeom>
          <a:noFill/>
        </p:spPr>
        <p:txBody>
          <a:bodyPr wrap="square">
            <a:spAutoFit/>
          </a:bodyPr>
          <a:lstStyle/>
          <a:p>
            <a:pPr>
              <a:lnSpc>
                <a:spcPct val="107000"/>
              </a:lnSpc>
              <a:spcAft>
                <a:spcPts val="800"/>
              </a:spcAft>
            </a:pPr>
            <a:r>
              <a:rPr lang="en-GB" sz="5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According to the ICF:</a:t>
            </a:r>
            <a:endParaRPr lang="en-GB" sz="54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5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Activity</a:t>
            </a:r>
            <a:r>
              <a:rPr lang="en-GB" sz="5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is the execution of a task or action by an individual.</a:t>
            </a:r>
            <a:endParaRPr lang="en-GB" sz="54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5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Participation</a:t>
            </a:r>
            <a:r>
              <a:rPr lang="en-GB" sz="5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is a person’s involvement in a life situation.</a:t>
            </a:r>
            <a:endParaRPr lang="en-GB" sz="54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5509576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FC8EBE-03EC-4A03-BCDE-0BBD0D3AF5AA}"/>
              </a:ext>
            </a:extLst>
          </p:cNvPr>
          <p:cNvSpPr txBox="1"/>
          <p:nvPr/>
        </p:nvSpPr>
        <p:spPr>
          <a:xfrm>
            <a:off x="0" y="0"/>
            <a:ext cx="11855302" cy="6883936"/>
          </a:xfrm>
          <a:prstGeom prst="rect">
            <a:avLst/>
          </a:prstGeom>
          <a:noFill/>
        </p:spPr>
        <p:txBody>
          <a:bodyPr wrap="square">
            <a:spAutoFit/>
          </a:bodyPr>
          <a:lstStyle/>
          <a:p>
            <a:pPr marL="457200" indent="-457200">
              <a:lnSpc>
                <a:spcPct val="107000"/>
              </a:lnSpc>
              <a:spcAft>
                <a:spcPts val="800"/>
              </a:spcAft>
              <a:buFont typeface="Arial" panose="020B0604020202020204" pitchFamily="34" charset="0"/>
              <a:buChar char="•"/>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The ICF acknowledges that the distinction between these two categories is somewhat unclear and combines them, although basically, activities take place at a personal level and participation involves engagement in life roles, such as employment, education, or relationships.  </a:t>
            </a:r>
          </a:p>
          <a:p>
            <a:pPr marL="457200" indent="-457200">
              <a:lnSpc>
                <a:spcPct val="107000"/>
              </a:lnSpc>
              <a:spcAft>
                <a:spcPts val="800"/>
              </a:spcAft>
              <a:buFont typeface="Arial" panose="020B0604020202020204" pitchFamily="34" charset="0"/>
              <a:buChar char="•"/>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Activity limitations and participation restrictions have to do with difficulties an individual experiences in performing tasks and engaging in social roles.  </a:t>
            </a:r>
          </a:p>
          <a:p>
            <a:pPr marL="457200" indent="-457200">
              <a:lnSpc>
                <a:spcPct val="107000"/>
              </a:lnSpc>
              <a:spcAft>
                <a:spcPts val="800"/>
              </a:spcAft>
              <a:buFont typeface="Arial" panose="020B0604020202020204" pitchFamily="34" charset="0"/>
              <a:buChar char="•"/>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Activities and participation can be made easier or more difficult as a result of environmental factors, such as technology, support and relationships, services, policies, or the beliefs of others.</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203055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64476-4650-44DB-A5FE-169BC8A1E350}"/>
              </a:ext>
            </a:extLst>
          </p:cNvPr>
          <p:cNvSpPr txBox="1"/>
          <p:nvPr/>
        </p:nvSpPr>
        <p:spPr>
          <a:xfrm>
            <a:off x="0" y="531629"/>
            <a:ext cx="12192000" cy="6116546"/>
          </a:xfrm>
          <a:prstGeom prst="rect">
            <a:avLst/>
          </a:prstGeom>
          <a:noFill/>
        </p:spPr>
        <p:txBody>
          <a:bodyPr wrap="square">
            <a:spAutoFit/>
          </a:bodyPr>
          <a:lstStyle/>
          <a:p>
            <a:pPr>
              <a:lnSpc>
                <a:spcPct val="107000"/>
              </a:lnSpc>
              <a:spcAft>
                <a:spcPts val="800"/>
              </a:spcAft>
            </a:pPr>
            <a:r>
              <a:rPr lang="en-GB" sz="28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The ICF includes the following in the categories of activities and participation</a:t>
            </a:r>
            <a:r>
              <a:rPr lang="en-GB" sz="2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t>
            </a:r>
            <a:endParaRPr lang="en-GB" sz="28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Learning and applying knowledge</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Managing tasks and demands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Mobility (moving and maintaining body positions, handling and moving objects, moving around in the environment, moving around using transportation)</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Managing self-care tasks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Managing domestic life</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Establishing and managing interpersonal relationships and interactions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Engaging in major life areas (education, employment, managing money or finances)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Engaging in community, social, and civic life</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8327669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75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75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75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75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75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1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1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75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1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1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8BA331-9036-4A4A-BF87-0B3259849D53}"/>
              </a:ext>
            </a:extLst>
          </p:cNvPr>
          <p:cNvSpPr txBox="1"/>
          <p:nvPr/>
        </p:nvSpPr>
        <p:spPr>
          <a:xfrm>
            <a:off x="542260" y="425302"/>
            <a:ext cx="10568763" cy="5595634"/>
          </a:xfrm>
          <a:prstGeom prst="rect">
            <a:avLst/>
          </a:prstGeom>
          <a:noFill/>
        </p:spPr>
        <p:txBody>
          <a:bodyPr wrap="square">
            <a:spAutoFit/>
          </a:bodyPr>
          <a:lstStyle/>
          <a:p>
            <a:pPr>
              <a:lnSpc>
                <a:spcPct val="107000"/>
              </a:lnSpc>
              <a:spcAft>
                <a:spcPts val="800"/>
              </a:spcAft>
            </a:pPr>
            <a:endPar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endParaRPr>
          </a:p>
          <a:p>
            <a:pPr>
              <a:lnSpc>
                <a:spcPct val="107000"/>
              </a:lnSpc>
              <a:spcAft>
                <a:spcPts val="800"/>
              </a:spcAft>
            </a:pPr>
            <a:r>
              <a:rPr lang="en-GB" sz="4800" b="1"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A final note </a:t>
            </a:r>
            <a:r>
              <a:rPr lang="en-GB" sz="48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It is very important to improve the conditions in communities by providing accommodations that decrease or eliminate activity limitations and participation restrictions for people with disabilities, so they can participate in the roles and activities of everyday life.</a:t>
            </a:r>
            <a:endParaRPr lang="en-GB" sz="48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7786741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4E4555-F8FB-4DBB-938F-FD50774FCC95}"/>
              </a:ext>
            </a:extLst>
          </p:cNvPr>
          <p:cNvSpPr txBox="1"/>
          <p:nvPr/>
        </p:nvSpPr>
        <p:spPr>
          <a:xfrm>
            <a:off x="446567" y="1636971"/>
            <a:ext cx="10388010" cy="3196516"/>
          </a:xfrm>
          <a:prstGeom prst="rect">
            <a:avLst/>
          </a:prstGeom>
          <a:noFill/>
        </p:spPr>
        <p:txBody>
          <a:bodyPr wrap="square">
            <a:spAutoFit/>
          </a:bodyPr>
          <a:lstStyle/>
          <a:p>
            <a:pPr>
              <a:lnSpc>
                <a:spcPct val="107000"/>
              </a:lnSpc>
              <a:spcAft>
                <a:spcPts val="800"/>
              </a:spcAft>
            </a:pPr>
            <a:r>
              <a:rPr lang="en-GB" sz="1800" dirty="0">
                <a:solidFill>
                  <a:srgbClr val="000000"/>
                </a:solidFill>
                <a:effectLst/>
                <a:latin typeface="Merriweather" panose="00000500000000000000" pitchFamily="2" charset="0"/>
                <a:ea typeface="Times New Roman" panose="02020603050405020304" pitchFamily="18" charset="0"/>
                <a:cs typeface="Open Sans" panose="020B0606030504020204" pitchFamily="34" charset="0"/>
              </a:rPr>
              <a:t> </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1800" dirty="0">
                <a:solidFill>
                  <a:srgbClr val="000000"/>
                </a:solidFill>
                <a:effectLst/>
                <a:latin typeface="Merriweather" panose="00000500000000000000" pitchFamily="2" charset="0"/>
                <a:ea typeface="Times New Roman" panose="02020603050405020304" pitchFamily="18" charset="0"/>
                <a:cs typeface="Open Sans" panose="020B0606030504020204" pitchFamily="34" charset="0"/>
              </a:rPr>
              <a:t>References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World Health Organization, </a:t>
            </a:r>
            <a:r>
              <a:rPr lang="en-GB" sz="1800" u="none" strike="noStrike" dirty="0">
                <a:solidFill>
                  <a:srgbClr val="075290"/>
                </a:solidFill>
                <a:effectLst/>
                <a:latin typeface="Open Sans" panose="020B0606030504020204" pitchFamily="34" charset="0"/>
                <a:ea typeface="Times New Roman" panose="02020603050405020304" pitchFamily="18" charset="0"/>
                <a:cs typeface="Arial" panose="020B0604020202020204" pitchFamily="34" charset="0"/>
                <a:hlinkClick r:id="rId2"/>
              </a:rPr>
              <a:t>International Classification of Functioning, Disability and Health (ICF)</a:t>
            </a:r>
            <a:r>
              <a:rPr lang="en-GB" sz="18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 .  Geneva: 2001, WHO.</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tabLst>
                <a:tab pos="457200" algn="l"/>
              </a:tabLst>
            </a:pPr>
            <a:r>
              <a:rPr lang="en-GB" sz="18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US Department of Health and Human Services. </a:t>
            </a:r>
            <a:r>
              <a:rPr lang="en-GB" sz="1800" u="sng" dirty="0">
                <a:solidFill>
                  <a:srgbClr val="075290"/>
                </a:solidFill>
                <a:effectLst/>
                <a:latin typeface="Open Sans" panose="020B0606030504020204" pitchFamily="34" charset="0"/>
                <a:ea typeface="Times New Roman" panose="02020603050405020304" pitchFamily="18" charset="0"/>
                <a:cs typeface="Arial" panose="020B0604020202020204" pitchFamily="34" charset="0"/>
                <a:hlinkClick r:id="rId3"/>
              </a:rPr>
              <a:t>The Surgeon General’s Call to Action to Improve the Health and Wellness of Persons with Disabilities</a:t>
            </a:r>
            <a:r>
              <a:rPr lang="en-GB" sz="1800" dirty="0">
                <a:solidFill>
                  <a:srgbClr val="000000"/>
                </a:solidFill>
                <a:effectLst/>
                <a:latin typeface="Open Sans" panose="020B0606030504020204" pitchFamily="34" charset="0"/>
                <a:ea typeface="Times New Roman" panose="02020603050405020304" pitchFamily="18" charset="0"/>
                <a:cs typeface="Arial" panose="020B0604020202020204" pitchFamily="34" charset="0"/>
              </a:rPr>
              <a:t>. Washington, DC: US Department of Health and Human Services, Office of the Surgeon General; 2005.</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8059246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45F046-E296-4F7E-B9BB-3558C0947E29}"/>
              </a:ext>
            </a:extLst>
          </p:cNvPr>
          <p:cNvSpPr txBox="1"/>
          <p:nvPr/>
        </p:nvSpPr>
        <p:spPr>
          <a:xfrm>
            <a:off x="1754371" y="712381"/>
            <a:ext cx="8357191" cy="1080296"/>
          </a:xfrm>
          <a:prstGeom prst="rect">
            <a:avLst/>
          </a:prstGeom>
          <a:noFill/>
        </p:spPr>
        <p:txBody>
          <a:bodyPr wrap="square">
            <a:spAutoFit/>
          </a:bodyPr>
          <a:lstStyle/>
          <a:p>
            <a:pPr algn="ctr">
              <a:lnSpc>
                <a:spcPct val="107000"/>
              </a:lnSpc>
              <a:spcAft>
                <a:spcPts val="800"/>
              </a:spcAft>
            </a:pPr>
            <a:r>
              <a:rPr lang="en-GB" sz="6000" b="1" dirty="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Thank you for Listening!</a:t>
            </a:r>
          </a:p>
        </p:txBody>
      </p:sp>
    </p:spTree>
    <p:extLst>
      <p:ext uri="{BB962C8B-B14F-4D97-AF65-F5344CB8AC3E}">
        <p14:creationId xmlns:p14="http://schemas.microsoft.com/office/powerpoint/2010/main" val="21354700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1A3F134-CD54-43D4-AD74-C99635953358}"/>
              </a:ext>
            </a:extLst>
          </p:cNvPr>
          <p:cNvPicPr>
            <a:picLocks noChangeAspect="1"/>
          </p:cNvPicPr>
          <p:nvPr/>
        </p:nvPicPr>
        <p:blipFill>
          <a:blip r:embed="rId2"/>
          <a:stretch>
            <a:fillRect/>
          </a:stretch>
        </p:blipFill>
        <p:spPr>
          <a:xfrm>
            <a:off x="1988288" y="761769"/>
            <a:ext cx="8102009" cy="5334462"/>
          </a:xfrm>
          <a:prstGeom prst="rect">
            <a:avLst/>
          </a:prstGeom>
        </p:spPr>
      </p:pic>
    </p:spTree>
    <p:extLst>
      <p:ext uri="{BB962C8B-B14F-4D97-AF65-F5344CB8AC3E}">
        <p14:creationId xmlns:p14="http://schemas.microsoft.com/office/powerpoint/2010/main" val="220410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DE299C-1421-491F-84DD-22B065E90AF2}"/>
              </a:ext>
            </a:extLst>
          </p:cNvPr>
          <p:cNvSpPr txBox="1"/>
          <p:nvPr/>
        </p:nvSpPr>
        <p:spPr>
          <a:xfrm>
            <a:off x="637954" y="1063256"/>
            <a:ext cx="11025962" cy="5365187"/>
          </a:xfrm>
          <a:prstGeom prst="rect">
            <a:avLst/>
          </a:prstGeom>
          <a:noFill/>
        </p:spPr>
        <p:txBody>
          <a:bodyPr wrap="square">
            <a:spAutoFit/>
          </a:bodyPr>
          <a:lstStyle/>
          <a:p>
            <a:pPr>
              <a:lnSpc>
                <a:spcPct val="107000"/>
              </a:lnSpc>
              <a:spcAft>
                <a:spcPts val="800"/>
              </a:spcAft>
            </a:pPr>
            <a:r>
              <a:rPr lang="en-GB" sz="4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What is disability?</a:t>
            </a:r>
            <a:endParaRPr lang="en-GB" sz="4400" b="1" dirty="0">
              <a:effectLst/>
              <a:latin typeface="Sakkal Majalla" panose="02000000000000000000" pitchFamily="2" charset="-78"/>
              <a:ea typeface="Calibri" panose="020F0502020204030204" pitchFamily="34" charset="0"/>
              <a:cs typeface="Sakkal Majalla" panose="02000000000000000000" pitchFamily="2" charset="-78"/>
            </a:endParaRPr>
          </a:p>
          <a:p>
            <a:pPr>
              <a:lnSpc>
                <a:spcPct val="107000"/>
              </a:lnSpc>
              <a:spcAft>
                <a:spcPts val="800"/>
              </a:spcAft>
            </a:pPr>
            <a:r>
              <a:rPr lang="en-GB" sz="5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 disability is any condition of the body or mind (impairment) that makes it more difficult for the person with the condition to do certain activities (activity limitation) and interact with the world around them (participation restrictions).</a:t>
            </a:r>
            <a:endParaRPr lang="en-GB" sz="54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30386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2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250"/>
                                        <p:tgtEl>
                                          <p:spTgt spid="5">
                                            <p:txEl>
                                              <p:pRg st="1" end="1"/>
                                            </p:txEl>
                                          </p:spTgt>
                                        </p:tgtEl>
                                      </p:cBhvr>
                                    </p:animEffect>
                                    <p:anim calcmode="lin" valueType="num">
                                      <p:cBhvr>
                                        <p:cTn id="8" dur="125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25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7FE57C-FC6C-41CC-99D5-746067D362E6}"/>
              </a:ext>
            </a:extLst>
          </p:cNvPr>
          <p:cNvSpPr txBox="1"/>
          <p:nvPr/>
        </p:nvSpPr>
        <p:spPr>
          <a:xfrm>
            <a:off x="861237" y="1318437"/>
            <a:ext cx="10111563" cy="1248803"/>
          </a:xfrm>
          <a:prstGeom prst="rect">
            <a:avLst/>
          </a:prstGeom>
          <a:noFill/>
        </p:spPr>
        <p:txBody>
          <a:bodyPr wrap="square">
            <a:spAutoFit/>
          </a:bodyPr>
          <a:lstStyle/>
          <a:p>
            <a:pPr>
              <a:lnSpc>
                <a:spcPct val="107000"/>
              </a:lnSpc>
              <a:spcAft>
                <a:spcPts val="800"/>
              </a:spcAf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Types of Disabilities:</a:t>
            </a:r>
          </a:p>
          <a:p>
            <a:pPr>
              <a:lnSpc>
                <a:spcPct val="107000"/>
              </a:lnSpc>
              <a:spcAft>
                <a:spcPts val="800"/>
              </a:spcAft>
            </a:pPr>
            <a:r>
              <a:rPr lang="en-GB" sz="32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There are many types of disabilities, such as those that affect a person’s:</a:t>
            </a:r>
            <a:endParaRPr lang="en-GB" sz="3200" dirty="0">
              <a:effectLst/>
              <a:latin typeface="Sakkal Majalla" panose="02000000000000000000" pitchFamily="2" charset="-78"/>
              <a:ea typeface="Calibri" panose="020F0502020204030204" pitchFamily="34" charset="0"/>
              <a:cs typeface="Sakkal Majalla" panose="02000000000000000000" pitchFamily="2" charset="-78"/>
            </a:endParaRPr>
          </a:p>
        </p:txBody>
      </p:sp>
      <p:graphicFrame>
        <p:nvGraphicFramePr>
          <p:cNvPr id="4" name="Table 4">
            <a:extLst>
              <a:ext uri="{FF2B5EF4-FFF2-40B4-BE49-F238E27FC236}">
                <a16:creationId xmlns:a16="http://schemas.microsoft.com/office/drawing/2014/main" id="{A9CD0170-37D2-468D-915E-00644E08E9BC}"/>
              </a:ext>
            </a:extLst>
          </p:cNvPr>
          <p:cNvGraphicFramePr>
            <a:graphicFrameLocks noGrp="1"/>
          </p:cNvGraphicFramePr>
          <p:nvPr>
            <p:extLst>
              <p:ext uri="{D42A27DB-BD31-4B8C-83A1-F6EECF244321}">
                <p14:modId xmlns:p14="http://schemas.microsoft.com/office/powerpoint/2010/main" val="2179328193"/>
              </p:ext>
            </p:extLst>
          </p:nvPr>
        </p:nvGraphicFramePr>
        <p:xfrm>
          <a:off x="861237" y="2594344"/>
          <a:ext cx="10473070" cy="4041036"/>
        </p:xfrm>
        <a:graphic>
          <a:graphicData uri="http://schemas.openxmlformats.org/drawingml/2006/table">
            <a:tbl>
              <a:tblPr firstRow="1" bandRow="1">
                <a:tableStyleId>{22838BEF-8BB2-4498-84A7-C5851F593DF1}</a:tableStyleId>
              </a:tblPr>
              <a:tblGrid>
                <a:gridCol w="5236535">
                  <a:extLst>
                    <a:ext uri="{9D8B030D-6E8A-4147-A177-3AD203B41FA5}">
                      <a16:colId xmlns:a16="http://schemas.microsoft.com/office/drawing/2014/main" val="3878857317"/>
                    </a:ext>
                  </a:extLst>
                </a:gridCol>
                <a:gridCol w="5236535">
                  <a:extLst>
                    <a:ext uri="{9D8B030D-6E8A-4147-A177-3AD203B41FA5}">
                      <a16:colId xmlns:a16="http://schemas.microsoft.com/office/drawing/2014/main" val="2520171616"/>
                    </a:ext>
                  </a:extLst>
                </a:gridCol>
              </a:tblGrid>
              <a:tr h="859157">
                <a:tc>
                  <a:txBody>
                    <a:bodyPr/>
                    <a:lstStyle/>
                    <a:p>
                      <a:pPr algn="ctr"/>
                      <a:r>
                        <a:rPr lang="en-GB" sz="2800" b="1" dirty="0">
                          <a:solidFill>
                            <a:srgbClr val="000000"/>
                          </a:solidFill>
                          <a:effectLst/>
                        </a:rPr>
                        <a:t>Vision</a:t>
                      </a:r>
                      <a:endParaRPr lang="en-GB" sz="2800" b="1" dirty="0">
                        <a:latin typeface="Aldhabi" panose="01000000000000000000" pitchFamily="2" charset="-78"/>
                        <a:cs typeface="Aldhabi" panose="010000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Learning</a:t>
                      </a:r>
                      <a:endParaRPr lang="en-GB" sz="2800" b="1" dirty="0">
                        <a:effectLst/>
                      </a:endParaRPr>
                    </a:p>
                    <a:p>
                      <a:pPr algn="ctr"/>
                      <a:endParaRPr lang="en-GB" sz="2800" b="1" dirty="0">
                        <a:latin typeface="Aldhabi" panose="01000000000000000000" pitchFamily="2" charset="-78"/>
                        <a:cs typeface="Aldhabi" panose="01000000000000000000" pitchFamily="2" charset="-78"/>
                      </a:endParaRPr>
                    </a:p>
                  </a:txBody>
                  <a:tcPr/>
                </a:tc>
                <a:extLst>
                  <a:ext uri="{0D108BD9-81ED-4DB2-BD59-A6C34878D82A}">
                    <a16:rowId xmlns:a16="http://schemas.microsoft.com/office/drawing/2014/main" val="668799944"/>
                  </a:ext>
                </a:extLst>
              </a:tr>
              <a:tr h="1032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Movement</a:t>
                      </a:r>
                      <a:endParaRPr lang="en-GB" sz="2800" b="1" dirty="0">
                        <a:effectLst/>
                      </a:endParaRPr>
                    </a:p>
                    <a:p>
                      <a:pPr algn="ctr"/>
                      <a:endParaRPr lang="en-GB" sz="2800" b="1" dirty="0">
                        <a:latin typeface="Aldhabi" panose="01000000000000000000" pitchFamily="2" charset="-78"/>
                        <a:cs typeface="Aldhabi" panose="010000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Communicating</a:t>
                      </a:r>
                      <a:endParaRPr lang="en-GB" sz="2800" b="1" dirty="0">
                        <a:effectLst/>
                      </a:endParaRPr>
                    </a:p>
                    <a:p>
                      <a:pPr algn="ctr"/>
                      <a:endParaRPr lang="en-GB" sz="2800" b="1" dirty="0">
                        <a:latin typeface="Aldhabi" panose="01000000000000000000" pitchFamily="2" charset="-78"/>
                        <a:cs typeface="Aldhabi" panose="01000000000000000000" pitchFamily="2" charset="-78"/>
                      </a:endParaRPr>
                    </a:p>
                  </a:txBody>
                  <a:tcPr/>
                </a:tc>
                <a:extLst>
                  <a:ext uri="{0D108BD9-81ED-4DB2-BD59-A6C34878D82A}">
                    <a16:rowId xmlns:a16="http://schemas.microsoft.com/office/drawing/2014/main" val="3572504968"/>
                  </a:ext>
                </a:extLst>
              </a:tr>
              <a:tr h="1032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Thinking</a:t>
                      </a:r>
                      <a:endParaRPr lang="en-GB" sz="2800" b="1" dirty="0">
                        <a:effectLst/>
                      </a:endParaRPr>
                    </a:p>
                    <a:p>
                      <a:pPr algn="ctr"/>
                      <a:endParaRPr lang="en-GB" sz="2800" b="1" dirty="0">
                        <a:latin typeface="Aldhabi" panose="01000000000000000000" pitchFamily="2" charset="-78"/>
                        <a:cs typeface="Aldhabi" panose="010000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Hearing</a:t>
                      </a:r>
                      <a:endParaRPr lang="en-GB" sz="2800" b="1" dirty="0">
                        <a:effectLst/>
                      </a:endParaRPr>
                    </a:p>
                    <a:p>
                      <a:pPr algn="ctr"/>
                      <a:endParaRPr lang="en-GB" sz="2800" b="1" dirty="0">
                        <a:latin typeface="Aldhabi" panose="01000000000000000000" pitchFamily="2" charset="-78"/>
                        <a:cs typeface="Aldhabi" panose="01000000000000000000" pitchFamily="2" charset="-78"/>
                      </a:endParaRPr>
                    </a:p>
                  </a:txBody>
                  <a:tcPr/>
                </a:tc>
                <a:extLst>
                  <a:ext uri="{0D108BD9-81ED-4DB2-BD59-A6C34878D82A}">
                    <a16:rowId xmlns:a16="http://schemas.microsoft.com/office/drawing/2014/main" val="1954176593"/>
                  </a:ext>
                </a:extLst>
              </a:tr>
              <a:tr h="1032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Remembering</a:t>
                      </a:r>
                      <a:endParaRPr lang="en-GB" sz="2800" b="1" dirty="0">
                        <a:effectLst/>
                      </a:endParaRPr>
                    </a:p>
                    <a:p>
                      <a:pPr algn="ctr"/>
                      <a:r>
                        <a:rPr lang="en-GB" sz="2800" b="1" dirty="0">
                          <a:solidFill>
                            <a:srgbClr val="000000"/>
                          </a:solidFill>
                          <a:effectLst/>
                        </a:rPr>
                        <a:t>Social  relationships</a:t>
                      </a:r>
                      <a:endParaRPr lang="en-GB" sz="2800" b="1" dirty="0">
                        <a:latin typeface="Aldhabi" panose="01000000000000000000" pitchFamily="2" charset="-78"/>
                        <a:cs typeface="Aldhabi" panose="01000000000000000000" pitchFamily="2" charset="-7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000000"/>
                          </a:solidFill>
                          <a:effectLst/>
                        </a:rPr>
                        <a:t>Mental health</a:t>
                      </a:r>
                      <a:endParaRPr lang="en-GB" sz="2800" b="1" dirty="0">
                        <a:effectLst/>
                      </a:endParaRPr>
                    </a:p>
                    <a:p>
                      <a:pPr algn="ctr"/>
                      <a:endParaRPr lang="en-GB" sz="2800" b="1" dirty="0">
                        <a:latin typeface="Aldhabi" panose="01000000000000000000" pitchFamily="2" charset="-78"/>
                        <a:cs typeface="Aldhabi" panose="01000000000000000000" pitchFamily="2" charset="-78"/>
                      </a:endParaRPr>
                    </a:p>
                  </a:txBody>
                  <a:tcPr/>
                </a:tc>
                <a:extLst>
                  <a:ext uri="{0D108BD9-81ED-4DB2-BD59-A6C34878D82A}">
                    <a16:rowId xmlns:a16="http://schemas.microsoft.com/office/drawing/2014/main" val="1169582755"/>
                  </a:ext>
                </a:extLst>
              </a:tr>
            </a:tbl>
          </a:graphicData>
        </a:graphic>
      </p:graphicFrame>
    </p:spTree>
    <p:extLst>
      <p:ext uri="{BB962C8B-B14F-4D97-AF65-F5344CB8AC3E}">
        <p14:creationId xmlns:p14="http://schemas.microsoft.com/office/powerpoint/2010/main" val="21131065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E3837A-DC33-4388-89EC-3780B8B1BB3C}"/>
              </a:ext>
            </a:extLst>
          </p:cNvPr>
          <p:cNvSpPr txBox="1"/>
          <p:nvPr/>
        </p:nvSpPr>
        <p:spPr>
          <a:xfrm>
            <a:off x="159488" y="233917"/>
            <a:ext cx="11812773" cy="6093463"/>
          </a:xfrm>
          <a:prstGeom prst="rect">
            <a:avLst/>
          </a:prstGeom>
          <a:noFill/>
        </p:spPr>
        <p:txBody>
          <a:bodyPr wrap="square">
            <a:spAutoFit/>
          </a:bodyPr>
          <a:lstStyle/>
          <a:p>
            <a:pPr>
              <a:lnSpc>
                <a:spcPct val="107000"/>
              </a:lnSpc>
              <a:spcAft>
                <a:spcPts val="800"/>
              </a:spcAft>
            </a:pPr>
            <a:r>
              <a:rPr lang="en-GB" sz="44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Linguistically speaking, does the term “people with disability” refer to a single and specific population?</a:t>
            </a:r>
            <a:endParaRPr lang="en-GB" sz="36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endParaRPr>
          </a:p>
          <a:p>
            <a:pPr marL="571500" indent="-571500">
              <a:lnSpc>
                <a:spcPct val="107000"/>
              </a:lnSpc>
              <a:spcAft>
                <a:spcPts val="800"/>
              </a:spcAft>
              <a:buFont typeface="Arial" panose="020B0604020202020204" pitchFamily="34" charset="0"/>
              <a:buChar char="•"/>
            </a:pPr>
            <a:r>
              <a:rPr lang="en-GB" sz="4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Although “people with disabilities” sometimes refers to a single population, this is actually a diverse group of people with a wide range of needs.</a:t>
            </a:r>
          </a:p>
          <a:p>
            <a:pPr marL="571500" indent="-571500">
              <a:lnSpc>
                <a:spcPct val="107000"/>
              </a:lnSpc>
              <a:spcAft>
                <a:spcPts val="800"/>
              </a:spcAft>
              <a:buFont typeface="Arial" panose="020B0604020202020204" pitchFamily="34" charset="0"/>
              <a:buChar char="•"/>
            </a:pPr>
            <a:r>
              <a:rPr lang="en-GB" sz="44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Two people with the same type of disability can be affected in very different ways. Some disabilities may be hidden or not easy to see.</a:t>
            </a:r>
            <a:endParaRPr lang="en-GB" sz="44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4540498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41FFAA-F08F-4816-AA1D-B6F88D29484C}"/>
              </a:ext>
            </a:extLst>
          </p:cNvPr>
          <p:cNvSpPr txBox="1"/>
          <p:nvPr/>
        </p:nvSpPr>
        <p:spPr>
          <a:xfrm>
            <a:off x="489099" y="414670"/>
            <a:ext cx="10558130" cy="6328014"/>
          </a:xfrm>
          <a:prstGeom prst="rect">
            <a:avLst/>
          </a:prstGeom>
          <a:noFill/>
        </p:spPr>
        <p:txBody>
          <a:bodyPr wrap="square">
            <a:spAutoFit/>
          </a:bodyPr>
          <a:lstStyle/>
          <a:p>
            <a:pPr>
              <a:lnSpc>
                <a:spcPct val="107000"/>
              </a:lnSpc>
              <a:spcAft>
                <a:spcPts val="800"/>
              </a:spcAft>
            </a:pPr>
            <a:r>
              <a:rPr lang="en-GB" sz="36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According to the World Health Organization, disability has three dimensions:</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tabLst>
                <a:tab pos="457200" algn="l"/>
              </a:tabLst>
            </a:pPr>
            <a:r>
              <a:rPr lang="en-GB" sz="36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Impairment</a:t>
            </a:r>
            <a:r>
              <a:rPr lang="en-GB" sz="36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in a person’s body structure or function, or mental functioning; examples of impairments include loss of a limb, loss of vision or memory loss.</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tabLst>
                <a:tab pos="457200" algn="l"/>
              </a:tabLst>
            </a:pPr>
            <a:r>
              <a:rPr lang="en-GB" sz="36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Activity limitation</a:t>
            </a:r>
            <a:r>
              <a:rPr lang="en-GB" sz="36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such as difficulty seeing, hearing, walking, or problem solving.</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a:p>
            <a:pPr marL="342900" lvl="0" indent="-342900">
              <a:lnSpc>
                <a:spcPct val="107000"/>
              </a:lnSpc>
              <a:spcAft>
                <a:spcPts val="800"/>
              </a:spcAft>
              <a:tabLst>
                <a:tab pos="457200" algn="l"/>
              </a:tabLst>
            </a:pPr>
            <a:r>
              <a:rPr lang="en-GB" sz="3600" b="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Participation restrictions</a:t>
            </a:r>
            <a:r>
              <a:rPr lang="en-GB" sz="36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in normal daily activities, such as working, engaging in social and recreational </a:t>
            </a:r>
            <a:r>
              <a:rPr lang="en-GB" sz="3600" i="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(entertaining) </a:t>
            </a:r>
            <a:r>
              <a:rPr lang="en-GB" sz="36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activities, and obtaining health care and preventive services.</a:t>
            </a:r>
            <a:endParaRPr lang="en-GB" sz="36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7365094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75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B6C8A-A53C-00CF-7EC5-0FBDEBE82757}"/>
              </a:ext>
            </a:extLst>
          </p:cNvPr>
          <p:cNvSpPr>
            <a:spLocks noGrp="1"/>
          </p:cNvSpPr>
          <p:nvPr>
            <p:ph type="ctrTitle"/>
          </p:nvPr>
        </p:nvSpPr>
        <p:spPr/>
        <p:txBody>
          <a:bodyPr/>
          <a:lstStyle/>
          <a:p>
            <a:r>
              <a:rPr lang="en-US" dirty="0">
                <a:latin typeface="Sakkal Majalla" panose="02000000000000000000" pitchFamily="2" charset="-78"/>
                <a:cs typeface="Sakkal Majalla" panose="02000000000000000000" pitchFamily="2" charset="-78"/>
              </a:rPr>
              <a:t>What are the sources of disability?</a:t>
            </a:r>
            <a:endParaRPr lang="en-GB" dirty="0">
              <a:latin typeface="Sakkal Majalla" panose="02000000000000000000" pitchFamily="2" charset="-78"/>
              <a:cs typeface="Sakkal Majalla" panose="02000000000000000000" pitchFamily="2" charset="-78"/>
            </a:endParaRPr>
          </a:p>
        </p:txBody>
      </p:sp>
      <p:sp>
        <p:nvSpPr>
          <p:cNvPr id="3" name="Subtitle 2">
            <a:extLst>
              <a:ext uri="{FF2B5EF4-FFF2-40B4-BE49-F238E27FC236}">
                <a16:creationId xmlns:a16="http://schemas.microsoft.com/office/drawing/2014/main" id="{D5DD896D-C528-A75B-212A-686A9DD53A0A}"/>
              </a:ext>
            </a:extLst>
          </p:cNvPr>
          <p:cNvSpPr>
            <a:spLocks noGrp="1"/>
          </p:cNvSpPr>
          <p:nvPr>
            <p:ph type="subTitle" idx="1"/>
          </p:nvPr>
        </p:nvSpPr>
        <p:spPr/>
        <p:txBody>
          <a:bodyPr>
            <a:normAutofit/>
          </a:bodyPr>
          <a:lstStyle/>
          <a:p>
            <a:r>
              <a:rPr lang="en-US" sz="4800" dirty="0">
                <a:latin typeface="Sakkal Majalla" panose="02000000000000000000" pitchFamily="2" charset="-78"/>
                <a:cs typeface="Sakkal Majalla" panose="02000000000000000000" pitchFamily="2" charset="-78"/>
              </a:rPr>
              <a:t>How can people become disabled?</a:t>
            </a:r>
            <a:endParaRPr lang="en-GB" sz="4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260949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653D64-B23C-4E8A-912E-D81A33F76C05}"/>
              </a:ext>
            </a:extLst>
          </p:cNvPr>
          <p:cNvSpPr txBox="1"/>
          <p:nvPr/>
        </p:nvSpPr>
        <p:spPr>
          <a:xfrm>
            <a:off x="0" y="0"/>
            <a:ext cx="12078586" cy="7089120"/>
          </a:xfrm>
          <a:prstGeom prst="rect">
            <a:avLst/>
          </a:prstGeom>
          <a:noFill/>
        </p:spPr>
        <p:txBody>
          <a:bodyPr wrap="square">
            <a:spAutoFit/>
          </a:bodyPr>
          <a:lstStyle/>
          <a:p>
            <a:pPr>
              <a:lnSpc>
                <a:spcPct val="107000"/>
              </a:lnSpc>
              <a:spcAft>
                <a:spcPts val="800"/>
              </a:spcAft>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Disability can be:</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571500" lvl="0" indent="-571500">
              <a:lnSpc>
                <a:spcPct val="107000"/>
              </a:lnSpc>
              <a:spcAft>
                <a:spcPts val="800"/>
              </a:spcAft>
              <a:buSzPct val="44000"/>
              <a:buFont typeface="Wingdings" panose="05000000000000000000" pitchFamily="2" charset="2"/>
              <a:buChar char="v"/>
              <a:tabLst>
                <a:tab pos="457200" algn="l"/>
              </a:tabLst>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Related to conditions that are present at birth and may affect functions later in life, including cognition (memory, learning, and understanding), mobility (moving around in the environment), vision, hearing, behaviour, and other areas. These conditions may be</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1200150" lvl="2" indent="-285750">
              <a:lnSpc>
                <a:spcPct val="107000"/>
              </a:lnSpc>
              <a:spcAft>
                <a:spcPts val="800"/>
              </a:spcAft>
              <a:buSzPct val="44000"/>
              <a:buFont typeface="Courier New" panose="02070309020205020404" pitchFamily="49" charset="0"/>
              <a:buChar char="o"/>
              <a:tabLst>
                <a:tab pos="914400" algn="l"/>
              </a:tabLst>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Disorders in single </a:t>
            </a:r>
            <a:r>
              <a:rPr lang="en-GB" sz="4000" i="1"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genes</a:t>
            </a: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 (for example,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Duchenne muscular dystrophy</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1200150" lvl="2" indent="-285750">
              <a:lnSpc>
                <a:spcPct val="107000"/>
              </a:lnSpc>
              <a:spcAft>
                <a:spcPts val="800"/>
              </a:spcAft>
              <a:buSzPct val="44000"/>
              <a:buFont typeface="Courier New" panose="02070309020205020404" pitchFamily="49" charset="0"/>
              <a:buChar char="o"/>
              <a:tabLst>
                <a:tab pos="914400" algn="l"/>
              </a:tabLst>
            </a:pP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Disorders of </a:t>
            </a:r>
            <a:r>
              <a:rPr lang="en-GB" sz="4000" i="1" dirty="0">
                <a:effectLst/>
                <a:latin typeface="Sakkal Majalla" panose="02000000000000000000" pitchFamily="2" charset="-78"/>
                <a:ea typeface="Times New Roman" panose="02020603050405020304" pitchFamily="18" charset="0"/>
                <a:cs typeface="Sakkal Majalla" panose="02000000000000000000" pitchFamily="2" charset="-78"/>
              </a:rPr>
              <a:t>chromosomes</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 (for example,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Down syndrome</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 and</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1200150" lvl="2" indent="-285750">
              <a:lnSpc>
                <a:spcPct val="107000"/>
              </a:lnSpc>
              <a:spcAft>
                <a:spcPts val="800"/>
              </a:spcAft>
              <a:buSzPct val="44000"/>
              <a:buFont typeface="Courier New" panose="02070309020205020404" pitchFamily="49" charset="0"/>
              <a:buChar char="o"/>
              <a:tabLst>
                <a:tab pos="914400" algn="l"/>
              </a:tabLst>
            </a:pPr>
            <a:r>
              <a:rPr lang="en-GB" sz="400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The result of the mother’s exposure during pregnancy to infections (for example, rubella) or substances, such as alcohol or cigarettes.</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1827820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C23158-5B7D-4797-8301-CBF9871878D0}"/>
              </a:ext>
            </a:extLst>
          </p:cNvPr>
          <p:cNvSpPr txBox="1"/>
          <p:nvPr/>
        </p:nvSpPr>
        <p:spPr>
          <a:xfrm>
            <a:off x="0" y="0"/>
            <a:ext cx="12191999" cy="6327886"/>
          </a:xfrm>
          <a:prstGeom prst="rect">
            <a:avLst/>
          </a:prstGeom>
          <a:noFill/>
        </p:spPr>
        <p:txBody>
          <a:bodyPr wrap="square">
            <a:spAutoFit/>
          </a:bodyPr>
          <a:lstStyle/>
          <a:p>
            <a:pPr marL="571500" lvl="0" indent="-571500" rtl="0">
              <a:lnSpc>
                <a:spcPct val="107000"/>
              </a:lnSpc>
              <a:spcAft>
                <a:spcPts val="800"/>
              </a:spcAft>
              <a:buSzPct val="44000"/>
              <a:buFont typeface="Wingdings" panose="05000000000000000000" pitchFamily="2" charset="2"/>
              <a:buChar char="v"/>
              <a:tabLst>
                <a:tab pos="457200" algn="l"/>
              </a:tabLst>
            </a:pP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Associated with developmental conditions that become apparent during childhood (for example,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autism spectrum disorder </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and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attention-deficit/hyperactivity disorder or ADHD)</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571500" lvl="0" indent="-571500">
              <a:lnSpc>
                <a:spcPct val="107000"/>
              </a:lnSpc>
              <a:spcAft>
                <a:spcPts val="800"/>
              </a:spcAft>
              <a:buSzPct val="44000"/>
              <a:buFont typeface="Wingdings" panose="05000000000000000000" pitchFamily="2" charset="2"/>
              <a:buChar char="v"/>
              <a:tabLst>
                <a:tab pos="457200" algn="l"/>
              </a:tabLst>
            </a:pP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Related to an injury (for example,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traumatic brain injury</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 or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spinal cord injury </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571500" lvl="0" indent="-571500">
              <a:lnSpc>
                <a:spcPct val="107000"/>
              </a:lnSpc>
              <a:spcAft>
                <a:spcPts val="800"/>
              </a:spcAft>
              <a:buSzPct val="44000"/>
              <a:buFont typeface="Wingdings" panose="05000000000000000000" pitchFamily="2" charset="2"/>
              <a:buChar char="v"/>
              <a:tabLst>
                <a:tab pos="457200" algn="l"/>
              </a:tabLst>
            </a:pP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Associated with a longstanding condition (for example,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diabetes</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 which can cause a disability such as vision loss, nerve damage, or limb loss.</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a:p>
            <a:pPr marL="571500" lvl="0" indent="-571500">
              <a:lnSpc>
                <a:spcPct val="107000"/>
              </a:lnSpc>
              <a:spcAft>
                <a:spcPts val="800"/>
              </a:spcAft>
              <a:buSzPct val="44000"/>
              <a:buFont typeface="Wingdings" panose="05000000000000000000" pitchFamily="2" charset="2"/>
              <a:buChar char="v"/>
              <a:tabLst>
                <a:tab pos="457200" algn="l"/>
              </a:tabLst>
            </a:pP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Progressive (for example,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muscular dystrophy</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 static (for example, limb loss), or intermittent (for example, some forms of </a:t>
            </a:r>
            <a:r>
              <a:rPr lang="en-GB" sz="4000" dirty="0">
                <a:latin typeface="Sakkal Majalla" panose="02000000000000000000" pitchFamily="2" charset="-78"/>
                <a:ea typeface="Times New Roman" panose="02020603050405020304" pitchFamily="18" charset="0"/>
                <a:cs typeface="Sakkal Majalla" panose="02000000000000000000" pitchFamily="2" charset="-78"/>
              </a:rPr>
              <a:t>multiple sclerosis </a:t>
            </a:r>
            <a:r>
              <a:rPr lang="en-GB" sz="4000" dirty="0">
                <a:effectLst/>
                <a:latin typeface="Sakkal Majalla" panose="02000000000000000000" pitchFamily="2" charset="-78"/>
                <a:ea typeface="Times New Roman" panose="02020603050405020304" pitchFamily="18" charset="0"/>
                <a:cs typeface="Sakkal Majalla" panose="02000000000000000000" pitchFamily="2" charset="-78"/>
              </a:rPr>
              <a:t>).</a:t>
            </a:r>
            <a:endParaRPr lang="en-GB" sz="4000" dirty="0">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650779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1038</Words>
  <Application>Microsoft Office PowerPoint</Application>
  <PresentationFormat>Widescreen</PresentationFormat>
  <Paragraphs>71</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Aldhabi</vt:lpstr>
      <vt:lpstr>Arial</vt:lpstr>
      <vt:lpstr>Calibri</vt:lpstr>
      <vt:lpstr>Calibri Light</vt:lpstr>
      <vt:lpstr>Courier New</vt:lpstr>
      <vt:lpstr>Merriweather</vt:lpstr>
      <vt:lpstr>Open Sans</vt:lpstr>
      <vt:lpstr>Sakkal Majalla</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What are the sources of disability?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Abbas</dc:creator>
  <cp:lastModifiedBy>Dr. Lubna Shaaban</cp:lastModifiedBy>
  <cp:revision>16</cp:revision>
  <dcterms:created xsi:type="dcterms:W3CDTF">2021-02-10T11:36:09Z</dcterms:created>
  <dcterms:modified xsi:type="dcterms:W3CDTF">2022-11-12T08:04:15Z</dcterms:modified>
</cp:coreProperties>
</file>