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6" r:id="rId19"/>
    <p:sldId id="277" r:id="rId20"/>
    <p:sldId id="278" r:id="rId21"/>
    <p:sldId id="279" r:id="rId22"/>
    <p:sldId id="27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688E6-A773-45F9-8AEB-FC2632CC3A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327FFF0-9C00-41B4-8C3A-64EECE0EC2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2987AC1-5D95-4D5D-9E51-096B44C971E0}"/>
              </a:ext>
            </a:extLst>
          </p:cNvPr>
          <p:cNvSpPr>
            <a:spLocks noGrp="1"/>
          </p:cNvSpPr>
          <p:nvPr>
            <p:ph type="dt" sz="half" idx="10"/>
          </p:nvPr>
        </p:nvSpPr>
        <p:spPr/>
        <p:txBody>
          <a:bodyPr/>
          <a:lstStyle/>
          <a:p>
            <a:fld id="{271E3B4E-DE8B-43E5-B999-C28EB90F0DBA}" type="datetimeFigureOut">
              <a:rPr lang="en-GB" smtClean="0"/>
              <a:t>06/11/2021</a:t>
            </a:fld>
            <a:endParaRPr lang="en-GB"/>
          </a:p>
        </p:txBody>
      </p:sp>
      <p:sp>
        <p:nvSpPr>
          <p:cNvPr id="5" name="Footer Placeholder 4">
            <a:extLst>
              <a:ext uri="{FF2B5EF4-FFF2-40B4-BE49-F238E27FC236}">
                <a16:creationId xmlns:a16="http://schemas.microsoft.com/office/drawing/2014/main" id="{B5EFF4FE-F848-4694-93C2-E8122A4F4E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43B0DC-8BE8-47ED-90EE-7107AD46B0C2}"/>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6069087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D4346-0C68-42B6-BBDB-B74BFDC2A3E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ACDFCE-DA54-4BC1-B11E-1FC3A6875A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AD02DC-9B7F-41AA-B346-E01147BA34C6}"/>
              </a:ext>
            </a:extLst>
          </p:cNvPr>
          <p:cNvSpPr>
            <a:spLocks noGrp="1"/>
          </p:cNvSpPr>
          <p:nvPr>
            <p:ph type="dt" sz="half" idx="10"/>
          </p:nvPr>
        </p:nvSpPr>
        <p:spPr/>
        <p:txBody>
          <a:bodyPr/>
          <a:lstStyle/>
          <a:p>
            <a:fld id="{271E3B4E-DE8B-43E5-B999-C28EB90F0DBA}" type="datetimeFigureOut">
              <a:rPr lang="en-GB" smtClean="0"/>
              <a:t>06/11/2021</a:t>
            </a:fld>
            <a:endParaRPr lang="en-GB"/>
          </a:p>
        </p:txBody>
      </p:sp>
      <p:sp>
        <p:nvSpPr>
          <p:cNvPr id="5" name="Footer Placeholder 4">
            <a:extLst>
              <a:ext uri="{FF2B5EF4-FFF2-40B4-BE49-F238E27FC236}">
                <a16:creationId xmlns:a16="http://schemas.microsoft.com/office/drawing/2014/main" id="{50AE314B-5565-4695-BF2B-17C80FE289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64D94D-FAA3-46E0-9B3D-50885DC92405}"/>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1603628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EF92CC-6642-479D-83F2-83C2AFD671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C547B6-1210-4EFD-8CB8-10B6A19B53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272F8B-D887-4428-810B-735AA84D1ED1}"/>
              </a:ext>
            </a:extLst>
          </p:cNvPr>
          <p:cNvSpPr>
            <a:spLocks noGrp="1"/>
          </p:cNvSpPr>
          <p:nvPr>
            <p:ph type="dt" sz="half" idx="10"/>
          </p:nvPr>
        </p:nvSpPr>
        <p:spPr/>
        <p:txBody>
          <a:bodyPr/>
          <a:lstStyle/>
          <a:p>
            <a:fld id="{271E3B4E-DE8B-43E5-B999-C28EB90F0DBA}" type="datetimeFigureOut">
              <a:rPr lang="en-GB" smtClean="0"/>
              <a:t>06/11/2021</a:t>
            </a:fld>
            <a:endParaRPr lang="en-GB"/>
          </a:p>
        </p:txBody>
      </p:sp>
      <p:sp>
        <p:nvSpPr>
          <p:cNvPr id="5" name="Footer Placeholder 4">
            <a:extLst>
              <a:ext uri="{FF2B5EF4-FFF2-40B4-BE49-F238E27FC236}">
                <a16:creationId xmlns:a16="http://schemas.microsoft.com/office/drawing/2014/main" id="{E94197F6-8CD8-4D6D-8770-5230E95990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FA046D-0FA1-4E42-8303-8CBEDDD88F31}"/>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0272657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1E525-D27D-4FC4-8E9A-48C459F4E4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7459B05-9A98-4163-9AD8-7448E9E4E7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D4C153-26C5-4FF8-8106-E0813E961197}"/>
              </a:ext>
            </a:extLst>
          </p:cNvPr>
          <p:cNvSpPr>
            <a:spLocks noGrp="1"/>
          </p:cNvSpPr>
          <p:nvPr>
            <p:ph type="dt" sz="half" idx="10"/>
          </p:nvPr>
        </p:nvSpPr>
        <p:spPr/>
        <p:txBody>
          <a:bodyPr/>
          <a:lstStyle/>
          <a:p>
            <a:fld id="{271E3B4E-DE8B-43E5-B999-C28EB90F0DBA}" type="datetimeFigureOut">
              <a:rPr lang="en-GB" smtClean="0"/>
              <a:t>06/11/2021</a:t>
            </a:fld>
            <a:endParaRPr lang="en-GB"/>
          </a:p>
        </p:txBody>
      </p:sp>
      <p:sp>
        <p:nvSpPr>
          <p:cNvPr id="5" name="Footer Placeholder 4">
            <a:extLst>
              <a:ext uri="{FF2B5EF4-FFF2-40B4-BE49-F238E27FC236}">
                <a16:creationId xmlns:a16="http://schemas.microsoft.com/office/drawing/2014/main" id="{5F33B28B-68DD-46B7-8A7C-74DC71215C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3EBC29-38DD-468B-882E-19C03AFA4718}"/>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20428022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0FAFE-9E70-45A4-9025-B1717EA137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97E963B-49EA-47CA-8F84-089010BCA5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E3DFDD-4A60-42EC-BDED-516FFA165DD4}"/>
              </a:ext>
            </a:extLst>
          </p:cNvPr>
          <p:cNvSpPr>
            <a:spLocks noGrp="1"/>
          </p:cNvSpPr>
          <p:nvPr>
            <p:ph type="dt" sz="half" idx="10"/>
          </p:nvPr>
        </p:nvSpPr>
        <p:spPr/>
        <p:txBody>
          <a:bodyPr/>
          <a:lstStyle/>
          <a:p>
            <a:fld id="{271E3B4E-DE8B-43E5-B999-C28EB90F0DBA}" type="datetimeFigureOut">
              <a:rPr lang="en-GB" smtClean="0"/>
              <a:t>06/11/2021</a:t>
            </a:fld>
            <a:endParaRPr lang="en-GB"/>
          </a:p>
        </p:txBody>
      </p:sp>
      <p:sp>
        <p:nvSpPr>
          <p:cNvPr id="5" name="Footer Placeholder 4">
            <a:extLst>
              <a:ext uri="{FF2B5EF4-FFF2-40B4-BE49-F238E27FC236}">
                <a16:creationId xmlns:a16="http://schemas.microsoft.com/office/drawing/2014/main" id="{61FB977E-4E71-4E5D-B9E1-552D07C4AE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B45EFE-86CE-4DD7-B79B-7F61D2A42D2B}"/>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2585518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AF5C1-43FE-4400-BF0B-3FC7EA316E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C96E4F-F826-4F23-8399-B1AD4B87B7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8E68265-B8D2-4667-9878-1270AFA5D8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265C847-1B61-4668-ABF6-7D7721F88F21}"/>
              </a:ext>
            </a:extLst>
          </p:cNvPr>
          <p:cNvSpPr>
            <a:spLocks noGrp="1"/>
          </p:cNvSpPr>
          <p:nvPr>
            <p:ph type="dt" sz="half" idx="10"/>
          </p:nvPr>
        </p:nvSpPr>
        <p:spPr/>
        <p:txBody>
          <a:bodyPr/>
          <a:lstStyle/>
          <a:p>
            <a:fld id="{271E3B4E-DE8B-43E5-B999-C28EB90F0DBA}" type="datetimeFigureOut">
              <a:rPr lang="en-GB" smtClean="0"/>
              <a:t>06/11/2021</a:t>
            </a:fld>
            <a:endParaRPr lang="en-GB"/>
          </a:p>
        </p:txBody>
      </p:sp>
      <p:sp>
        <p:nvSpPr>
          <p:cNvPr id="6" name="Footer Placeholder 5">
            <a:extLst>
              <a:ext uri="{FF2B5EF4-FFF2-40B4-BE49-F238E27FC236}">
                <a16:creationId xmlns:a16="http://schemas.microsoft.com/office/drawing/2014/main" id="{8310AC38-3612-4F04-9B34-D7BB02E0FE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CFB097-F8CC-47ED-9E73-C23A22C908CA}"/>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31651858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C9FF2-4EE8-48A2-B3BA-07E15F5821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176A57-FA10-4D81-8B76-77C1091283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971841-F781-4698-9811-2C43FE7A74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AB0984-58BC-4801-B968-4E05273736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6FCE2B-0090-463C-BEFF-35B5764585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694918-D2E3-4B6D-8490-CBD13EAB1F7C}"/>
              </a:ext>
            </a:extLst>
          </p:cNvPr>
          <p:cNvSpPr>
            <a:spLocks noGrp="1"/>
          </p:cNvSpPr>
          <p:nvPr>
            <p:ph type="dt" sz="half" idx="10"/>
          </p:nvPr>
        </p:nvSpPr>
        <p:spPr/>
        <p:txBody>
          <a:bodyPr/>
          <a:lstStyle/>
          <a:p>
            <a:fld id="{271E3B4E-DE8B-43E5-B999-C28EB90F0DBA}" type="datetimeFigureOut">
              <a:rPr lang="en-GB" smtClean="0"/>
              <a:t>06/11/2021</a:t>
            </a:fld>
            <a:endParaRPr lang="en-GB"/>
          </a:p>
        </p:txBody>
      </p:sp>
      <p:sp>
        <p:nvSpPr>
          <p:cNvPr id="8" name="Footer Placeholder 7">
            <a:extLst>
              <a:ext uri="{FF2B5EF4-FFF2-40B4-BE49-F238E27FC236}">
                <a16:creationId xmlns:a16="http://schemas.microsoft.com/office/drawing/2014/main" id="{B25ED06E-52BD-4DB0-96E3-307C5265358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32AB11D-D2AA-4A99-A410-03CE2CAA0FD6}"/>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0008096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3F98F-3D3D-4387-AC8D-41ABFEEC392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2DBD171-C1D4-4CD1-BF55-F9470E667B8A}"/>
              </a:ext>
            </a:extLst>
          </p:cNvPr>
          <p:cNvSpPr>
            <a:spLocks noGrp="1"/>
          </p:cNvSpPr>
          <p:nvPr>
            <p:ph type="dt" sz="half" idx="10"/>
          </p:nvPr>
        </p:nvSpPr>
        <p:spPr/>
        <p:txBody>
          <a:bodyPr/>
          <a:lstStyle/>
          <a:p>
            <a:fld id="{271E3B4E-DE8B-43E5-B999-C28EB90F0DBA}" type="datetimeFigureOut">
              <a:rPr lang="en-GB" smtClean="0"/>
              <a:t>06/11/2021</a:t>
            </a:fld>
            <a:endParaRPr lang="en-GB"/>
          </a:p>
        </p:txBody>
      </p:sp>
      <p:sp>
        <p:nvSpPr>
          <p:cNvPr id="4" name="Footer Placeholder 3">
            <a:extLst>
              <a:ext uri="{FF2B5EF4-FFF2-40B4-BE49-F238E27FC236}">
                <a16:creationId xmlns:a16="http://schemas.microsoft.com/office/drawing/2014/main" id="{89A589E5-6127-4A1C-A33D-40DDAA07C30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2ADA712-6EAE-4287-A375-A9B9D61984F7}"/>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2099809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32D285-B9A2-4B06-9AD8-E04FB1B74AD1}"/>
              </a:ext>
            </a:extLst>
          </p:cNvPr>
          <p:cNvSpPr>
            <a:spLocks noGrp="1"/>
          </p:cNvSpPr>
          <p:nvPr>
            <p:ph type="dt" sz="half" idx="10"/>
          </p:nvPr>
        </p:nvSpPr>
        <p:spPr/>
        <p:txBody>
          <a:bodyPr/>
          <a:lstStyle/>
          <a:p>
            <a:fld id="{271E3B4E-DE8B-43E5-B999-C28EB90F0DBA}" type="datetimeFigureOut">
              <a:rPr lang="en-GB" smtClean="0"/>
              <a:t>06/11/2021</a:t>
            </a:fld>
            <a:endParaRPr lang="en-GB"/>
          </a:p>
        </p:txBody>
      </p:sp>
      <p:sp>
        <p:nvSpPr>
          <p:cNvPr id="3" name="Footer Placeholder 2">
            <a:extLst>
              <a:ext uri="{FF2B5EF4-FFF2-40B4-BE49-F238E27FC236}">
                <a16:creationId xmlns:a16="http://schemas.microsoft.com/office/drawing/2014/main" id="{0AB725D2-1FA7-41F9-8486-2EFD6D45A09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C78F70C-EBE5-456C-9CF8-718C03D9B61C}"/>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1066832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B3683-5377-42B5-88F9-99EA34A272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A127E75-1C61-45AA-BE52-E793D6B5CE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EC22616-652B-4BE9-841A-475BC5C424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2EE7D4-37D8-4275-BC5F-DAAA5E52444B}"/>
              </a:ext>
            </a:extLst>
          </p:cNvPr>
          <p:cNvSpPr>
            <a:spLocks noGrp="1"/>
          </p:cNvSpPr>
          <p:nvPr>
            <p:ph type="dt" sz="half" idx="10"/>
          </p:nvPr>
        </p:nvSpPr>
        <p:spPr/>
        <p:txBody>
          <a:bodyPr/>
          <a:lstStyle/>
          <a:p>
            <a:fld id="{271E3B4E-DE8B-43E5-B999-C28EB90F0DBA}" type="datetimeFigureOut">
              <a:rPr lang="en-GB" smtClean="0"/>
              <a:t>06/11/2021</a:t>
            </a:fld>
            <a:endParaRPr lang="en-GB"/>
          </a:p>
        </p:txBody>
      </p:sp>
      <p:sp>
        <p:nvSpPr>
          <p:cNvPr id="6" name="Footer Placeholder 5">
            <a:extLst>
              <a:ext uri="{FF2B5EF4-FFF2-40B4-BE49-F238E27FC236}">
                <a16:creationId xmlns:a16="http://schemas.microsoft.com/office/drawing/2014/main" id="{A97D9005-52A5-41AA-AA77-D54771899B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3C4FE9-C7DC-45C9-9F15-A41AACADD795}"/>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2839997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EFCB6-8A2A-46E3-ADA7-5A117A8C7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79CE9B3-536F-4A06-9F26-90D6D34212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9B341CD-006D-4131-8700-5BB6651DD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C8CCB9-A488-4CDA-8A13-4377DCFB1197}"/>
              </a:ext>
            </a:extLst>
          </p:cNvPr>
          <p:cNvSpPr>
            <a:spLocks noGrp="1"/>
          </p:cNvSpPr>
          <p:nvPr>
            <p:ph type="dt" sz="half" idx="10"/>
          </p:nvPr>
        </p:nvSpPr>
        <p:spPr/>
        <p:txBody>
          <a:bodyPr/>
          <a:lstStyle/>
          <a:p>
            <a:fld id="{271E3B4E-DE8B-43E5-B999-C28EB90F0DBA}" type="datetimeFigureOut">
              <a:rPr lang="en-GB" smtClean="0"/>
              <a:t>06/11/2021</a:t>
            </a:fld>
            <a:endParaRPr lang="en-GB"/>
          </a:p>
        </p:txBody>
      </p:sp>
      <p:sp>
        <p:nvSpPr>
          <p:cNvPr id="6" name="Footer Placeholder 5">
            <a:extLst>
              <a:ext uri="{FF2B5EF4-FFF2-40B4-BE49-F238E27FC236}">
                <a16:creationId xmlns:a16="http://schemas.microsoft.com/office/drawing/2014/main" id="{414CE4E1-EF6E-4970-80EE-924AC169FD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8111A3-2549-4E6C-8540-33E1C1BD40F5}"/>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9400137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t="-57000" b="-5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EBA677-03E6-4A3E-8C84-1D75638397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A4AD58-76FF-4620-ADA7-CA74F18207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EC9A2C-97DE-49AB-B092-E9544DD112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1E3B4E-DE8B-43E5-B999-C28EB90F0DBA}" type="datetimeFigureOut">
              <a:rPr lang="en-GB" smtClean="0"/>
              <a:t>06/11/2021</a:t>
            </a:fld>
            <a:endParaRPr lang="en-GB"/>
          </a:p>
        </p:txBody>
      </p:sp>
      <p:sp>
        <p:nvSpPr>
          <p:cNvPr id="5" name="Footer Placeholder 4">
            <a:extLst>
              <a:ext uri="{FF2B5EF4-FFF2-40B4-BE49-F238E27FC236}">
                <a16:creationId xmlns:a16="http://schemas.microsoft.com/office/drawing/2014/main" id="{E082F432-D518-4F50-AB19-A921599EA0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0EB746-9011-40D5-9E85-4A9F4CADF8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3E011-3D1E-4480-907D-18E699AF53EF}" type="slidenum">
              <a:rPr lang="en-GB" smtClean="0"/>
              <a:t>‹#›</a:t>
            </a:fld>
            <a:endParaRPr lang="en-GB"/>
          </a:p>
        </p:txBody>
      </p:sp>
    </p:spTree>
    <p:extLst>
      <p:ext uri="{BB962C8B-B14F-4D97-AF65-F5344CB8AC3E}">
        <p14:creationId xmlns:p14="http://schemas.microsoft.com/office/powerpoint/2010/main" val="740082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ncbi.nlm.nih.gov/pubmed/19252145" TargetMode="External"/><Relationship Id="rId2" Type="http://schemas.openxmlformats.org/officeDocument/2006/relationships/hyperlink" Target="https://www.tandfonline.com/doi/abs/10.1080/15374416.2017.141786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7677C29-9A88-42A1-9847-3D8A681B708C}"/>
              </a:ext>
            </a:extLst>
          </p:cNvPr>
          <p:cNvSpPr txBox="1"/>
          <p:nvPr/>
        </p:nvSpPr>
        <p:spPr>
          <a:xfrm>
            <a:off x="1722474" y="2331873"/>
            <a:ext cx="9165266" cy="2177519"/>
          </a:xfrm>
          <a:prstGeom prst="rect">
            <a:avLst/>
          </a:prstGeom>
          <a:noFill/>
        </p:spPr>
        <p:txBody>
          <a:bodyPr wrap="square">
            <a:spAutoFit/>
          </a:bodyPr>
          <a:lstStyle/>
          <a:p>
            <a:pPr>
              <a:lnSpc>
                <a:spcPct val="107000"/>
              </a:lnSpc>
              <a:spcAft>
                <a:spcPts val="1500"/>
              </a:spcAft>
            </a:pPr>
            <a:r>
              <a:rPr lang="en-GB" sz="4400" b="1" kern="18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Supporting Parents of Children With Autism: </a:t>
            </a:r>
          </a:p>
          <a:p>
            <a:pPr>
              <a:lnSpc>
                <a:spcPct val="107000"/>
              </a:lnSpc>
              <a:spcAft>
                <a:spcPts val="1500"/>
              </a:spcAft>
            </a:pPr>
            <a:r>
              <a:rPr lang="en-GB" sz="4400" b="1" kern="18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The Role of Occupational Therapy</a:t>
            </a:r>
            <a:endParaRPr lang="en-GB" sz="4400" dirty="0">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pPr>
            <a:r>
              <a:rPr lang="en-GB" sz="1600" dirty="0">
                <a:solidFill>
                  <a:srgbClr val="000000"/>
                </a:solidFill>
                <a:effectLst/>
                <a:latin typeface="Open Sans" panose="020B0606030504020204" pitchFamily="34" charset="0"/>
                <a:ea typeface="Times New Roman" panose="02020603050405020304" pitchFamily="18" charset="0"/>
                <a:cs typeface="Arial" panose="020B0604020202020204" pitchFamily="34" charset="0"/>
              </a:rPr>
              <a:t> </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468174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68E0-5C60-487F-BF09-E782A4706104}"/>
              </a:ext>
            </a:extLst>
          </p:cNvPr>
          <p:cNvSpPr>
            <a:spLocks noGrp="1"/>
          </p:cNvSpPr>
          <p:nvPr>
            <p:ph type="title"/>
          </p:nvPr>
        </p:nvSpPr>
        <p:spPr>
          <a:xfrm>
            <a:off x="297712" y="244549"/>
            <a:ext cx="11632018" cy="946298"/>
          </a:xfrm>
        </p:spPr>
        <p:txBody>
          <a:bodyPr>
            <a:normAutofit fontScale="90000"/>
          </a:bodyPr>
          <a:lstStyle/>
          <a:p>
            <a:br>
              <a:rPr lang="en-GB" sz="36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br>
            <a:r>
              <a:rPr lang="en-GB" sz="36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Inattentive type – six (or five for people over 17 years) of the following symptoms occur frequently</a:t>
            </a:r>
            <a:r>
              <a:rPr lang="en-GB" sz="180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br>
              <a:rPr lang="en-GB" sz="1800" dirty="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4" name="Content Placeholder 3">
            <a:extLst>
              <a:ext uri="{FF2B5EF4-FFF2-40B4-BE49-F238E27FC236}">
                <a16:creationId xmlns:a16="http://schemas.microsoft.com/office/drawing/2014/main" id="{755788E2-10C5-4942-A077-3C66562F232F}"/>
              </a:ext>
            </a:extLst>
          </p:cNvPr>
          <p:cNvSpPr>
            <a:spLocks noGrp="1"/>
          </p:cNvSpPr>
          <p:nvPr>
            <p:ph idx="1"/>
          </p:nvPr>
        </p:nvSpPr>
        <p:spPr>
          <a:xfrm>
            <a:off x="0" y="1052624"/>
            <a:ext cx="12192000" cy="5805376"/>
          </a:xfrm>
        </p:spPr>
        <p:txBody>
          <a:bodyPr>
            <a:normAutofit fontScale="92500" lnSpcReduction="10000"/>
          </a:bodyPr>
          <a:lstStyle/>
          <a:p>
            <a:pPr marL="685800"/>
            <a:endParaRPr lang="en-GB" dirty="0">
              <a:effectLst/>
            </a:endParaRPr>
          </a:p>
          <a:p>
            <a:pPr lvl="1">
              <a:lnSpc>
                <a:spcPct val="107000"/>
              </a:lnSpc>
              <a:spcAft>
                <a:spcPts val="800"/>
              </a:spcAft>
              <a:buSzPts val="1000"/>
              <a:buFont typeface="Wingdings" panose="05000000000000000000" pitchFamily="2" charset="2"/>
              <a:buChar char="Ø"/>
              <a:tabLst>
                <a:tab pos="914400" algn="l"/>
              </a:tabLst>
            </a:pPr>
            <a:r>
              <a:rPr lang="en-GB"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Doesn’t pay close attention to details or makes careless mistakes in school or job tasks.</a:t>
            </a:r>
            <a:endParaRPr lang="en-GB"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lvl="1">
              <a:lnSpc>
                <a:spcPct val="107000"/>
              </a:lnSpc>
              <a:spcAft>
                <a:spcPts val="800"/>
              </a:spcAft>
              <a:buSzPts val="1000"/>
              <a:buFont typeface="Wingdings" panose="05000000000000000000" pitchFamily="2" charset="2"/>
              <a:buChar char="Ø"/>
              <a:tabLst>
                <a:tab pos="914400" algn="l"/>
              </a:tabLst>
            </a:pPr>
            <a:r>
              <a:rPr lang="en-GB"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Has problems staying focused on tasks or activities, such as during lectures, conversations or long reading.</a:t>
            </a:r>
            <a:endParaRPr lang="en-GB"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lvl="1">
              <a:lnSpc>
                <a:spcPct val="107000"/>
              </a:lnSpc>
              <a:spcAft>
                <a:spcPts val="800"/>
              </a:spcAft>
              <a:buSzPts val="1000"/>
              <a:buFont typeface="Wingdings" panose="05000000000000000000" pitchFamily="2" charset="2"/>
              <a:buChar char="Ø"/>
              <a:tabLst>
                <a:tab pos="914400" algn="l"/>
              </a:tabLst>
            </a:pPr>
            <a:r>
              <a:rPr lang="en-GB"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Does not seem to listen when spoken to (i.e., seems to be elsewhere).</a:t>
            </a:r>
            <a:endParaRPr lang="en-GB"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lvl="1">
              <a:lnSpc>
                <a:spcPct val="107000"/>
              </a:lnSpc>
              <a:spcAft>
                <a:spcPts val="800"/>
              </a:spcAft>
              <a:buSzPts val="1000"/>
              <a:buFont typeface="Wingdings" panose="05000000000000000000" pitchFamily="2" charset="2"/>
              <a:buChar char="Ø"/>
              <a:tabLst>
                <a:tab pos="914400" algn="l"/>
              </a:tabLst>
            </a:pPr>
            <a:r>
              <a:rPr lang="en-GB"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Does not follow through on instructions and doesn’t complete schoolwork, chores or job duties (may start tasks but quickly loses focus).</a:t>
            </a:r>
            <a:endParaRPr lang="en-GB"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lvl="1">
              <a:lnSpc>
                <a:spcPct val="107000"/>
              </a:lnSpc>
              <a:spcAft>
                <a:spcPts val="800"/>
              </a:spcAft>
              <a:buSzPts val="1000"/>
              <a:buFont typeface="Wingdings" panose="05000000000000000000" pitchFamily="2" charset="2"/>
              <a:buChar char="Ø"/>
              <a:tabLst>
                <a:tab pos="914400" algn="l"/>
              </a:tabLst>
            </a:pPr>
            <a:r>
              <a:rPr lang="en-GB"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Has problems organizing tasks and work (for instance, does not manage time well; has messy, disorganized work; misses deadlines).</a:t>
            </a:r>
            <a:endParaRPr lang="en-GB"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lvl="1">
              <a:lnSpc>
                <a:spcPct val="107000"/>
              </a:lnSpc>
              <a:spcAft>
                <a:spcPts val="800"/>
              </a:spcAft>
              <a:buSzPts val="1000"/>
              <a:buFont typeface="Wingdings" panose="05000000000000000000" pitchFamily="2" charset="2"/>
              <a:buChar char="Ø"/>
              <a:tabLst>
                <a:tab pos="914400" algn="l"/>
              </a:tabLst>
            </a:pPr>
            <a:r>
              <a:rPr lang="en-GB"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Avoids or dislikes tasks that require sustained mental effort, such as preparing reports and completing forms.</a:t>
            </a:r>
            <a:endParaRPr lang="en-GB"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lvl="1">
              <a:lnSpc>
                <a:spcPct val="107000"/>
              </a:lnSpc>
              <a:spcAft>
                <a:spcPts val="800"/>
              </a:spcAft>
              <a:buSzPts val="1000"/>
              <a:buFont typeface="Wingdings" panose="05000000000000000000" pitchFamily="2" charset="2"/>
              <a:buChar char="Ø"/>
              <a:tabLst>
                <a:tab pos="914400" algn="l"/>
              </a:tabLst>
            </a:pPr>
            <a:r>
              <a:rPr lang="en-GB"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Often loses things needed for tasks or daily life, such as school papers, books, keys, wallet, cell phone and eyeglasses.</a:t>
            </a:r>
            <a:endParaRPr lang="en-GB"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lvl="1">
              <a:lnSpc>
                <a:spcPct val="107000"/>
              </a:lnSpc>
              <a:spcAft>
                <a:spcPts val="800"/>
              </a:spcAft>
              <a:buSzPts val="1000"/>
              <a:buFont typeface="Wingdings" panose="05000000000000000000" pitchFamily="2" charset="2"/>
              <a:buChar char="Ø"/>
              <a:tabLst>
                <a:tab pos="914400" algn="l"/>
              </a:tabLst>
            </a:pPr>
            <a:r>
              <a:rPr lang="en-GB"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Is easily distracted.</a:t>
            </a:r>
            <a:endParaRPr lang="en-GB"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lvl="1">
              <a:lnSpc>
                <a:spcPct val="107000"/>
              </a:lnSpc>
              <a:spcAft>
                <a:spcPts val="800"/>
              </a:spcAft>
              <a:buSzPts val="1000"/>
              <a:buFont typeface="Wingdings" panose="05000000000000000000" pitchFamily="2" charset="2"/>
              <a:buChar char="Ø"/>
              <a:tabLst>
                <a:tab pos="914400" algn="l"/>
              </a:tabLst>
            </a:pPr>
            <a:r>
              <a:rPr lang="en-GB"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Forgets daily tasks, such as doing chores and running errands. Older teens and adults may forget to return phone calls, pay bills and keep appointments.</a:t>
            </a:r>
            <a:endParaRPr lang="en-GB"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endParaRPr lang="en-GB" dirty="0"/>
          </a:p>
        </p:txBody>
      </p:sp>
    </p:spTree>
    <p:extLst>
      <p:ext uri="{BB962C8B-B14F-4D97-AF65-F5344CB8AC3E}">
        <p14:creationId xmlns:p14="http://schemas.microsoft.com/office/powerpoint/2010/main" val="30092240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additive="base">
                                        <p:cTn id="4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9" end="9"/>
                                            </p:txEl>
                                          </p:spTgt>
                                        </p:tgtEl>
                                        <p:attrNameLst>
                                          <p:attrName>style.visibility</p:attrName>
                                        </p:attrNameLst>
                                      </p:cBhvr>
                                      <p:to>
                                        <p:strVal val="visible"/>
                                      </p:to>
                                    </p:set>
                                    <p:anim calcmode="lin" valueType="num">
                                      <p:cBhvr additive="base">
                                        <p:cTn id="5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27EB4-93D6-4B61-B173-F3F41ADCEAF6}"/>
              </a:ext>
            </a:extLst>
          </p:cNvPr>
          <p:cNvSpPr>
            <a:spLocks noGrp="1"/>
          </p:cNvSpPr>
          <p:nvPr>
            <p:ph type="title"/>
          </p:nvPr>
        </p:nvSpPr>
        <p:spPr>
          <a:xfrm>
            <a:off x="361507" y="127592"/>
            <a:ext cx="11472530" cy="648586"/>
          </a:xfrm>
        </p:spPr>
        <p:txBody>
          <a:bodyPr>
            <a:noAutofit/>
          </a:bodyPr>
          <a:lstStyle/>
          <a:p>
            <a:br>
              <a:rPr lang="en-GB" sz="2400" b="1"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br>
            <a:r>
              <a:rPr lang="en-GB" sz="2400" b="1"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Hyperactive/impulsive type – six (or five for people over 17 years) of the following symptoms occur frequently:</a:t>
            </a:r>
            <a:br>
              <a:rPr lang="en-GB" sz="2400" b="1" dirty="0">
                <a:effectLst/>
                <a:latin typeface="Sakkal Majalla" panose="02000000000000000000" pitchFamily="2" charset="-78"/>
                <a:ea typeface="Calibri" panose="020F0502020204030204" pitchFamily="34" charset="0"/>
                <a:cs typeface="Sakkal Majalla" panose="02000000000000000000" pitchFamily="2" charset="-78"/>
              </a:rPr>
            </a:br>
            <a:endParaRPr lang="en-GB" sz="2400" b="1" dirty="0">
              <a:latin typeface="Sakkal Majalla" panose="02000000000000000000" pitchFamily="2" charset="-78"/>
              <a:cs typeface="Sakkal Majalla" panose="02000000000000000000" pitchFamily="2" charset="-78"/>
            </a:endParaRPr>
          </a:p>
        </p:txBody>
      </p:sp>
      <p:sp>
        <p:nvSpPr>
          <p:cNvPr id="4" name="Content Placeholder 3">
            <a:extLst>
              <a:ext uri="{FF2B5EF4-FFF2-40B4-BE49-F238E27FC236}">
                <a16:creationId xmlns:a16="http://schemas.microsoft.com/office/drawing/2014/main" id="{DB8C8CC5-EB37-478D-B474-2C6C7D6E3940}"/>
              </a:ext>
            </a:extLst>
          </p:cNvPr>
          <p:cNvSpPr>
            <a:spLocks noGrp="1"/>
          </p:cNvSpPr>
          <p:nvPr>
            <p:ph idx="1"/>
          </p:nvPr>
        </p:nvSpPr>
        <p:spPr>
          <a:xfrm>
            <a:off x="74428" y="776178"/>
            <a:ext cx="12036056" cy="6081822"/>
          </a:xfrm>
        </p:spPr>
        <p:txBody>
          <a:bodyPr>
            <a:normAutofit fontScale="32500" lnSpcReduction="20000"/>
          </a:bodyPr>
          <a:lstStyle/>
          <a:p>
            <a:pPr marL="685800"/>
            <a:endParaRPr lang="en-GB" dirty="0">
              <a:effectLst/>
            </a:endParaRPr>
          </a:p>
          <a:p>
            <a:pPr>
              <a:lnSpc>
                <a:spcPct val="107000"/>
              </a:lnSpc>
              <a:spcAft>
                <a:spcPts val="800"/>
              </a:spcAft>
              <a:buSzPts val="1000"/>
              <a:buFont typeface="Wingdings" panose="05000000000000000000" pitchFamily="2" charset="2"/>
              <a:buChar char="Ø"/>
              <a:tabLst>
                <a:tab pos="914400" algn="l"/>
              </a:tabLst>
            </a:pPr>
            <a:r>
              <a:rPr lang="en-GB" sz="74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Fidgets with or taps hands or feet, or squirms in seat.</a:t>
            </a:r>
            <a:endParaRPr lang="en-GB" sz="7400"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buSzPts val="1000"/>
              <a:buFont typeface="Wingdings" panose="05000000000000000000" pitchFamily="2" charset="2"/>
              <a:buChar char="Ø"/>
              <a:tabLst>
                <a:tab pos="914400" algn="l"/>
              </a:tabLst>
            </a:pPr>
            <a:r>
              <a:rPr lang="en-GB" sz="74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Not able to stay seated (in classroom, workplace).</a:t>
            </a:r>
            <a:endParaRPr lang="en-GB" sz="7400"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buSzPts val="1000"/>
              <a:buFont typeface="Wingdings" panose="05000000000000000000" pitchFamily="2" charset="2"/>
              <a:buChar char="Ø"/>
              <a:tabLst>
                <a:tab pos="914400" algn="l"/>
              </a:tabLst>
            </a:pPr>
            <a:r>
              <a:rPr lang="en-GB" sz="74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Runs about or climbs where it is inappropriate.</a:t>
            </a:r>
            <a:endParaRPr lang="en-GB" sz="7400"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buSzPts val="1000"/>
              <a:buFont typeface="Wingdings" panose="05000000000000000000" pitchFamily="2" charset="2"/>
              <a:buChar char="Ø"/>
              <a:tabLst>
                <a:tab pos="914400" algn="l"/>
              </a:tabLst>
            </a:pPr>
            <a:r>
              <a:rPr lang="en-GB" sz="74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Unable to play or do leisure activities quietly.</a:t>
            </a:r>
            <a:endParaRPr lang="en-GB" sz="7400"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buSzPts val="1000"/>
              <a:buFont typeface="Wingdings" panose="05000000000000000000" pitchFamily="2" charset="2"/>
              <a:buChar char="Ø"/>
              <a:tabLst>
                <a:tab pos="914400" algn="l"/>
              </a:tabLst>
            </a:pPr>
            <a:r>
              <a:rPr lang="en-GB" sz="74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Always “on the go,” as if driven by a motor.</a:t>
            </a:r>
            <a:endParaRPr lang="en-GB" sz="7400"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buSzPts val="1000"/>
              <a:buFont typeface="Wingdings" panose="05000000000000000000" pitchFamily="2" charset="2"/>
              <a:buChar char="Ø"/>
              <a:tabLst>
                <a:tab pos="914400" algn="l"/>
              </a:tabLst>
            </a:pPr>
            <a:r>
              <a:rPr lang="en-GB" sz="74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Talks too much.</a:t>
            </a:r>
            <a:endParaRPr lang="en-GB" sz="7400"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buSzPts val="1000"/>
              <a:buFont typeface="Wingdings" panose="05000000000000000000" pitchFamily="2" charset="2"/>
              <a:buChar char="Ø"/>
              <a:tabLst>
                <a:tab pos="914400" algn="l"/>
              </a:tabLst>
            </a:pPr>
            <a:r>
              <a:rPr lang="en-GB" sz="74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Blurts out an answer before a question has been finished (for instance may finish people’s sentences, can’t wait to speak in conversations).</a:t>
            </a:r>
            <a:endParaRPr lang="en-GB" sz="7400"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buSzPts val="1000"/>
              <a:buFont typeface="Wingdings" panose="05000000000000000000" pitchFamily="2" charset="2"/>
              <a:buChar char="Ø"/>
              <a:tabLst>
                <a:tab pos="914400" algn="l"/>
              </a:tabLst>
            </a:pPr>
            <a:r>
              <a:rPr lang="en-GB" sz="74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Has difficulty waiting his or her turn, such as while waiting in line.</a:t>
            </a:r>
            <a:endParaRPr lang="en-GB" sz="7400"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buSzPts val="1000"/>
              <a:buFont typeface="Wingdings" panose="05000000000000000000" pitchFamily="2" charset="2"/>
              <a:buChar char="Ø"/>
              <a:tabLst>
                <a:tab pos="914400" algn="l"/>
              </a:tabLst>
            </a:pPr>
            <a:r>
              <a:rPr lang="en-GB" sz="74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Interrupts or intrudes on others (for instance, cuts into conversations, games or activities, or starts using other people’s things without permission). Older teens and adults may take over what others are doing.</a:t>
            </a:r>
            <a:endParaRPr lang="en-GB" sz="7400"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endParaRPr lang="en-GB" dirty="0"/>
          </a:p>
        </p:txBody>
      </p:sp>
    </p:spTree>
    <p:extLst>
      <p:ext uri="{BB962C8B-B14F-4D97-AF65-F5344CB8AC3E}">
        <p14:creationId xmlns:p14="http://schemas.microsoft.com/office/powerpoint/2010/main" val="16937193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additive="base">
                                        <p:cTn id="4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9" end="9"/>
                                            </p:txEl>
                                          </p:spTgt>
                                        </p:tgtEl>
                                        <p:attrNameLst>
                                          <p:attrName>style.visibility</p:attrName>
                                        </p:attrNameLst>
                                      </p:cBhvr>
                                      <p:to>
                                        <p:strVal val="visible"/>
                                      </p:to>
                                    </p:set>
                                    <p:anim calcmode="lin" valueType="num">
                                      <p:cBhvr additive="base">
                                        <p:cTn id="5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2D036C8-797C-44CE-80ED-2985E6D42D2A}"/>
              </a:ext>
            </a:extLst>
          </p:cNvPr>
          <p:cNvSpPr>
            <a:spLocks noGrp="1"/>
          </p:cNvSpPr>
          <p:nvPr>
            <p:ph idx="1"/>
          </p:nvPr>
        </p:nvSpPr>
        <p:spPr/>
        <p:txBody>
          <a:bodyPr/>
          <a:lstStyle/>
          <a:p>
            <a:r>
              <a:rPr lang="en-GB" sz="44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There is no lab test to diagnose ADHD. Diagnosis involves gathering information from parents, teachers and others, filling out checklists and having a medical evaluation (including vision and hearing screening) to rule out other medical problems. The symptoms are not the result of person being defiant or hostile or unable to understand a task or instructions.</a:t>
            </a:r>
            <a:endParaRPr lang="en-GB" sz="4400"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GB" dirty="0"/>
          </a:p>
        </p:txBody>
      </p:sp>
    </p:spTree>
    <p:extLst>
      <p:ext uri="{BB962C8B-B14F-4D97-AF65-F5344CB8AC3E}">
        <p14:creationId xmlns:p14="http://schemas.microsoft.com/office/powerpoint/2010/main" val="12719928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D88B9-6191-4304-A089-D49B8CBC56B4}"/>
              </a:ext>
            </a:extLst>
          </p:cNvPr>
          <p:cNvSpPr>
            <a:spLocks noGrp="1"/>
          </p:cNvSpPr>
          <p:nvPr>
            <p:ph type="title"/>
          </p:nvPr>
        </p:nvSpPr>
        <p:spPr/>
        <p:txBody>
          <a:bodyPr/>
          <a:lstStyle/>
          <a:p>
            <a:r>
              <a:rPr lang="en-GB" sz="440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The Causes of ADHD</a:t>
            </a:r>
            <a:br>
              <a:rPr lang="en-GB" sz="4400" dirty="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4" name="Content Placeholder 3">
            <a:extLst>
              <a:ext uri="{FF2B5EF4-FFF2-40B4-BE49-F238E27FC236}">
                <a16:creationId xmlns:a16="http://schemas.microsoft.com/office/drawing/2014/main" id="{4D1BDB5C-6DAE-477D-AA34-FEA799B07648}"/>
              </a:ext>
            </a:extLst>
          </p:cNvPr>
          <p:cNvSpPr>
            <a:spLocks noGrp="1"/>
          </p:cNvSpPr>
          <p:nvPr>
            <p:ph idx="1"/>
          </p:nvPr>
        </p:nvSpPr>
        <p:spPr>
          <a:xfrm>
            <a:off x="446567" y="1825625"/>
            <a:ext cx="10907233" cy="4667250"/>
          </a:xfrm>
        </p:spPr>
        <p:txBody>
          <a:bodyPr>
            <a:normAutofit fontScale="92500"/>
          </a:bodyPr>
          <a:lstStyle/>
          <a:p>
            <a:pPr marL="457200">
              <a:lnSpc>
                <a:spcPct val="107000"/>
              </a:lnSpc>
              <a:spcAft>
                <a:spcPts val="800"/>
              </a:spcAft>
            </a:pPr>
            <a:r>
              <a:rPr lang="en-GB" sz="40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Scientists have not yet identified the specific causes of ADHD. There is evidence that genetics contribute to ADHD. For example, three out of four children with ADHD have a relative with the disorder. </a:t>
            </a:r>
          </a:p>
          <a:p>
            <a:pPr marL="457200">
              <a:lnSpc>
                <a:spcPct val="107000"/>
              </a:lnSpc>
              <a:spcAft>
                <a:spcPts val="800"/>
              </a:spcAft>
            </a:pPr>
            <a:r>
              <a:rPr lang="en-GB" sz="40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Other factors that may contribute to the development of ADHD include being born prematurely, brain injury and the mother smoking, using alcohol or having extreme stress during pregnancy.</a:t>
            </a:r>
            <a:endParaRPr lang="en-GB" sz="4000"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GB" dirty="0"/>
          </a:p>
        </p:txBody>
      </p:sp>
    </p:spTree>
    <p:extLst>
      <p:ext uri="{BB962C8B-B14F-4D97-AF65-F5344CB8AC3E}">
        <p14:creationId xmlns:p14="http://schemas.microsoft.com/office/powerpoint/2010/main" val="25509576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ED0F0-172F-47BE-8881-877B03FDBC3F}"/>
              </a:ext>
            </a:extLst>
          </p:cNvPr>
          <p:cNvSpPr>
            <a:spLocks noGrp="1"/>
          </p:cNvSpPr>
          <p:nvPr>
            <p:ph type="title"/>
          </p:nvPr>
        </p:nvSpPr>
        <p:spPr/>
        <p:txBody>
          <a:bodyPr/>
          <a:lstStyle/>
          <a:p>
            <a:r>
              <a:rPr lang="en-GB" sz="4400" dirty="0">
                <a:effectLst/>
                <a:latin typeface="Roboto" panose="02000000000000000000" pitchFamily="2" charset="0"/>
                <a:ea typeface="Times New Roman" panose="02020603050405020304" pitchFamily="18" charset="0"/>
                <a:cs typeface="Times New Roman" panose="02020603050405020304" pitchFamily="18" charset="0"/>
              </a:rPr>
              <a:t>Treatment</a:t>
            </a:r>
            <a:br>
              <a:rPr lang="en-GB" sz="4400" dirty="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4" name="Content Placeholder 3">
            <a:extLst>
              <a:ext uri="{FF2B5EF4-FFF2-40B4-BE49-F238E27FC236}">
                <a16:creationId xmlns:a16="http://schemas.microsoft.com/office/drawing/2014/main" id="{AB0F7704-E83A-4BE8-9253-EAE9F9A2054F}"/>
              </a:ext>
            </a:extLst>
          </p:cNvPr>
          <p:cNvSpPr>
            <a:spLocks noGrp="1"/>
          </p:cNvSpPr>
          <p:nvPr>
            <p:ph idx="1"/>
          </p:nvPr>
        </p:nvSpPr>
        <p:spPr>
          <a:xfrm>
            <a:off x="489098" y="1825625"/>
            <a:ext cx="10864702" cy="4351338"/>
          </a:xfrm>
        </p:spPr>
        <p:txBody>
          <a:bodyPr/>
          <a:lstStyle/>
          <a:p>
            <a:pPr marL="457200">
              <a:lnSpc>
                <a:spcPct val="107000"/>
              </a:lnSpc>
              <a:spcAft>
                <a:spcPts val="800"/>
              </a:spcAft>
            </a:pPr>
            <a:r>
              <a:rPr lang="en-GB" sz="44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Behavioural therapy and medication can improve the symptoms of ADHD. </a:t>
            </a:r>
          </a:p>
          <a:p>
            <a:pPr marL="457200">
              <a:lnSpc>
                <a:spcPct val="107000"/>
              </a:lnSpc>
              <a:spcAft>
                <a:spcPts val="800"/>
              </a:spcAft>
            </a:pPr>
            <a:r>
              <a:rPr lang="en-GB" sz="44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Studies have found that a combination of behavioural therapy and medication works best for most people, particularly those with moderate to severe ADHD.</a:t>
            </a:r>
            <a:endParaRPr lang="en-GB" sz="4400"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GB" dirty="0"/>
          </a:p>
        </p:txBody>
      </p:sp>
    </p:spTree>
    <p:extLst>
      <p:ext uri="{BB962C8B-B14F-4D97-AF65-F5344CB8AC3E}">
        <p14:creationId xmlns:p14="http://schemas.microsoft.com/office/powerpoint/2010/main" val="12030555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B88CF-F5C4-4B6F-A540-679C1F005D71}"/>
              </a:ext>
            </a:extLst>
          </p:cNvPr>
          <p:cNvSpPr>
            <a:spLocks noGrp="1"/>
          </p:cNvSpPr>
          <p:nvPr>
            <p:ph type="title"/>
          </p:nvPr>
        </p:nvSpPr>
        <p:spPr/>
        <p:txBody>
          <a:bodyPr/>
          <a:lstStyle/>
          <a:p>
            <a:r>
              <a:rPr lang="en-GB" sz="440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Therapy</a:t>
            </a:r>
            <a:br>
              <a:rPr lang="en-GB" sz="4400" dirty="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4" name="Content Placeholder 3">
            <a:extLst>
              <a:ext uri="{FF2B5EF4-FFF2-40B4-BE49-F238E27FC236}">
                <a16:creationId xmlns:a16="http://schemas.microsoft.com/office/drawing/2014/main" id="{2857CF4B-FFAF-4F60-BEA4-220A998495E6}"/>
              </a:ext>
            </a:extLst>
          </p:cNvPr>
          <p:cNvSpPr>
            <a:spLocks noGrp="1"/>
          </p:cNvSpPr>
          <p:nvPr>
            <p:ph idx="1"/>
          </p:nvPr>
        </p:nvSpPr>
        <p:spPr>
          <a:xfrm>
            <a:off x="414670" y="1825625"/>
            <a:ext cx="10939130" cy="4351338"/>
          </a:xfrm>
        </p:spPr>
        <p:txBody>
          <a:bodyPr/>
          <a:lstStyle/>
          <a:p>
            <a:pPr marL="457200">
              <a:lnSpc>
                <a:spcPct val="107000"/>
              </a:lnSpc>
              <a:spcAft>
                <a:spcPts val="800"/>
              </a:spcAf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Behavioural therapy focuses on managing the symptoms of ADHD. </a:t>
            </a:r>
          </a:p>
          <a:p>
            <a:pPr marL="457200">
              <a:lnSpc>
                <a:spcPct val="107000"/>
              </a:lnSpc>
              <a:spcAft>
                <a:spcPts val="800"/>
              </a:spcAf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For children, treatment usually consists of teaching parents and teachers how to provide positive feedback for desired behaviours and consequences for negative ones. Although behavioural therapy requires careful coordination, it can help children learn how to control their behaviour and make good choices. </a:t>
            </a:r>
          </a:p>
          <a:p>
            <a:pPr marL="457200">
              <a:lnSpc>
                <a:spcPct val="107000"/>
              </a:lnSpc>
              <a:spcAft>
                <a:spcPts val="800"/>
              </a:spcAf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Adults with ADHD may benefit from psychotherapy and from behavioural strategies that improve structure and organization.</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GB" dirty="0"/>
          </a:p>
        </p:txBody>
      </p:sp>
    </p:spTree>
    <p:extLst>
      <p:ext uri="{BB962C8B-B14F-4D97-AF65-F5344CB8AC3E}">
        <p14:creationId xmlns:p14="http://schemas.microsoft.com/office/powerpoint/2010/main" val="38327669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BB3AD-43CB-4DCE-94BE-72751916B841}"/>
              </a:ext>
            </a:extLst>
          </p:cNvPr>
          <p:cNvSpPr>
            <a:spLocks noGrp="1"/>
          </p:cNvSpPr>
          <p:nvPr>
            <p:ph type="title"/>
          </p:nvPr>
        </p:nvSpPr>
        <p:spPr>
          <a:xfrm>
            <a:off x="510363" y="365126"/>
            <a:ext cx="11238613" cy="910782"/>
          </a:xfrm>
        </p:spPr>
        <p:txBody>
          <a:bodyPr>
            <a:normAutofit fontScale="90000"/>
          </a:bodyPr>
          <a:lstStyle/>
          <a:p>
            <a:br>
              <a:rPr lang="en-GB" sz="440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br>
            <a:r>
              <a:rPr lang="en-GB" sz="44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Medication</a:t>
            </a:r>
            <a:br>
              <a:rPr lang="en-GB" sz="4400" dirty="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4" name="Content Placeholder 3">
            <a:extLst>
              <a:ext uri="{FF2B5EF4-FFF2-40B4-BE49-F238E27FC236}">
                <a16:creationId xmlns:a16="http://schemas.microsoft.com/office/drawing/2014/main" id="{C17A747E-B68A-4303-9BE6-F1593216B4F5}"/>
              </a:ext>
            </a:extLst>
          </p:cNvPr>
          <p:cNvSpPr>
            <a:spLocks noGrp="1"/>
          </p:cNvSpPr>
          <p:nvPr>
            <p:ph idx="1"/>
          </p:nvPr>
        </p:nvSpPr>
        <p:spPr>
          <a:xfrm>
            <a:off x="159487" y="1275908"/>
            <a:ext cx="11589489" cy="5337543"/>
          </a:xfrm>
        </p:spPr>
        <p:txBody>
          <a:bodyPr>
            <a:noAutofit/>
          </a:bodyPr>
          <a:lstStyle/>
          <a:p>
            <a:pPr marL="457200">
              <a:lnSpc>
                <a:spcPct val="107000"/>
              </a:lnSpc>
              <a:spcAft>
                <a:spcPts val="800"/>
              </a:spcAf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There are two main types of medication for ADHD: </a:t>
            </a:r>
          </a:p>
          <a:p>
            <a:pPr marL="971550" lvl="1" indent="-285750">
              <a:lnSpc>
                <a:spcPct val="107000"/>
              </a:lnSpc>
              <a:spcAft>
                <a:spcPts val="800"/>
              </a:spcAft>
              <a:buFont typeface="Wingdings" panose="05000000000000000000" pitchFamily="2" charset="2"/>
              <a:buChar char="Ø"/>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stimulants and </a:t>
            </a:r>
          </a:p>
          <a:p>
            <a:pPr marL="971550" lvl="1" indent="-285750">
              <a:lnSpc>
                <a:spcPct val="107000"/>
              </a:lnSpc>
              <a:spcAft>
                <a:spcPts val="800"/>
              </a:spcAft>
              <a:buFont typeface="Wingdings" panose="05000000000000000000" pitchFamily="2" charset="2"/>
              <a:buChar char="Ø"/>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non-stimulants.</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Stimulant medications are highly effective treatments that have been safely used for decades. They include methylphenidate and amphetamines. As with all medicines, children taking these drugs must be carefully monitored by their parents and doctors. </a:t>
            </a:r>
          </a:p>
          <a:p>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Two non-stimulant medications, atomoxetine and guanfacine, have also been shown to be effective in treating ADHD symptoms. These medications are alternatives for those who do not respond well to stimulants or if a non-stimulant is preferred. </a:t>
            </a:r>
            <a:endParaRPr lang="en-GB"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786741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73CDC-8869-4E44-923D-9966AEC49C2B}"/>
              </a:ext>
            </a:extLst>
          </p:cNvPr>
          <p:cNvSpPr>
            <a:spLocks noGrp="1"/>
          </p:cNvSpPr>
          <p:nvPr>
            <p:ph type="title"/>
          </p:nvPr>
        </p:nvSpPr>
        <p:spPr/>
        <p:txBody>
          <a:bodyPr/>
          <a:lstStyle/>
          <a:p>
            <a:r>
              <a:rPr lang="en-US" dirty="0">
                <a:latin typeface="Sakkal Majalla" panose="02000000000000000000" pitchFamily="2" charset="-78"/>
                <a:cs typeface="Sakkal Majalla" panose="02000000000000000000" pitchFamily="2" charset="-78"/>
              </a:rPr>
              <a:t>Some results</a:t>
            </a:r>
            <a:endParaRPr lang="en-GB" dirty="0">
              <a:latin typeface="Sakkal Majalla" panose="02000000000000000000" pitchFamily="2" charset="-78"/>
              <a:cs typeface="Sakkal Majalla" panose="02000000000000000000" pitchFamily="2" charset="-78"/>
            </a:endParaRPr>
          </a:p>
        </p:txBody>
      </p:sp>
      <p:sp>
        <p:nvSpPr>
          <p:cNvPr id="4" name="Content Placeholder 3">
            <a:extLst>
              <a:ext uri="{FF2B5EF4-FFF2-40B4-BE49-F238E27FC236}">
                <a16:creationId xmlns:a16="http://schemas.microsoft.com/office/drawing/2014/main" id="{C18BDDF9-D268-4739-A4FA-80EBE6F0220E}"/>
              </a:ext>
            </a:extLst>
          </p:cNvPr>
          <p:cNvSpPr>
            <a:spLocks noGrp="1"/>
          </p:cNvSpPr>
          <p:nvPr>
            <p:ph idx="1"/>
          </p:nvPr>
        </p:nvSpPr>
        <p:spPr>
          <a:xfrm>
            <a:off x="340241" y="1825625"/>
            <a:ext cx="11642651" cy="4777194"/>
          </a:xfrm>
        </p:spPr>
        <p:txBody>
          <a:bodyPr>
            <a:normAutofit fontScale="92500" lnSpcReduction="20000"/>
          </a:bodyPr>
          <a:lstStyle/>
          <a:p>
            <a:pPr marL="457200">
              <a:lnSpc>
                <a:spcPct val="107000"/>
              </a:lnSpc>
              <a:spcAft>
                <a:spcPts val="800"/>
              </a:spcAf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Some children experience dramatic relief of symptoms with medication and this relief continues with ongoing treatment. </a:t>
            </a:r>
          </a:p>
          <a:p>
            <a:pPr marL="457200">
              <a:lnSpc>
                <a:spcPct val="107000"/>
              </a:lnSpc>
              <a:spcAft>
                <a:spcPts val="800"/>
              </a:spcAf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Other children may experience only partial relief or the medication may seem to stop working. A change in medication or adjustment in dose may improve the response. </a:t>
            </a:r>
          </a:p>
          <a:p>
            <a:pPr marL="457200">
              <a:lnSpc>
                <a:spcPct val="107000"/>
              </a:lnSpc>
              <a:spcAft>
                <a:spcPts val="800"/>
              </a:spcAf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Other children and families may benefit from additional therapy specific to problem behaviours.</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pPr marL="457200">
              <a:lnSpc>
                <a:spcPct val="107000"/>
              </a:lnSpc>
              <a:spcAft>
                <a:spcPts val="800"/>
              </a:spcAf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The national organization Children and Adults with Attention-Deficit/Hyperactivity Disorder (CHADD) notes that many adults report that medication helps them gain more control and organization in their lives.</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GB" dirty="0"/>
          </a:p>
        </p:txBody>
      </p:sp>
    </p:spTree>
    <p:extLst>
      <p:ext uri="{BB962C8B-B14F-4D97-AF65-F5344CB8AC3E}">
        <p14:creationId xmlns:p14="http://schemas.microsoft.com/office/powerpoint/2010/main" val="28059246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FEEF4-B106-46E1-A64B-8D3769E3F8CC}"/>
              </a:ext>
            </a:extLst>
          </p:cNvPr>
          <p:cNvSpPr>
            <a:spLocks noGrp="1"/>
          </p:cNvSpPr>
          <p:nvPr>
            <p:ph type="title"/>
          </p:nvPr>
        </p:nvSpPr>
        <p:spPr>
          <a:xfrm>
            <a:off x="329609" y="365125"/>
            <a:ext cx="11398103" cy="623703"/>
          </a:xfrm>
        </p:spPr>
        <p:txBody>
          <a:bodyPr>
            <a:normAutofit fontScale="90000"/>
          </a:bodyPr>
          <a:lstStyle/>
          <a:p>
            <a:br>
              <a:rPr lang="en-GB" sz="440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br>
            <a:r>
              <a:rPr lang="en-GB" sz="440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Parenting</a:t>
            </a:r>
            <a:br>
              <a:rPr lang="en-GB" sz="4000" dirty="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28FCC105-58A2-4E78-BB36-59C2DBB63976}"/>
              </a:ext>
            </a:extLst>
          </p:cNvPr>
          <p:cNvSpPr>
            <a:spLocks noGrp="1"/>
          </p:cNvSpPr>
          <p:nvPr>
            <p:ph idx="1"/>
          </p:nvPr>
        </p:nvSpPr>
        <p:spPr>
          <a:xfrm>
            <a:off x="74429" y="1148316"/>
            <a:ext cx="12014790" cy="5592725"/>
          </a:xfrm>
        </p:spPr>
        <p:txBody>
          <a:bodyPr>
            <a:normAutofit fontScale="92500" lnSpcReduction="20000"/>
          </a:bodyPr>
          <a:lstStyle/>
          <a:p>
            <a:pPr marL="457200">
              <a:lnSpc>
                <a:spcPct val="107000"/>
              </a:lnSpc>
              <a:spcAft>
                <a:spcPts val="800"/>
              </a:spcAf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Children who have ADHD tend to benefit from structure, routines and clear expectations. The following may be helpful:</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pPr lvl="1">
              <a:lnSpc>
                <a:spcPct val="107000"/>
              </a:lnSpc>
              <a:spcAft>
                <a:spcPts val="800"/>
              </a:spcAft>
              <a:buSzPts val="1000"/>
              <a:buFont typeface="Wingdings" panose="05000000000000000000" pitchFamily="2" charset="2"/>
              <a:buChar char="Ø"/>
              <a:tabLst>
                <a:tab pos="914400" algn="l"/>
              </a:tabLs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Make clear schedules.</a:t>
            </a:r>
            <a:endParaRPr lang="en-GB" sz="3200"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lvl="1">
              <a:lnSpc>
                <a:spcPct val="107000"/>
              </a:lnSpc>
              <a:spcAft>
                <a:spcPts val="800"/>
              </a:spcAft>
              <a:buSzPts val="1000"/>
              <a:buFont typeface="Wingdings" panose="05000000000000000000" pitchFamily="2" charset="2"/>
              <a:buChar char="Ø"/>
              <a:tabLst>
                <a:tab pos="914400" algn="l"/>
              </a:tabLs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Maintain routines.</a:t>
            </a:r>
            <a:endParaRPr lang="en-GB" sz="3200"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lvl="1">
              <a:lnSpc>
                <a:spcPct val="107000"/>
              </a:lnSpc>
              <a:spcAft>
                <a:spcPts val="800"/>
              </a:spcAft>
              <a:buSzPts val="1000"/>
              <a:buFont typeface="Wingdings" panose="05000000000000000000" pitchFamily="2" charset="2"/>
              <a:buChar char="Ø"/>
              <a:tabLst>
                <a:tab pos="914400" algn="l"/>
              </a:tabLs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Make sure instructions are understood – use simple words and demonstrate.</a:t>
            </a:r>
            <a:endParaRPr lang="en-GB" sz="3200"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lvl="1">
              <a:lnSpc>
                <a:spcPct val="107000"/>
              </a:lnSpc>
              <a:spcAft>
                <a:spcPts val="800"/>
              </a:spcAft>
              <a:buSzPts val="1000"/>
              <a:buFont typeface="Wingdings" panose="05000000000000000000" pitchFamily="2" charset="2"/>
              <a:buChar char="Ø"/>
              <a:tabLst>
                <a:tab pos="914400" algn="l"/>
              </a:tabLs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Focus on your child when talking to him/her. Avoid multitasking.</a:t>
            </a:r>
            <a:endParaRPr lang="en-GB" sz="3200"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lvl="1">
              <a:lnSpc>
                <a:spcPct val="107000"/>
              </a:lnSpc>
              <a:spcAft>
                <a:spcPts val="800"/>
              </a:spcAft>
              <a:buSzPts val="1000"/>
              <a:buFont typeface="Wingdings" panose="05000000000000000000" pitchFamily="2" charset="2"/>
              <a:buChar char="Ø"/>
              <a:tabLst>
                <a:tab pos="914400" algn="l"/>
              </a:tabLs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Supervise. Children with ADHD may require more supervision than their peers.</a:t>
            </a:r>
            <a:endParaRPr lang="en-GB" sz="3200"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lvl="1">
              <a:lnSpc>
                <a:spcPct val="107000"/>
              </a:lnSpc>
              <a:spcAft>
                <a:spcPts val="800"/>
              </a:spcAft>
              <a:buSzPts val="1000"/>
              <a:buFont typeface="Wingdings" panose="05000000000000000000" pitchFamily="2" charset="2"/>
              <a:buChar char="Ø"/>
              <a:tabLst>
                <a:tab pos="914400" algn="l"/>
              </a:tabLs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Maintain communication with the child’s teacher.</a:t>
            </a:r>
            <a:endParaRPr lang="en-GB" sz="3200"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lvl="1">
              <a:lnSpc>
                <a:spcPct val="107000"/>
              </a:lnSpc>
              <a:spcAft>
                <a:spcPts val="800"/>
              </a:spcAft>
              <a:buSzPts val="1000"/>
              <a:buFont typeface="Wingdings" panose="05000000000000000000" pitchFamily="2" charset="2"/>
              <a:buChar char="Ø"/>
              <a:tabLst>
                <a:tab pos="914400" algn="l"/>
              </a:tabLs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Model calm behaviour.</a:t>
            </a:r>
            <a:endParaRPr lang="en-GB" sz="3200"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pPr lvl="1">
              <a:lnSpc>
                <a:spcPct val="107000"/>
              </a:lnSpc>
              <a:spcAft>
                <a:spcPts val="800"/>
              </a:spcAft>
              <a:buSzPts val="1000"/>
              <a:buFont typeface="Wingdings" panose="05000000000000000000" pitchFamily="2" charset="2"/>
              <a:buChar char="Ø"/>
              <a:tabLst>
                <a:tab pos="914400" algn="l"/>
              </a:tabLs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Focus on effort and reward good behaviour.</a:t>
            </a:r>
            <a:endParaRPr lang="en-GB" sz="3200" dirty="0">
              <a:solidFill>
                <a:srgbClr val="111111"/>
              </a:solidFill>
              <a:effectLst/>
              <a:latin typeface="Sakkal Majalla" panose="02000000000000000000" pitchFamily="2" charset="-78"/>
              <a:ea typeface="Calibri" panose="020F0502020204030204" pitchFamily="34" charset="0"/>
              <a:cs typeface="Sakkal Majalla" panose="02000000000000000000" pitchFamily="2" charset="-78"/>
            </a:endParaRPr>
          </a:p>
          <a:p>
            <a:endParaRPr lang="en-GB" dirty="0"/>
          </a:p>
        </p:txBody>
      </p:sp>
    </p:spTree>
    <p:extLst>
      <p:ext uri="{BB962C8B-B14F-4D97-AF65-F5344CB8AC3E}">
        <p14:creationId xmlns:p14="http://schemas.microsoft.com/office/powerpoint/2010/main" val="17481604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6863A-CD95-4797-9F7F-4F0EE3FAE9B6}"/>
              </a:ext>
            </a:extLst>
          </p:cNvPr>
          <p:cNvSpPr>
            <a:spLocks noGrp="1"/>
          </p:cNvSpPr>
          <p:nvPr>
            <p:ph type="title"/>
          </p:nvPr>
        </p:nvSpPr>
        <p:spPr/>
        <p:txBody>
          <a:bodyPr/>
          <a:lstStyle/>
          <a:p>
            <a:r>
              <a:rPr lang="en-GB" sz="4400" dirty="0">
                <a:effectLst/>
                <a:latin typeface="Sakkal Majalla" panose="02000000000000000000" pitchFamily="2" charset="-78"/>
                <a:ea typeface="Times New Roman" panose="02020603050405020304" pitchFamily="18" charset="0"/>
                <a:cs typeface="Sakkal Majalla" panose="02000000000000000000" pitchFamily="2" charset="-78"/>
              </a:rPr>
              <a:t>ADHD and the School-Aged Child</a:t>
            </a:r>
            <a:br>
              <a:rPr lang="en-GB" sz="4400" dirty="0">
                <a:effectLst/>
                <a:latin typeface="Sakkal Majalla" panose="02000000000000000000" pitchFamily="2" charset="-78"/>
                <a:ea typeface="Calibri" panose="020F0502020204030204" pitchFamily="34" charset="0"/>
                <a:cs typeface="Sakkal Majalla" panose="02000000000000000000" pitchFamily="2" charset="-78"/>
              </a:rPr>
            </a:br>
            <a:endParaRPr lang="en-GB" dirty="0">
              <a:latin typeface="Sakkal Majalla" panose="02000000000000000000" pitchFamily="2" charset="-78"/>
              <a:cs typeface="Sakkal Majalla" panose="02000000000000000000" pitchFamily="2" charset="-78"/>
            </a:endParaRPr>
          </a:p>
        </p:txBody>
      </p:sp>
      <p:sp>
        <p:nvSpPr>
          <p:cNvPr id="3" name="Content Placeholder 2">
            <a:extLst>
              <a:ext uri="{FF2B5EF4-FFF2-40B4-BE49-F238E27FC236}">
                <a16:creationId xmlns:a16="http://schemas.microsoft.com/office/drawing/2014/main" id="{91ED28A5-85AE-46A0-B2A5-19623AB67C96}"/>
              </a:ext>
            </a:extLst>
          </p:cNvPr>
          <p:cNvSpPr>
            <a:spLocks noGrp="1"/>
          </p:cNvSpPr>
          <p:nvPr>
            <p:ph idx="1"/>
          </p:nvPr>
        </p:nvSpPr>
        <p:spPr>
          <a:xfrm>
            <a:off x="414669" y="1477926"/>
            <a:ext cx="11451265" cy="5092995"/>
          </a:xfrm>
        </p:spPr>
        <p:txBody>
          <a:bodyPr>
            <a:normAutofit fontScale="92500" lnSpcReduction="10000"/>
          </a:bodyPr>
          <a:lstStyle/>
          <a:p>
            <a:pPr>
              <a:lnSpc>
                <a:spcPct val="107000"/>
              </a:lnSpc>
              <a:spcAft>
                <a:spcPts val="800"/>
              </a:spcAf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Teachers and school staff can provide parents and doctors with information to help evaluate behaviour and learning problems, and can assist with behavioural training. However, school staff cannot diagnose ADHD, make decisions about treatment or require that a student take medication to attend school. Only parents and guardians can make those decisions with the child’s physician.</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Students whose ADHD impairs their learning may qualify for special education under the Individuals with Disabilities Education Act or for a Section 504 plan (for children who do not require special education) under the Rehabilitation Act of 1973. Children with ADHD can benefit from study skills instruction, changes to the classroom setup, alternative teaching techniques and a modified curriculum.</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GB" dirty="0"/>
          </a:p>
        </p:txBody>
      </p:sp>
    </p:spTree>
    <p:extLst>
      <p:ext uri="{BB962C8B-B14F-4D97-AF65-F5344CB8AC3E}">
        <p14:creationId xmlns:p14="http://schemas.microsoft.com/office/powerpoint/2010/main" val="9184507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0A7D2DA-FA78-4AF2-A17C-13D103B63170}"/>
              </a:ext>
            </a:extLst>
          </p:cNvPr>
          <p:cNvSpPr>
            <a:spLocks noGrp="1"/>
          </p:cNvSpPr>
          <p:nvPr>
            <p:ph type="title"/>
          </p:nvPr>
        </p:nvSpPr>
        <p:spPr>
          <a:xfrm>
            <a:off x="838200" y="365125"/>
            <a:ext cx="10515600" cy="921415"/>
          </a:xfrm>
        </p:spPr>
        <p:txBody>
          <a:bodyPr/>
          <a:lstStyle/>
          <a:p>
            <a:r>
              <a:rPr lang="en-US" dirty="0"/>
              <a:t>What is Autism?</a:t>
            </a:r>
            <a:endParaRPr lang="en-GB" dirty="0"/>
          </a:p>
        </p:txBody>
      </p:sp>
      <p:sp>
        <p:nvSpPr>
          <p:cNvPr id="9" name="Content Placeholder 8">
            <a:extLst>
              <a:ext uri="{FF2B5EF4-FFF2-40B4-BE49-F238E27FC236}">
                <a16:creationId xmlns:a16="http://schemas.microsoft.com/office/drawing/2014/main" id="{73BF7711-1C73-4B42-A37C-DF34066D575B}"/>
              </a:ext>
            </a:extLst>
          </p:cNvPr>
          <p:cNvSpPr txBox="1">
            <a:spLocks noGrp="1"/>
          </p:cNvSpPr>
          <p:nvPr>
            <p:ph idx="1"/>
          </p:nvPr>
        </p:nvSpPr>
        <p:spPr>
          <a:xfrm>
            <a:off x="0" y="1286541"/>
            <a:ext cx="11844670" cy="5164619"/>
          </a:xfrm>
          <a:prstGeom prst="rect">
            <a:avLst/>
          </a:prstGeom>
          <a:noFill/>
        </p:spPr>
        <p:txBody>
          <a:bodyPr wrap="square">
            <a:spAutoFit/>
          </a:bodyPr>
          <a:lstStyle/>
          <a:p>
            <a:pPr>
              <a:lnSpc>
                <a:spcPct val="107000"/>
              </a:lnSpc>
              <a:spcAft>
                <a:spcPts val="800"/>
              </a:spcAft>
            </a:pPr>
            <a:r>
              <a:rPr lang="en-GB" sz="3200"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Autism is a complicated neurodevelopmental disorder in which the brain does not seem to function properly. </a:t>
            </a:r>
          </a:p>
          <a:p>
            <a:pPr>
              <a:lnSpc>
                <a:spcPct val="107000"/>
              </a:lnSpc>
              <a:spcAft>
                <a:spcPts val="800"/>
              </a:spcAft>
            </a:pPr>
            <a:r>
              <a:rPr lang="en-GB" sz="3200"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Children with autism typically have social interaction and communication impairments as well as restricted interests, activities, and play skills. Raising a child with autism is an enormous and often overwhelming task, but occupational therapy can help.</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pPr>
            <a:r>
              <a:rPr lang="en-GB" sz="3000"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Occupational therapy can help children with autism perform better in school and home environments. Parents who are referred to occupational therapy practitioners often have concerns about the behavioural and social development problems their children with autism display in these environments, and practitioners can assist with these issues.</a:t>
            </a:r>
            <a:endParaRPr lang="en-GB" sz="3000" dirty="0">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2204106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75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125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75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125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125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75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125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125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9AF29-1874-4BD3-8E55-1F681F383CA9}"/>
              </a:ext>
            </a:extLst>
          </p:cNvPr>
          <p:cNvSpPr>
            <a:spLocks noGrp="1"/>
          </p:cNvSpPr>
          <p:nvPr>
            <p:ph type="title"/>
          </p:nvPr>
        </p:nvSpPr>
        <p:spPr/>
        <p:txBody>
          <a:bodyPr/>
          <a:lstStyle/>
          <a:p>
            <a:r>
              <a:rPr lang="en-GB" sz="4400" dirty="0">
                <a:effectLst/>
                <a:latin typeface="Sakkal Majalla" panose="02000000000000000000" pitchFamily="2" charset="-78"/>
                <a:ea typeface="Times New Roman" panose="02020603050405020304" pitchFamily="18" charset="0"/>
                <a:cs typeface="Sakkal Majalla" panose="02000000000000000000" pitchFamily="2" charset="-78"/>
              </a:rPr>
              <a:t>ADHD and Adults</a:t>
            </a:r>
            <a:br>
              <a:rPr lang="en-GB" sz="4400" dirty="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8F085A69-5328-4AB9-85A7-22CDFDB953AA}"/>
              </a:ext>
            </a:extLst>
          </p:cNvPr>
          <p:cNvSpPr>
            <a:spLocks noGrp="1"/>
          </p:cNvSpPr>
          <p:nvPr>
            <p:ph idx="1"/>
          </p:nvPr>
        </p:nvSpPr>
        <p:spPr>
          <a:xfrm>
            <a:off x="414671" y="1825625"/>
            <a:ext cx="11376836" cy="4745296"/>
          </a:xfrm>
        </p:spPr>
        <p:txBody>
          <a:bodyPr>
            <a:normAutofit fontScale="92500"/>
          </a:bodyPr>
          <a:lstStyle/>
          <a:p>
            <a:pPr>
              <a:lnSpc>
                <a:spcPct val="107000"/>
              </a:lnSpc>
              <a:spcAft>
                <a:spcPts val="800"/>
              </a:spcAft>
            </a:pPr>
            <a:r>
              <a:rPr lang="en-GB" sz="36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Many adults with ADHD do not realize they have the disorder. </a:t>
            </a:r>
          </a:p>
          <a:p>
            <a:pPr>
              <a:lnSpc>
                <a:spcPct val="107000"/>
              </a:lnSpc>
              <a:spcAft>
                <a:spcPts val="800"/>
              </a:spcAft>
            </a:pPr>
            <a:r>
              <a:rPr lang="en-GB" sz="36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A comprehensive evaluation typically includes a review of past and current symptoms, a medical exam and history, and use of adult rating scales or checklists. </a:t>
            </a:r>
          </a:p>
          <a:p>
            <a:pPr>
              <a:lnSpc>
                <a:spcPct val="107000"/>
              </a:lnSpc>
              <a:spcAft>
                <a:spcPts val="800"/>
              </a:spcAft>
            </a:pPr>
            <a:r>
              <a:rPr lang="en-GB" sz="36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Adults with ADHD are treated with medication, psychotherapy or a combination. Behaviour management strategies, such as ways to minimize distractions and increase structure and organization, and involving immediate family members can also be helpful.</a:t>
            </a:r>
            <a:endParaRPr lang="en-GB" sz="3600"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GB" dirty="0"/>
          </a:p>
        </p:txBody>
      </p:sp>
    </p:spTree>
    <p:extLst>
      <p:ext uri="{BB962C8B-B14F-4D97-AF65-F5344CB8AC3E}">
        <p14:creationId xmlns:p14="http://schemas.microsoft.com/office/powerpoint/2010/main" val="26491843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1FB26-6E87-4CD1-8493-8FE8DE47EC38}"/>
              </a:ext>
            </a:extLst>
          </p:cNvPr>
          <p:cNvSpPr>
            <a:spLocks noGrp="1"/>
          </p:cNvSpPr>
          <p:nvPr>
            <p:ph type="title"/>
          </p:nvPr>
        </p:nvSpPr>
        <p:spPr/>
        <p:txBody>
          <a:bodyPr/>
          <a:lstStyle/>
          <a:p>
            <a:r>
              <a:rPr lang="en-GB" sz="44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References</a:t>
            </a:r>
            <a:endParaRPr lang="en-GB" dirty="0"/>
          </a:p>
        </p:txBody>
      </p:sp>
      <p:sp>
        <p:nvSpPr>
          <p:cNvPr id="3" name="Content Placeholder 2">
            <a:extLst>
              <a:ext uri="{FF2B5EF4-FFF2-40B4-BE49-F238E27FC236}">
                <a16:creationId xmlns:a16="http://schemas.microsoft.com/office/drawing/2014/main" id="{B166BEDD-48B2-43C1-85CD-1982F815C1DF}"/>
              </a:ext>
            </a:extLst>
          </p:cNvPr>
          <p:cNvSpPr>
            <a:spLocks noGrp="1"/>
          </p:cNvSpPr>
          <p:nvPr>
            <p:ph idx="1"/>
          </p:nvPr>
        </p:nvSpPr>
        <p:spPr/>
        <p:txBody>
          <a:bodyPr/>
          <a:lstStyle/>
          <a:p>
            <a:pPr>
              <a:lnSpc>
                <a:spcPct val="107000"/>
              </a:lnSpc>
              <a:spcAft>
                <a:spcPts val="800"/>
              </a:spcAft>
            </a:pPr>
            <a:br>
              <a:rPr lang="en-GB" sz="1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b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(1) Danielson, ML, et al. </a:t>
            </a:r>
            <a:r>
              <a:rPr lang="en-GB" sz="3200" dirty="0">
                <a:solidFill>
                  <a:srgbClr val="0000FF"/>
                </a:solidFill>
                <a:latin typeface="Sakkal Majalla" panose="02000000000000000000" pitchFamily="2" charset="-78"/>
                <a:ea typeface="Times New Roman" panose="02020603050405020304" pitchFamily="18" charset="0"/>
                <a:cs typeface="Sakkal Majalla" panose="02000000000000000000" pitchFamily="2" charset="-78"/>
                <a:hlinkClick r:id="rId2"/>
              </a:rPr>
              <a:t>Prevalence of Parent-Reported ADHD Diagnosis and Associated Treatment Among U.S. Children and Adolescents, 2016.</a:t>
            </a:r>
            <a:r>
              <a:rPr lang="en-GB" sz="1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Journal of Clinical Child &amp; Adolescent Psychology, Volume 47, 2018 - Issue 2</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 S</a:t>
            </a:r>
            <a:r>
              <a:rPr lang="en-GB" sz="1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imon V , </a:t>
            </a:r>
            <a:r>
              <a:rPr lang="en-GB" sz="1800" dirty="0" err="1">
                <a:solidFill>
                  <a:srgbClr val="333333"/>
                </a:solidFill>
                <a:effectLst/>
                <a:latin typeface="Arial" panose="020B0604020202020204" pitchFamily="34" charset="0"/>
                <a:ea typeface="Times New Roman" panose="02020603050405020304" pitchFamily="18" charset="0"/>
                <a:cs typeface="Arial" panose="020B0604020202020204" pitchFamily="34" charset="0"/>
              </a:rPr>
              <a:t>Czobor</a:t>
            </a:r>
            <a:r>
              <a:rPr lang="en-GB" sz="1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P , </a:t>
            </a:r>
            <a:r>
              <a:rPr lang="en-GB" sz="1800" dirty="0" err="1">
                <a:solidFill>
                  <a:srgbClr val="333333"/>
                </a:solidFill>
                <a:effectLst/>
                <a:latin typeface="Arial" panose="020B0604020202020204" pitchFamily="34" charset="0"/>
                <a:ea typeface="Times New Roman" panose="02020603050405020304" pitchFamily="18" charset="0"/>
                <a:cs typeface="Arial" panose="020B0604020202020204" pitchFamily="34" charset="0"/>
              </a:rPr>
              <a:t>Bálint</a:t>
            </a:r>
            <a:r>
              <a:rPr lang="en-GB" sz="1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S , et al: :</a:t>
            </a:r>
            <a:r>
              <a:rPr lang="en-GB" sz="18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Prevalence and correlates of adult attention-deficit hyperactivity disorder: a meta-analysis</a:t>
            </a:r>
            <a:r>
              <a:rPr lang="en-GB" sz="1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Br J Psychiatry194(3):204–211, 2009</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1800" kern="1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5024607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45F046-E296-4F7E-B9BB-3558C0947E29}"/>
              </a:ext>
            </a:extLst>
          </p:cNvPr>
          <p:cNvSpPr txBox="1"/>
          <p:nvPr/>
        </p:nvSpPr>
        <p:spPr>
          <a:xfrm>
            <a:off x="1584251" y="3234652"/>
            <a:ext cx="8527312" cy="1080296"/>
          </a:xfrm>
          <a:prstGeom prst="rect">
            <a:avLst/>
          </a:prstGeom>
          <a:noFill/>
        </p:spPr>
        <p:txBody>
          <a:bodyPr wrap="square">
            <a:spAutoFit/>
          </a:bodyPr>
          <a:lstStyle/>
          <a:p>
            <a:pPr algn="ctr">
              <a:lnSpc>
                <a:spcPct val="107000"/>
              </a:lnSpc>
              <a:spcAft>
                <a:spcPts val="800"/>
              </a:spcAft>
            </a:pPr>
            <a:r>
              <a:rPr lang="en-GB" sz="6000" b="1" dirty="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Thank you for Listening!</a:t>
            </a:r>
          </a:p>
        </p:txBody>
      </p:sp>
    </p:spTree>
    <p:extLst>
      <p:ext uri="{BB962C8B-B14F-4D97-AF65-F5344CB8AC3E}">
        <p14:creationId xmlns:p14="http://schemas.microsoft.com/office/powerpoint/2010/main" val="21354700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DE299C-1421-491F-84DD-22B065E90AF2}"/>
              </a:ext>
            </a:extLst>
          </p:cNvPr>
          <p:cNvSpPr txBox="1"/>
          <p:nvPr/>
        </p:nvSpPr>
        <p:spPr>
          <a:xfrm>
            <a:off x="1169580" y="1052623"/>
            <a:ext cx="9622465" cy="1093826"/>
          </a:xfrm>
          <a:prstGeom prst="rect">
            <a:avLst/>
          </a:prstGeom>
          <a:noFill/>
        </p:spPr>
        <p:txBody>
          <a:bodyPr wrap="square">
            <a:spAutoFit/>
          </a:bodyPr>
          <a:lstStyle/>
          <a:p>
            <a:r>
              <a:rPr lang="en-GB" dirty="0"/>
              <a:t> </a:t>
            </a:r>
          </a:p>
          <a:p>
            <a:pPr>
              <a:lnSpc>
                <a:spcPct val="107000"/>
              </a:lnSpc>
              <a:spcAft>
                <a:spcPts val="800"/>
              </a:spcAft>
            </a:pPr>
            <a:endParaRPr lang="en-GB" sz="4400" b="1"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2" name="Title 1">
            <a:extLst>
              <a:ext uri="{FF2B5EF4-FFF2-40B4-BE49-F238E27FC236}">
                <a16:creationId xmlns:a16="http://schemas.microsoft.com/office/drawing/2014/main" id="{DC5DA43F-2CD0-43F7-A573-4C9A3051CA15}"/>
              </a:ext>
            </a:extLst>
          </p:cNvPr>
          <p:cNvSpPr>
            <a:spLocks noGrp="1"/>
          </p:cNvSpPr>
          <p:nvPr>
            <p:ph type="title"/>
          </p:nvPr>
        </p:nvSpPr>
        <p:spPr>
          <a:xfrm>
            <a:off x="838200" y="365126"/>
            <a:ext cx="10515600" cy="953312"/>
          </a:xfrm>
        </p:spPr>
        <p:txBody>
          <a:bodyPr>
            <a:normAutofit fontScale="90000"/>
          </a:bodyPr>
          <a:lstStyle/>
          <a:p>
            <a:r>
              <a:rPr lang="en-GB" sz="4800" b="1"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Understanding Sensory Issues</a:t>
            </a:r>
            <a:br>
              <a:rPr lang="en-GB" sz="1800" dirty="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49FEBF25-793D-4F39-AE49-338CE37C18CB}"/>
              </a:ext>
            </a:extLst>
          </p:cNvPr>
          <p:cNvSpPr>
            <a:spLocks noGrp="1"/>
          </p:cNvSpPr>
          <p:nvPr>
            <p:ph idx="1"/>
          </p:nvPr>
        </p:nvSpPr>
        <p:spPr>
          <a:xfrm>
            <a:off x="318977" y="1201479"/>
            <a:ext cx="11515060" cy="5209954"/>
          </a:xfrm>
        </p:spPr>
        <p:txBody>
          <a:bodyPr>
            <a:normAutofit/>
          </a:bodyPr>
          <a:lstStyle/>
          <a:p>
            <a:r>
              <a:rPr lang="en-GB" sz="3200" dirty="0">
                <a:latin typeface="Sakkal Majalla" panose="02000000000000000000" pitchFamily="2" charset="-78"/>
                <a:cs typeface="Sakkal Majalla" panose="02000000000000000000" pitchFamily="2" charset="-78"/>
              </a:rPr>
              <a:t>Although the behavioural and social difficulties that children with autism have are overtly displayed, many children also have sensory issues that are trickier to detect. “Some of the issues in social interaction and communication, as well as some of the behaviours, are occurring because the child often has sensory processing issues,” says Jane Case-Smith, EdD, OTR/L, FAOTA, professor and director of the Occupational Therapy Division of the School of Allied Medical Professions at Ohio State University. </a:t>
            </a:r>
          </a:p>
          <a:p>
            <a:r>
              <a:rPr lang="en-GB" sz="3200" dirty="0">
                <a:latin typeface="Sakkal Majalla" panose="02000000000000000000" pitchFamily="2" charset="-78"/>
                <a:cs typeface="Sakkal Majalla" panose="02000000000000000000" pitchFamily="2" charset="-78"/>
              </a:rPr>
              <a:t>It is estimated that 80% of children with autism have sensory processing problems. This means that they can’t filter out extraneous sensory stimulation or don’t process sensory stimulation in the same way typically developing children do. </a:t>
            </a:r>
          </a:p>
          <a:p>
            <a:r>
              <a:rPr lang="en-GB" sz="3200" dirty="0">
                <a:latin typeface="Sakkal Majalla" panose="02000000000000000000" pitchFamily="2" charset="-78"/>
                <a:cs typeface="Sakkal Majalla" panose="02000000000000000000" pitchFamily="2" charset="-78"/>
              </a:rPr>
              <a:t>Occupational therapy practitioners can address sensory issues and equip parents to manage their child’s behaviour more successfully.</a:t>
            </a:r>
          </a:p>
          <a:p>
            <a:endParaRPr lang="en-GB" dirty="0"/>
          </a:p>
        </p:txBody>
      </p:sp>
    </p:spTree>
    <p:extLst>
      <p:ext uri="{BB962C8B-B14F-4D97-AF65-F5344CB8AC3E}">
        <p14:creationId xmlns:p14="http://schemas.microsoft.com/office/powerpoint/2010/main" val="1303861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F2D13-FB5D-4EAF-81EB-72CB3C9C2AA2}"/>
              </a:ext>
            </a:extLst>
          </p:cNvPr>
          <p:cNvSpPr>
            <a:spLocks noGrp="1"/>
          </p:cNvSpPr>
          <p:nvPr>
            <p:ph type="title"/>
          </p:nvPr>
        </p:nvSpPr>
        <p:spPr/>
        <p:txBody>
          <a:bodyPr/>
          <a:lstStyle/>
          <a:p>
            <a:r>
              <a:rPr lang="en-GB" sz="1800" b="1" dirty="0">
                <a:solidFill>
                  <a:srgbClr val="2C2C2C"/>
                </a:solidFill>
                <a:effectLst/>
                <a:latin typeface="Open Sans" panose="020B0606030504020204" pitchFamily="34" charset="0"/>
                <a:ea typeface="Times New Roman" panose="02020603050405020304" pitchFamily="18" charset="0"/>
                <a:cs typeface="Arial" panose="020B0604020202020204" pitchFamily="34" charset="0"/>
              </a:rPr>
              <a:t>Understanding Sensory Issues</a:t>
            </a:r>
            <a:br>
              <a:rPr lang="en-GB" sz="1800" dirty="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5" name="Content Placeholder 4">
            <a:extLst>
              <a:ext uri="{FF2B5EF4-FFF2-40B4-BE49-F238E27FC236}">
                <a16:creationId xmlns:a16="http://schemas.microsoft.com/office/drawing/2014/main" id="{19256372-86B5-4119-A007-03DF1CB193ED}"/>
              </a:ext>
            </a:extLst>
          </p:cNvPr>
          <p:cNvSpPr>
            <a:spLocks noGrp="1"/>
          </p:cNvSpPr>
          <p:nvPr>
            <p:ph idx="1"/>
          </p:nvPr>
        </p:nvSpPr>
        <p:spPr>
          <a:xfrm>
            <a:off x="414670" y="1825625"/>
            <a:ext cx="11440632" cy="4667250"/>
          </a:xfrm>
        </p:spPr>
        <p:txBody>
          <a:bodyPr>
            <a:normAutofit/>
          </a:bodyPr>
          <a:lstStyle/>
          <a:p>
            <a:r>
              <a:rPr lang="en-GB"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Problems with sensory processing can explain why children with autism may not like noise, being touched, or the feel of certain clothing. “Sometimes [parents] are very aware of these behaviours—that the child is rigid, that they won’t eat certain foods or don’t like certain odours—but nobody’s really put it all together for them,” says Case-Smith. </a:t>
            </a:r>
          </a:p>
          <a:p>
            <a:r>
              <a:rPr lang="en-GB" b="1" dirty="0">
                <a:solidFill>
                  <a:srgbClr val="2C2C2C"/>
                </a:solidFill>
                <a:latin typeface="Sakkal Majalla" panose="02000000000000000000" pitchFamily="2" charset="-78"/>
                <a:ea typeface="Times New Roman" panose="02020603050405020304" pitchFamily="18" charset="0"/>
                <a:cs typeface="Sakkal Majalla" panose="02000000000000000000" pitchFamily="2" charset="-78"/>
              </a:rPr>
              <a:t>What can OT practitioners do?</a:t>
            </a:r>
            <a:endParaRPr lang="en-GB" b="1"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endParaRPr>
          </a:p>
          <a:p>
            <a:r>
              <a:rPr lang="en-GB"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Occupational therapy practitioners can clarify the role of sensory processing and provide advice on practical things parents can do, such as placing a weighted vest on a child if he or she needs calming. </a:t>
            </a:r>
          </a:p>
          <a:p>
            <a:r>
              <a:rPr lang="en-GB"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Occupational therapy practitioners also support positive behaviour, aimed to help the child’s social engagement, by imitating the child’s actions, waiting for his or her response, positively responding to the child, and cuing appropriate social interaction to improve social play skills.</a:t>
            </a:r>
            <a:endParaRPr lang="en-GB"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GB" dirty="0"/>
          </a:p>
        </p:txBody>
      </p:sp>
    </p:spTree>
    <p:extLst>
      <p:ext uri="{BB962C8B-B14F-4D97-AF65-F5344CB8AC3E}">
        <p14:creationId xmlns:p14="http://schemas.microsoft.com/office/powerpoint/2010/main" val="21131065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75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125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75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125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125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404F5-2529-4685-A075-7EAC9F4FDDAD}"/>
              </a:ext>
            </a:extLst>
          </p:cNvPr>
          <p:cNvSpPr>
            <a:spLocks noGrp="1"/>
          </p:cNvSpPr>
          <p:nvPr>
            <p:ph type="title"/>
          </p:nvPr>
        </p:nvSpPr>
        <p:spPr>
          <a:xfrm>
            <a:off x="393405" y="365125"/>
            <a:ext cx="10960395" cy="846987"/>
          </a:xfrm>
        </p:spPr>
        <p:txBody>
          <a:bodyPr>
            <a:noAutofit/>
          </a:bodyPr>
          <a:lstStyle/>
          <a:p>
            <a:br>
              <a:rPr lang="en-GB" sz="4800" b="1"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br>
            <a:r>
              <a:rPr lang="en-GB" sz="4800" b="1"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Accessing Occupational Therapy</a:t>
            </a:r>
            <a:br>
              <a:rPr lang="en-GB" sz="4800" dirty="0">
                <a:effectLst/>
                <a:latin typeface="Sakkal Majalla" panose="02000000000000000000" pitchFamily="2" charset="-78"/>
                <a:ea typeface="Calibri" panose="020F0502020204030204" pitchFamily="34" charset="0"/>
                <a:cs typeface="Sakkal Majalla" panose="02000000000000000000" pitchFamily="2" charset="-78"/>
              </a:rPr>
            </a:br>
            <a:endParaRPr lang="en-GB" sz="4800" dirty="0">
              <a:latin typeface="Sakkal Majalla" panose="02000000000000000000" pitchFamily="2" charset="-78"/>
              <a:cs typeface="Sakkal Majalla" panose="02000000000000000000" pitchFamily="2" charset="-78"/>
            </a:endParaRPr>
          </a:p>
        </p:txBody>
      </p:sp>
      <p:sp>
        <p:nvSpPr>
          <p:cNvPr id="4" name="Content Placeholder 3">
            <a:extLst>
              <a:ext uri="{FF2B5EF4-FFF2-40B4-BE49-F238E27FC236}">
                <a16:creationId xmlns:a16="http://schemas.microsoft.com/office/drawing/2014/main" id="{55C8E737-DE5C-4EB3-B14C-951903D8B04B}"/>
              </a:ext>
            </a:extLst>
          </p:cNvPr>
          <p:cNvSpPr>
            <a:spLocks noGrp="1"/>
          </p:cNvSpPr>
          <p:nvPr>
            <p:ph idx="1"/>
          </p:nvPr>
        </p:nvSpPr>
        <p:spPr>
          <a:xfrm>
            <a:off x="255181" y="1212112"/>
            <a:ext cx="11685182" cy="5280763"/>
          </a:xfrm>
        </p:spPr>
        <p:txBody>
          <a:bodyPr>
            <a:normAutofit fontScale="85000" lnSpcReduction="10000"/>
          </a:bodyPr>
          <a:lstStyle/>
          <a:p>
            <a:pPr>
              <a:lnSpc>
                <a:spcPct val="107000"/>
              </a:lnSpc>
              <a:spcAft>
                <a:spcPts val="800"/>
              </a:spcAft>
            </a:pPr>
            <a:r>
              <a:rPr lang="en-GB" sz="3200"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Children with autism can access occupational therapy most easily through schools because public law mandates its availability to students with disabilities who need it. In addition, many insurance plans cover private occupational therapy for children with autism because of the severity of the disability.</a:t>
            </a:r>
          </a:p>
          <a:p>
            <a:pPr>
              <a:lnSpc>
                <a:spcPct val="107000"/>
              </a:lnSpc>
              <a:spcAft>
                <a:spcPts val="800"/>
              </a:spcAft>
            </a:pPr>
            <a:r>
              <a:rPr lang="en-GB" sz="3200"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Children with autism usually receive occupational therapy in their schools as part of their educational program. Many also receive private occupational therapy, which may be covered by insurance or paid for independently. </a:t>
            </a:r>
          </a:p>
          <a:p>
            <a:pPr>
              <a:lnSpc>
                <a:spcPct val="107000"/>
              </a:lnSpc>
              <a:spcAft>
                <a:spcPts val="800"/>
              </a:spcAft>
            </a:pPr>
            <a:r>
              <a:rPr lang="en-GB" sz="3200"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Often sensory-based, this “active type of intervention focuses specifically on helping [children] integrate their sensory systems and initiate and sustain purposeful play,” says Case-Smith. Therapy can involve swings, deep touch, massage, and numerous other methods. </a:t>
            </a:r>
          </a:p>
          <a:p>
            <a:pPr>
              <a:lnSpc>
                <a:spcPct val="107000"/>
              </a:lnSpc>
              <a:spcAft>
                <a:spcPts val="800"/>
              </a:spcAft>
            </a:pPr>
            <a:r>
              <a:rPr lang="en-GB" sz="3200"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Therapy sessions always centre on the child, incorporate play, are interactive, and provide activities that require the child to problem solve.</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GB" dirty="0"/>
          </a:p>
        </p:txBody>
      </p:sp>
    </p:spTree>
    <p:extLst>
      <p:ext uri="{BB962C8B-B14F-4D97-AF65-F5344CB8AC3E}">
        <p14:creationId xmlns:p14="http://schemas.microsoft.com/office/powerpoint/2010/main" val="34540498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C0676-FFC0-4842-8A7A-712298697A1D}"/>
              </a:ext>
            </a:extLst>
          </p:cNvPr>
          <p:cNvSpPr>
            <a:spLocks noGrp="1"/>
          </p:cNvSpPr>
          <p:nvPr>
            <p:ph type="title"/>
          </p:nvPr>
        </p:nvSpPr>
        <p:spPr/>
        <p:txBody>
          <a:bodyPr/>
          <a:lstStyle/>
          <a:p>
            <a:r>
              <a:rPr lang="en-GB" sz="4400" b="1" dirty="0">
                <a:solidFill>
                  <a:srgbClr val="2C2C2C"/>
                </a:solidFill>
                <a:effectLst/>
                <a:latin typeface="Open Sans" panose="020B0606030504020204" pitchFamily="34" charset="0"/>
                <a:ea typeface="Times New Roman" panose="02020603050405020304" pitchFamily="18" charset="0"/>
                <a:cs typeface="Arial" panose="020B0604020202020204" pitchFamily="34" charset="0"/>
              </a:rPr>
              <a:t>Creating the Intervention Plan</a:t>
            </a:r>
            <a:br>
              <a:rPr lang="en-GB" sz="4400" dirty="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4" name="Content Placeholder 3">
            <a:extLst>
              <a:ext uri="{FF2B5EF4-FFF2-40B4-BE49-F238E27FC236}">
                <a16:creationId xmlns:a16="http://schemas.microsoft.com/office/drawing/2014/main" id="{E4B2674A-34A7-451F-B6E3-0D8991C6EE7A}"/>
              </a:ext>
            </a:extLst>
          </p:cNvPr>
          <p:cNvSpPr>
            <a:spLocks noGrp="1"/>
          </p:cNvSpPr>
          <p:nvPr>
            <p:ph idx="1"/>
          </p:nvPr>
        </p:nvSpPr>
        <p:spPr>
          <a:xfrm>
            <a:off x="255181" y="1201479"/>
            <a:ext cx="11738345" cy="5486400"/>
          </a:xfrm>
        </p:spPr>
        <p:txBody>
          <a:bodyPr>
            <a:normAutofit fontScale="85000" lnSpcReduction="20000"/>
          </a:bodyPr>
          <a:lstStyle/>
          <a:p>
            <a:pPr>
              <a:lnSpc>
                <a:spcPct val="107000"/>
              </a:lnSpc>
              <a:spcAft>
                <a:spcPts val="800"/>
              </a:spcAft>
            </a:pPr>
            <a:r>
              <a:rPr lang="en-GB"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When creating an intervention plan, occupational therapy practitioners do the following:</a:t>
            </a:r>
          </a:p>
          <a:p>
            <a:pPr lvl="1">
              <a:lnSpc>
                <a:spcPct val="107000"/>
              </a:lnSpc>
              <a:spcAft>
                <a:spcPts val="800"/>
              </a:spcAft>
            </a:pPr>
            <a:r>
              <a:rPr lang="en-GB" sz="2800"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evaluate children with autism using observation and parent and teacher reports </a:t>
            </a:r>
          </a:p>
          <a:p>
            <a:pPr lvl="1">
              <a:lnSpc>
                <a:spcPct val="107000"/>
              </a:lnSpc>
              <a:spcAft>
                <a:spcPts val="800"/>
              </a:spcAft>
            </a:pPr>
            <a:r>
              <a:rPr lang="en-GB" sz="2800"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interview parents about their child’s relationships and eating, self-care, and daily living skills.</a:t>
            </a:r>
            <a:endParaRPr lang="en-GB" sz="2800" dirty="0">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pPr>
            <a:r>
              <a:rPr lang="en-GB"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In setting goals, occupational therapy practitioners work with families and teachers as a team to address the most immediate and important issues. “Autism is so pervasive and it’s so complex that it’s critical that the entire team is focused on one or two or three priorities. [These are] typically social interaction, behaviour, and performance within a classroom,” says Case-Smith. </a:t>
            </a:r>
          </a:p>
          <a:p>
            <a:pPr>
              <a:lnSpc>
                <a:spcPct val="107000"/>
              </a:lnSpc>
              <a:spcAft>
                <a:spcPts val="800"/>
              </a:spcAft>
            </a:pPr>
            <a:r>
              <a:rPr lang="en-GB"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Whether practitioners modify the environment or engage in one-on-one therapy, their efforts serve the goals of the teacher and family. By collaborating with families, teachers, and other service providers, the occupational therapy practitioner strives to support academic success.</a:t>
            </a:r>
            <a:endParaRPr lang="en-GB" dirty="0">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pPr>
            <a:r>
              <a:rPr lang="en-GB"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An important and often overlooked part of this team is siblings. When it comes to reinforcing goals, “There’s quite a lot of evidence that using siblings and typical peers is pretty effective with children with autism,” says Case-Smith. Siblings can take leadership roles where they initiate and direct interactions.</a:t>
            </a:r>
            <a:endParaRPr lang="en-GB"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GB" dirty="0"/>
          </a:p>
        </p:txBody>
      </p:sp>
    </p:spTree>
    <p:extLst>
      <p:ext uri="{BB962C8B-B14F-4D97-AF65-F5344CB8AC3E}">
        <p14:creationId xmlns:p14="http://schemas.microsoft.com/office/powerpoint/2010/main" val="17365094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750"/>
                                  </p:stCondLst>
                                  <p:childTnLst>
                                    <p:set>
                                      <p:cBhvr>
                                        <p:cTn id="6" dur="1" fill="hold">
                                          <p:stCondLst>
                                            <p:cond delay="1249"/>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750"/>
                                  </p:stCondLst>
                                  <p:childTnLst>
                                    <p:set>
                                      <p:cBhvr>
                                        <p:cTn id="10" dur="1" fill="hold">
                                          <p:stCondLst>
                                            <p:cond delay="1249"/>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09B9177-CD15-44C2-BF16-73D52963E7DA}"/>
              </a:ext>
            </a:extLst>
          </p:cNvPr>
          <p:cNvSpPr>
            <a:spLocks noGrp="1"/>
          </p:cNvSpPr>
          <p:nvPr>
            <p:ph idx="1"/>
          </p:nvPr>
        </p:nvSpPr>
        <p:spPr>
          <a:xfrm>
            <a:off x="318977" y="467832"/>
            <a:ext cx="11034823" cy="6166883"/>
          </a:xfrm>
        </p:spPr>
        <p:txBody>
          <a:bodyPr>
            <a:normAutofit fontScale="92500"/>
          </a:bodyPr>
          <a:lstStyle/>
          <a:p>
            <a:pPr>
              <a:lnSpc>
                <a:spcPct val="107000"/>
              </a:lnSpc>
              <a:spcAft>
                <a:spcPts val="800"/>
              </a:spcAft>
            </a:pPr>
            <a:r>
              <a:rPr lang="en-GB"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However, involving siblings is not an easy task</a:t>
            </a:r>
          </a:p>
          <a:p>
            <a:pPr>
              <a:lnSpc>
                <a:spcPct val="107000"/>
              </a:lnSpc>
              <a:spcAft>
                <a:spcPts val="800"/>
              </a:spcAft>
            </a:pPr>
            <a:r>
              <a:rPr lang="en-GB"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adults must address the potential effect such interaction will have on the sibling. “You have to help them understand that, ‘your brother isn’t going to respond to you. It doesn’t mean he doesn’t want to play with you; he needs you to show him how to play,’” says Case-Smith. “For some siblings, it’s overwhelming and they can’t manage it, but if you have a little bit older sibling who can understand and wants to help, it can be effective.” Inviting the participation of sibling also fits well into sensory integration therapy, which is playful and often involves activities done in groups or pairs.</a:t>
            </a:r>
            <a:endParaRPr lang="en-GB" dirty="0">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pPr>
            <a:r>
              <a:rPr lang="en-GB" dirty="0">
                <a:solidFill>
                  <a:srgbClr val="2C2C2C"/>
                </a:solidFill>
                <a:effectLst/>
                <a:latin typeface="Sakkal Majalla" panose="02000000000000000000" pitchFamily="2" charset="-78"/>
                <a:ea typeface="Times New Roman" panose="02020603050405020304" pitchFamily="18" charset="0"/>
                <a:cs typeface="Sakkal Majalla" panose="02000000000000000000" pitchFamily="2" charset="-78"/>
              </a:rPr>
              <a:t>Families that include a child with autism often get to a point at which their lives revolve around that child. “The whole family’s schedule and activities are pretty much determined by this one child and what he needs,” says Case-Smith. When talking to parents, “We try and make recommendations that are helpful rather than more work,” she says. Parents of children with autism have enough anxiety about whether they do enough for their child. Occupational therapy supports the parents and helps them to be more effective, reinforcing the already good work that they do. </a:t>
            </a:r>
            <a:endParaRPr lang="en-GB"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GB" dirty="0"/>
          </a:p>
        </p:txBody>
      </p:sp>
    </p:spTree>
    <p:extLst>
      <p:ext uri="{BB962C8B-B14F-4D97-AF65-F5344CB8AC3E}">
        <p14:creationId xmlns:p14="http://schemas.microsoft.com/office/powerpoint/2010/main" val="31827820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E7EBB-208B-4B48-94C0-D4C43B3D3EBF}"/>
              </a:ext>
            </a:extLst>
          </p:cNvPr>
          <p:cNvSpPr>
            <a:spLocks noGrp="1"/>
          </p:cNvSpPr>
          <p:nvPr>
            <p:ph type="title"/>
          </p:nvPr>
        </p:nvSpPr>
        <p:spPr/>
        <p:txBody>
          <a:bodyPr/>
          <a:lstStyle/>
          <a:p>
            <a:r>
              <a:rPr lang="en-GB" sz="4400" kern="180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What Is ADHD?</a:t>
            </a:r>
            <a:br>
              <a:rPr lang="en-GB" sz="4400" dirty="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4" name="Content Placeholder 3">
            <a:extLst>
              <a:ext uri="{FF2B5EF4-FFF2-40B4-BE49-F238E27FC236}">
                <a16:creationId xmlns:a16="http://schemas.microsoft.com/office/drawing/2014/main" id="{838D2659-87E6-4AEA-9925-A265144DAF55}"/>
              </a:ext>
            </a:extLst>
          </p:cNvPr>
          <p:cNvSpPr>
            <a:spLocks noGrp="1"/>
          </p:cNvSpPr>
          <p:nvPr>
            <p:ph idx="1"/>
          </p:nvPr>
        </p:nvSpPr>
        <p:spPr>
          <a:xfrm>
            <a:off x="350873" y="1825625"/>
            <a:ext cx="11525693" cy="4667250"/>
          </a:xfrm>
        </p:spPr>
        <p:txBody>
          <a:bodyPr>
            <a:normAutofit fontScale="92500" lnSpcReduction="10000"/>
          </a:bodyPr>
          <a:lstStyle/>
          <a:p>
            <a:pPr>
              <a:lnSpc>
                <a:spcPct val="107000"/>
              </a:lnSpc>
              <a:spcAft>
                <a:spcPts val="800"/>
              </a:spcAft>
            </a:pPr>
            <a:r>
              <a:rPr lang="en-GB" sz="36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Attention-deficit/hyperactivity disorder (ADHD) is one of the most common mental disorders affecting children. </a:t>
            </a:r>
          </a:p>
          <a:p>
            <a:pPr>
              <a:lnSpc>
                <a:spcPct val="107000"/>
              </a:lnSpc>
              <a:spcAft>
                <a:spcPts val="800"/>
              </a:spcAft>
            </a:pPr>
            <a:r>
              <a:rPr lang="en-GB" sz="36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ADHD also affects many adults. Symptoms of ADHD include inattention (not being able to keep focus), hyperactivity (excess movement that is not fitting to the setting) and impulsivity (hasty acts that occur in the moment without thought).</a:t>
            </a:r>
            <a:endParaRPr lang="en-GB" sz="3600" dirty="0">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pPr>
            <a:r>
              <a:rPr lang="en-GB" sz="36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An estimated 8.4% of children and 2.5% of adults have ADHD.</a:t>
            </a:r>
            <a:r>
              <a:rPr lang="en-GB" sz="3600" baseline="300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1,2</a:t>
            </a:r>
            <a:r>
              <a:rPr lang="en-GB" sz="36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 ADHD is often first identified in school-aged children when it leads to disruption in the classroom or problems with schoolwork. It is more common among boys than girls.</a:t>
            </a:r>
            <a:endParaRPr lang="en-GB" sz="3600"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GB" dirty="0"/>
          </a:p>
        </p:txBody>
      </p:sp>
    </p:spTree>
    <p:extLst>
      <p:ext uri="{BB962C8B-B14F-4D97-AF65-F5344CB8AC3E}">
        <p14:creationId xmlns:p14="http://schemas.microsoft.com/office/powerpoint/2010/main" val="6507799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750"/>
                                  </p:stCondLst>
                                  <p:childTnLst>
                                    <p:set>
                                      <p:cBhvr>
                                        <p:cTn id="6" dur="1" fill="hold">
                                          <p:stCondLst>
                                            <p:cond delay="1249"/>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750"/>
                                  </p:stCondLst>
                                  <p:childTnLst>
                                    <p:set>
                                      <p:cBhvr>
                                        <p:cTn id="10" dur="1" fill="hold">
                                          <p:stCondLst>
                                            <p:cond delay="1249"/>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750"/>
                                  </p:stCondLst>
                                  <p:childTnLst>
                                    <p:set>
                                      <p:cBhvr>
                                        <p:cTn id="14" dur="1" fill="hold">
                                          <p:stCondLst>
                                            <p:cond delay="1249"/>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AE6EE-A864-4D4F-939E-80B7A167E176}"/>
              </a:ext>
            </a:extLst>
          </p:cNvPr>
          <p:cNvSpPr>
            <a:spLocks noGrp="1"/>
          </p:cNvSpPr>
          <p:nvPr>
            <p:ph type="title"/>
          </p:nvPr>
        </p:nvSpPr>
        <p:spPr/>
        <p:txBody>
          <a:bodyPr/>
          <a:lstStyle/>
          <a:p>
            <a:r>
              <a:rPr lang="en-GB" sz="4400" dirty="0">
                <a:effectLst/>
                <a:latin typeface="Roboto" panose="02000000000000000000" pitchFamily="2" charset="0"/>
                <a:ea typeface="Times New Roman" panose="02020603050405020304" pitchFamily="18" charset="0"/>
                <a:cs typeface="Times New Roman" panose="02020603050405020304" pitchFamily="18" charset="0"/>
              </a:rPr>
              <a:t>Symptoms and Diagnosis</a:t>
            </a:r>
            <a:br>
              <a:rPr lang="en-GB" sz="2800" dirty="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4" name="Content Placeholder 3">
            <a:extLst>
              <a:ext uri="{FF2B5EF4-FFF2-40B4-BE49-F238E27FC236}">
                <a16:creationId xmlns:a16="http://schemas.microsoft.com/office/drawing/2014/main" id="{3E69BC05-E388-4F8A-9C72-97DDADA37538}"/>
              </a:ext>
            </a:extLst>
          </p:cNvPr>
          <p:cNvSpPr>
            <a:spLocks noGrp="1"/>
          </p:cNvSpPr>
          <p:nvPr>
            <p:ph idx="1"/>
          </p:nvPr>
        </p:nvSpPr>
        <p:spPr>
          <a:xfrm>
            <a:off x="435935" y="1360967"/>
            <a:ext cx="11259879" cy="5131908"/>
          </a:xfrm>
        </p:spPr>
        <p:txBody>
          <a:bodyPr>
            <a:normAutofit fontScale="92500" lnSpcReduction="20000"/>
          </a:bodyPr>
          <a:lstStyle/>
          <a:p>
            <a:pPr marL="457200">
              <a:lnSpc>
                <a:spcPct val="107000"/>
              </a:lnSpc>
              <a:spcAft>
                <a:spcPts val="800"/>
              </a:spcAf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Many ADHD symptoms, such as high activity levels, difficulty remaining still for long periods of time and limited attention spans, are common to young children in general. The difference in children with ADHD is that their hyperactivity and inattention are noticeably greater than expected for their age and cause distress and/or problems functioning at home, at school or with friends.</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pPr marL="457200">
              <a:lnSpc>
                <a:spcPct val="107000"/>
              </a:lnSpc>
              <a:spcAft>
                <a:spcPts val="800"/>
              </a:spcAf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ADHD is diagnosed as one of three types:</a:t>
            </a:r>
          </a:p>
          <a:p>
            <a:pPr marL="1143000" lvl="1" indent="-457200">
              <a:lnSpc>
                <a:spcPct val="107000"/>
              </a:lnSpc>
              <a:spcAft>
                <a:spcPts val="800"/>
              </a:spcAft>
              <a:buFont typeface="Wingdings" panose="05000000000000000000" pitchFamily="2" charset="2"/>
              <a:buChar char="Ø"/>
            </a:pPr>
            <a:r>
              <a:rPr lang="en-GB" sz="28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 inattentive type, </a:t>
            </a:r>
          </a:p>
          <a:p>
            <a:pPr marL="1143000" lvl="1" indent="-457200">
              <a:lnSpc>
                <a:spcPct val="107000"/>
              </a:lnSpc>
              <a:spcAft>
                <a:spcPts val="800"/>
              </a:spcAft>
              <a:buFont typeface="Wingdings" panose="05000000000000000000" pitchFamily="2" charset="2"/>
              <a:buChar char="Ø"/>
            </a:pPr>
            <a:r>
              <a:rPr lang="en-GB" sz="28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hyperactive/impulsive type or </a:t>
            </a:r>
          </a:p>
          <a:p>
            <a:pPr marL="1143000" lvl="1" indent="-457200">
              <a:lnSpc>
                <a:spcPct val="107000"/>
              </a:lnSpc>
              <a:spcAft>
                <a:spcPts val="800"/>
              </a:spcAft>
              <a:buFont typeface="Wingdings" panose="05000000000000000000" pitchFamily="2" charset="2"/>
              <a:buChar char="Ø"/>
            </a:pPr>
            <a:r>
              <a:rPr lang="en-GB" sz="28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combined type.</a:t>
            </a:r>
          </a:p>
          <a:p>
            <a:pPr marL="457200">
              <a:lnSpc>
                <a:spcPct val="107000"/>
              </a:lnSpc>
              <a:spcAft>
                <a:spcPts val="800"/>
              </a:spcAft>
            </a:pPr>
            <a:r>
              <a:rPr lang="en-GB" sz="3200" dirty="0">
                <a:solidFill>
                  <a:srgbClr val="111111"/>
                </a:solidFill>
                <a:effectLst/>
                <a:latin typeface="Sakkal Majalla" panose="02000000000000000000" pitchFamily="2" charset="-78"/>
                <a:ea typeface="Times New Roman" panose="02020603050405020304" pitchFamily="18" charset="0"/>
                <a:cs typeface="Sakkal Majalla" panose="02000000000000000000" pitchFamily="2" charset="-78"/>
              </a:rPr>
              <a:t> A diagnosis is based on the symptoms that have occurred over the past six months.</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GB" dirty="0"/>
          </a:p>
        </p:txBody>
      </p:sp>
    </p:spTree>
    <p:extLst>
      <p:ext uri="{BB962C8B-B14F-4D97-AF65-F5344CB8AC3E}">
        <p14:creationId xmlns:p14="http://schemas.microsoft.com/office/powerpoint/2010/main" val="26154572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2455</Words>
  <Application>Microsoft Office PowerPoint</Application>
  <PresentationFormat>Widescreen</PresentationFormat>
  <Paragraphs>110</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Calibri Light</vt:lpstr>
      <vt:lpstr>Helvetica</vt:lpstr>
      <vt:lpstr>Open Sans</vt:lpstr>
      <vt:lpstr>Roboto</vt:lpstr>
      <vt:lpstr>Sakkal Majalla</vt:lpstr>
      <vt:lpstr>Wingdings</vt:lpstr>
      <vt:lpstr>Office Theme</vt:lpstr>
      <vt:lpstr>PowerPoint Presentation</vt:lpstr>
      <vt:lpstr>What is Autism?</vt:lpstr>
      <vt:lpstr>Understanding Sensory Issues </vt:lpstr>
      <vt:lpstr>Understanding Sensory Issues </vt:lpstr>
      <vt:lpstr> Accessing Occupational Therapy </vt:lpstr>
      <vt:lpstr>Creating the Intervention Plan </vt:lpstr>
      <vt:lpstr>PowerPoint Presentation</vt:lpstr>
      <vt:lpstr>What Is ADHD? </vt:lpstr>
      <vt:lpstr>Symptoms and Diagnosis </vt:lpstr>
      <vt:lpstr> Inattentive type – six (or five for people over 17 years) of the following symptoms occur frequently: </vt:lpstr>
      <vt:lpstr> Hyperactive/impulsive type – six (or five for people over 17 years) of the following symptoms occur frequently: </vt:lpstr>
      <vt:lpstr>PowerPoint Presentation</vt:lpstr>
      <vt:lpstr>The Causes of ADHD </vt:lpstr>
      <vt:lpstr>Treatment </vt:lpstr>
      <vt:lpstr>Therapy </vt:lpstr>
      <vt:lpstr> Medication </vt:lpstr>
      <vt:lpstr>Some results</vt:lpstr>
      <vt:lpstr> Parenting </vt:lpstr>
      <vt:lpstr>ADHD and the School-Aged Child </vt:lpstr>
      <vt:lpstr>ADHD and Adults </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May Abbas</dc:creator>
  <cp:lastModifiedBy>Dr. Lubna Shaaban</cp:lastModifiedBy>
  <cp:revision>28</cp:revision>
  <dcterms:created xsi:type="dcterms:W3CDTF">2021-02-10T11:36:09Z</dcterms:created>
  <dcterms:modified xsi:type="dcterms:W3CDTF">2021-11-06T09:25:58Z</dcterms:modified>
</cp:coreProperties>
</file>