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5" r:id="rId4"/>
    <p:sldId id="269" r:id="rId5"/>
    <p:sldId id="280" r:id="rId6"/>
    <p:sldId id="268" r:id="rId7"/>
    <p:sldId id="270" r:id="rId8"/>
    <p:sldId id="265" r:id="rId9"/>
    <p:sldId id="266" r:id="rId10"/>
    <p:sldId id="281" r:id="rId11"/>
    <p:sldId id="277" r:id="rId12"/>
    <p:sldId id="276" r:id="rId13"/>
    <p:sldId id="278" r:id="rId14"/>
    <p:sldId id="279" r:id="rId15"/>
    <p:sldId id="274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3ACE79FA-863C-4E2F-9EAC-5031C5BDB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83" y="157185"/>
            <a:ext cx="2803337" cy="2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5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4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0451-D89A-44ED-B195-182609EFF8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511E-1196-4A84-AECF-7F275195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127" y="705395"/>
            <a:ext cx="8164285" cy="270401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International </a:t>
            </a:r>
            <a:r>
              <a:rPr lang="en-US" sz="5400" dirty="0"/>
              <a:t>Collegiate Programming Contest </a:t>
            </a:r>
            <a:r>
              <a:rPr lang="en-US" sz="5400" dirty="0" smtClean="0"/>
              <a:t>ICPC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92" y="3788230"/>
            <a:ext cx="3169105" cy="2315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14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4" r="49138"/>
          <a:stretch/>
        </p:blipFill>
        <p:spPr>
          <a:xfrm>
            <a:off x="7939158" y="431076"/>
            <a:ext cx="2025611" cy="4010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144" r="75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25" r="21280"/>
          <a:stretch/>
        </p:blipFill>
        <p:spPr>
          <a:xfrm>
            <a:off x="9865103" y="431076"/>
            <a:ext cx="2100171" cy="40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8" y="297521"/>
            <a:ext cx="6701245" cy="6212271"/>
          </a:xfrm>
        </p:spPr>
      </p:pic>
    </p:spTree>
    <p:extLst>
      <p:ext uri="{BB962C8B-B14F-4D97-AF65-F5344CB8AC3E}">
        <p14:creationId xmlns:p14="http://schemas.microsoft.com/office/powerpoint/2010/main" val="28337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Parts of a problem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Label &amp; Title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Time &amp; Memory Limits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Statement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Input From &amp; Constraints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Output From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95" y="3601548"/>
            <a:ext cx="4231822" cy="23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0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1A313-10CA-4103-A1EE-3C4D586F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199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9320E0-02F2-4A7A-A984-3E11F8EA2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209006"/>
            <a:ext cx="12004430" cy="66489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6CD2A8B-11A7-4112-B71C-9B7CEC203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51" y="0"/>
            <a:ext cx="2279064" cy="15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2B3BF43-84D1-4FA3-A670-D4494C2D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3"/>
            <a:ext cx="12192001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Benefits of Participating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Competitive programming boasts a lively community.</a:t>
            </a:r>
          </a:p>
          <a:p>
            <a:r>
              <a:rPr lang="en-US" dirty="0"/>
              <a:t>Participating in </a:t>
            </a:r>
            <a:r>
              <a:rPr lang="en-US" dirty="0" smtClean="0"/>
              <a:t>ICPC competitions </a:t>
            </a:r>
            <a:r>
              <a:rPr lang="en-US" dirty="0"/>
              <a:t>can greatly assist 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preparing </a:t>
            </a:r>
            <a:r>
              <a:rPr lang="en-US" dirty="0"/>
              <a:t>for technical interviews.</a:t>
            </a:r>
          </a:p>
          <a:p>
            <a:r>
              <a:rPr lang="en-US" dirty="0" smtClean="0"/>
              <a:t>ICPC </a:t>
            </a:r>
            <a:r>
              <a:rPr lang="en-US" dirty="0"/>
              <a:t>enhances a range of skills, including coding, algorithmic thinking and analysis, time management, and more.</a:t>
            </a:r>
          </a:p>
          <a:p>
            <a:r>
              <a:rPr lang="en-US" dirty="0"/>
              <a:t>In addition to improving skills, </a:t>
            </a:r>
            <a:r>
              <a:rPr lang="en-US" dirty="0" smtClean="0"/>
              <a:t>ICPC </a:t>
            </a:r>
            <a:r>
              <a:rPr lang="en-US" dirty="0"/>
              <a:t>can also </a:t>
            </a:r>
            <a:r>
              <a:rPr lang="en-US" dirty="0" smtClean="0"/>
              <a:t>expand </a:t>
            </a:r>
            <a:r>
              <a:rPr lang="en-US" dirty="0"/>
              <a:t>job opportunities.</a:t>
            </a:r>
          </a:p>
          <a:p>
            <a:r>
              <a:rPr lang="en-US" dirty="0" smtClean="0"/>
              <a:t>ICPC </a:t>
            </a:r>
            <a:r>
              <a:rPr lang="en-US" dirty="0"/>
              <a:t>can serve as a valuable entry point into the field of software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1701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/>
              <a:t>P</a:t>
            </a:r>
            <a:r>
              <a:rPr lang="en-US" dirty="0" smtClean="0"/>
              <a:t>repare </a:t>
            </a:r>
            <a:r>
              <a:rPr lang="en-US" dirty="0"/>
              <a:t>F</a:t>
            </a:r>
            <a:r>
              <a:rPr lang="en-US" dirty="0" smtClean="0"/>
              <a:t>or ACM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Pick a programming language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u="sng" dirty="0" smtClean="0">
                <a:solidFill>
                  <a:srgbClr val="FF0000"/>
                </a:solidFill>
              </a:rPr>
              <a:t>Solve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Learn new algorithms and data structures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Participate in online contests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80" y="4389902"/>
            <a:ext cx="5291314" cy="12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5">
            <a:extLst>
              <a:ext uri="{FF2B5EF4-FFF2-40B4-BE49-F238E27FC236}">
                <a16:creationId xmlns:a16="http://schemas.microsoft.com/office/drawing/2014/main" id="{88501E7F-C346-4333-A9B6-DF65BA80A4B4}"/>
              </a:ext>
            </a:extLst>
          </p:cNvPr>
          <p:cNvSpPr txBox="1"/>
          <p:nvPr/>
        </p:nvSpPr>
        <p:spPr>
          <a:xfrm>
            <a:off x="3482266" y="2502128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9600" b="1" dirty="0"/>
              <a:t>Thank you</a:t>
            </a:r>
            <a:endParaRPr lang="ar-SY" sz="9600" b="1" dirty="0"/>
          </a:p>
        </p:txBody>
      </p:sp>
      <p:pic>
        <p:nvPicPr>
          <p:cNvPr id="4" name="صورة 9">
            <a:extLst>
              <a:ext uri="{FF2B5EF4-FFF2-40B4-BE49-F238E27FC236}">
                <a16:creationId xmlns:a16="http://schemas.microsoft.com/office/drawing/2014/main" id="{157DBE2E-36CE-406D-A235-FE3B18CA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935" y="1443452"/>
            <a:ext cx="3202054" cy="3187823"/>
          </a:xfrm>
          <a:prstGeom prst="rect">
            <a:avLst/>
          </a:prstGeom>
        </p:spPr>
      </p:pic>
      <p:sp>
        <p:nvSpPr>
          <p:cNvPr id="5" name="مربع نص 7">
            <a:extLst>
              <a:ext uri="{FF2B5EF4-FFF2-40B4-BE49-F238E27FC236}">
                <a16:creationId xmlns:a16="http://schemas.microsoft.com/office/drawing/2014/main" id="{5F88C0C0-BE90-456F-9811-4E0C163BC830}"/>
              </a:ext>
            </a:extLst>
          </p:cNvPr>
          <p:cNvSpPr txBox="1"/>
          <p:nvPr/>
        </p:nvSpPr>
        <p:spPr>
          <a:xfrm>
            <a:off x="5869469" y="4865205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By </a:t>
            </a:r>
            <a:r>
              <a:rPr lang="en-US" sz="2800" b="1" dirty="0" err="1" smtClean="0"/>
              <a:t>Homam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Khaddour</a:t>
            </a:r>
            <a:r>
              <a:rPr lang="en-US" sz="2800" b="1" dirty="0" smtClean="0"/>
              <a:t> </a:t>
            </a:r>
            <a:r>
              <a:rPr lang="en-US" sz="2800" b="1" dirty="0"/>
              <a:t>| </a:t>
            </a:r>
            <a:r>
              <a:rPr lang="en-US" sz="2800" b="1" dirty="0" err="1"/>
              <a:t>Najm</a:t>
            </a:r>
            <a:r>
              <a:rPr lang="en-US" sz="2800" b="1" dirty="0"/>
              <a:t> </a:t>
            </a:r>
            <a:r>
              <a:rPr lang="en-US" sz="2800" b="1" dirty="0" smtClean="0"/>
              <a:t>Al-</a:t>
            </a:r>
            <a:r>
              <a:rPr lang="en-US" sz="2800" b="1" dirty="0" err="1" smtClean="0"/>
              <a:t>Diab</a:t>
            </a:r>
            <a:r>
              <a:rPr lang="en-US" sz="2800" b="1" dirty="0" smtClean="0"/>
              <a:t>  &amp; Saleh Rabea</a:t>
            </a:r>
            <a:endParaRPr lang="ar-SY" sz="2800" b="1" dirty="0"/>
          </a:p>
        </p:txBody>
      </p:sp>
    </p:spTree>
    <p:extLst>
      <p:ext uri="{BB962C8B-B14F-4D97-AF65-F5344CB8AC3E}">
        <p14:creationId xmlns:p14="http://schemas.microsoft.com/office/powerpoint/2010/main" val="1169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ICPC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Rules of the contest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Problems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Benefits of Participating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 to prepare for ICPC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ICPC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2" y="1541417"/>
            <a:ext cx="10515600" cy="47400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4400" dirty="0"/>
              <a:t>Competitive Programming</a:t>
            </a:r>
            <a:endParaRPr lang="en-US" sz="4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Competitive programming</a:t>
            </a:r>
            <a:r>
              <a:rPr lang="en-US" dirty="0"/>
              <a:t> (also known as </a:t>
            </a:r>
            <a:r>
              <a:rPr lang="en-US" b="1" dirty="0"/>
              <a:t>sports programming</a:t>
            </a:r>
            <a:r>
              <a:rPr lang="en-US" dirty="0"/>
              <a:t>) </a:t>
            </a:r>
            <a:r>
              <a:rPr lang="en-US" dirty="0" smtClean="0"/>
              <a:t>            is </a:t>
            </a:r>
            <a:r>
              <a:rPr lang="en-US" dirty="0"/>
              <a:t>a mind sport usually held over the internet or a local network. Competitive programming is recognized and supported by several multinational software and internet companies, such as </a:t>
            </a:r>
            <a:r>
              <a:rPr lang="en-US" b="1" dirty="0"/>
              <a:t>Google</a:t>
            </a:r>
            <a:r>
              <a:rPr lang="en-US" dirty="0"/>
              <a:t> and </a:t>
            </a:r>
            <a:r>
              <a:rPr lang="en-US" b="1" dirty="0"/>
              <a:t>Facebook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A programming competition generally involves the host presenting a set of </a:t>
            </a:r>
            <a:r>
              <a:rPr lang="en-US" b="1" dirty="0"/>
              <a:t>logical or mathematical problems</a:t>
            </a:r>
            <a:r>
              <a:rPr lang="ar-SY" dirty="0"/>
              <a:t>.</a:t>
            </a:r>
            <a:r>
              <a:rPr lang="en-US" dirty="0"/>
              <a:t> Contestants are required to write computer programs capable of solving these problems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 the process of solving a problem can be divided into two broad steps: </a:t>
            </a:r>
            <a:r>
              <a:rPr lang="en-US" b="1" dirty="0"/>
              <a:t>constructing an efficient </a:t>
            </a:r>
            <a:r>
              <a:rPr lang="en-US" b="1" dirty="0" smtClean="0"/>
              <a:t>algorithm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implementing the algorithm </a:t>
            </a:r>
            <a:r>
              <a:rPr lang="en-US" dirty="0"/>
              <a:t>in a suitable programming language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ar-SY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BF6AC3-4DFC-9F9E-46A5-172B8F001CFA}"/>
              </a:ext>
            </a:extLst>
          </p:cNvPr>
          <p:cNvSpPr txBox="1"/>
          <p:nvPr/>
        </p:nvSpPr>
        <p:spPr>
          <a:xfrm>
            <a:off x="373486" y="470079"/>
            <a:ext cx="9453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Bahnschrift" panose="020B0502040204020203" pitchFamily="34" charset="0"/>
              <a:cs typeface="Sakkal Majalla" panose="02000000000000000000" pitchFamily="2" charset="-78"/>
            </a:endParaRPr>
          </a:p>
          <a:p>
            <a:endParaRPr lang="en-US" sz="3600" dirty="0">
              <a:latin typeface="Bahnschrift" panose="020B0502040204020203" pitchFamily="34" charset="0"/>
              <a:cs typeface="Sakkal Majalla" panose="02000000000000000000" pitchFamily="2" charset="-78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Bahnschrift" panose="020B0502040204020203" pitchFamily="34" charset="0"/>
                <a:cs typeface="Sakkal Majalla" panose="02000000000000000000" pitchFamily="2" charset="-78"/>
              </a:rPr>
              <a:t>The oldest, largest, and </a:t>
            </a:r>
            <a:r>
              <a:rPr lang="en-US" sz="3600" dirty="0" smtClean="0">
                <a:latin typeface="Bahnschrift" panose="020B0502040204020203" pitchFamily="34" charset="0"/>
                <a:cs typeface="Sakkal Majalla" panose="02000000000000000000" pitchFamily="2" charset="-78"/>
              </a:rPr>
              <a:t>most </a:t>
            </a:r>
            <a:r>
              <a:rPr lang="en-US" sz="3600" dirty="0">
                <a:latin typeface="Bahnschrift" panose="020B0502040204020203" pitchFamily="34" charset="0"/>
                <a:cs typeface="Sakkal Majalla" panose="02000000000000000000" pitchFamily="2" charset="-78"/>
              </a:rPr>
              <a:t>prestigious programming contest.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>
              <a:latin typeface="Bahnschrift" panose="020B0502040204020203" pitchFamily="34" charset="0"/>
              <a:cs typeface="Sakkal Majalla" panose="02000000000000000000" pitchFamily="2" charset="-78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Bahnschrift" panose="020B0502040204020203" pitchFamily="34" charset="0"/>
                <a:cs typeface="Sakkal Majalla" panose="02000000000000000000" pitchFamily="2" charset="-78"/>
              </a:rPr>
              <a:t>It is a battle of the brains.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8" y="3183314"/>
            <a:ext cx="4249615" cy="324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ICPC Overview</a:t>
            </a:r>
          </a:p>
        </p:txBody>
      </p:sp>
    </p:spTree>
    <p:extLst>
      <p:ext uri="{BB962C8B-B14F-4D97-AF65-F5344CB8AC3E}">
        <p14:creationId xmlns:p14="http://schemas.microsoft.com/office/powerpoint/2010/main" val="3490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2DB6EA-7B90-4286-9A81-06CDCF027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287383"/>
            <a:ext cx="11267439" cy="63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B82C84-4C2F-46D5-AF29-4A28DAD4F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685" y="1332411"/>
            <a:ext cx="9144000" cy="393192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ACM</a:t>
            </a:r>
            <a:br>
              <a:rPr lang="en-US" sz="7200" b="1" dirty="0" smtClean="0"/>
            </a:br>
            <a:r>
              <a:rPr lang="en-US" sz="7200" dirty="0"/>
              <a:t>ICPC, ACPC, SCPC </a:t>
            </a:r>
            <a:r>
              <a:rPr lang="ar-SY" sz="7200" dirty="0"/>
              <a:t/>
            </a:r>
            <a:br>
              <a:rPr lang="ar-SY" sz="7200" dirty="0"/>
            </a:br>
            <a:r>
              <a:rPr lang="ar-SA" sz="7200" b="1" dirty="0"/>
              <a:t/>
            </a:r>
            <a:br>
              <a:rPr lang="ar-SA" sz="7200" b="1" dirty="0"/>
            </a:br>
            <a:endParaRPr lang="ar-SY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02" y="4099046"/>
            <a:ext cx="2419350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51" y="4099046"/>
            <a:ext cx="1830772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290B-850A-EAD2-7C84-E826747E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9"/>
            <a:ext cx="4261834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ICPC </a:t>
            </a:r>
            <a:r>
              <a:rPr lang="en-US" sz="4800" b="1" dirty="0" smtClean="0"/>
              <a:t>Levels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717FE-DA28-FB29-A167-A36B7F63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19" y="185138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Local level</a:t>
            </a:r>
            <a:r>
              <a:rPr lang="it-IT" dirty="0"/>
              <a:t> –</a:t>
            </a:r>
            <a:r>
              <a:rPr lang="en-US" dirty="0" smtClean="0"/>
              <a:t> </a:t>
            </a:r>
            <a:r>
              <a:rPr lang="en-US" b="1" dirty="0" smtClean="0"/>
              <a:t>Syrian Private Universities CPC (SPUCPC)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National level</a:t>
            </a:r>
            <a:r>
              <a:rPr lang="it-IT" dirty="0"/>
              <a:t> –</a:t>
            </a:r>
            <a:r>
              <a:rPr lang="en-US" dirty="0" smtClean="0"/>
              <a:t> </a:t>
            </a:r>
            <a:r>
              <a:rPr lang="en-US" sz="3200" b="1" dirty="0" smtClean="0"/>
              <a:t>Syrian CPC (SCPC)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Regional </a:t>
            </a:r>
            <a:r>
              <a:rPr lang="en-US" dirty="0" smtClean="0"/>
              <a:t>level</a:t>
            </a:r>
            <a:r>
              <a:rPr lang="it-IT" dirty="0"/>
              <a:t> –</a:t>
            </a:r>
            <a:r>
              <a:rPr lang="en-US" dirty="0" smtClean="0"/>
              <a:t> </a:t>
            </a:r>
            <a:r>
              <a:rPr lang="it-IT" b="1" dirty="0" smtClean="0"/>
              <a:t>Africa </a:t>
            </a:r>
            <a:r>
              <a:rPr lang="it-IT" b="1" dirty="0"/>
              <a:t>and Arab </a:t>
            </a:r>
            <a:r>
              <a:rPr lang="it-IT" b="1" dirty="0" smtClean="0"/>
              <a:t>CPC (ACPC)</a:t>
            </a:r>
            <a:endParaRPr lang="en-US" b="1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0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International </a:t>
            </a:r>
            <a:r>
              <a:rPr lang="it-IT" dirty="0" smtClean="0"/>
              <a:t>level – </a:t>
            </a:r>
            <a:r>
              <a:rPr lang="it-IT" b="1" dirty="0" smtClean="0"/>
              <a:t>International CPC (ICPC)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47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 Environment &amp;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709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Team consists of </a:t>
            </a:r>
            <a:r>
              <a:rPr lang="en-US" b="1" dirty="0" smtClean="0"/>
              <a:t>1</a:t>
            </a:r>
            <a:r>
              <a:rPr lang="en-US" dirty="0" smtClean="0"/>
              <a:t> coach and </a:t>
            </a:r>
            <a:r>
              <a:rPr lang="en-US" b="1" dirty="0" smtClean="0"/>
              <a:t>3</a:t>
            </a:r>
            <a:r>
              <a:rPr lang="en-US" dirty="0" smtClean="0"/>
              <a:t> 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problem set consists of </a:t>
            </a:r>
            <a:r>
              <a:rPr lang="en-US" b="1" dirty="0" smtClean="0"/>
              <a:t>[11 – 14]</a:t>
            </a:r>
            <a:r>
              <a:rPr lang="en-US" dirty="0" smtClean="0"/>
              <a:t> problem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typical duration of the contest is </a:t>
            </a:r>
            <a:r>
              <a:rPr lang="en-US" b="1" dirty="0"/>
              <a:t>5</a:t>
            </a:r>
            <a:r>
              <a:rPr lang="en-US" dirty="0"/>
              <a:t> </a:t>
            </a:r>
            <a:r>
              <a:rPr lang="en-US" dirty="0" smtClean="0"/>
              <a:t>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team uses a </a:t>
            </a:r>
            <a:r>
              <a:rPr lang="en-US" b="1" dirty="0"/>
              <a:t>single </a:t>
            </a:r>
            <a:r>
              <a:rPr lang="en-US" b="1" dirty="0" smtClean="0"/>
              <a:t>workstation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After submitting solutions to the judges, a reply message is received indicating the </a:t>
            </a:r>
            <a:r>
              <a:rPr lang="en-US" dirty="0" smtClean="0"/>
              <a:t>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Available programming languages </a:t>
            </a:r>
            <a:r>
              <a:rPr lang="en-US" b="1" dirty="0" smtClean="0"/>
              <a:t>C, C++</a:t>
            </a:r>
            <a:r>
              <a:rPr lang="en-US" dirty="0" smtClean="0"/>
              <a:t>, </a:t>
            </a:r>
            <a:r>
              <a:rPr lang="en-US" dirty="0" err="1" smtClean="0"/>
              <a:t>Kotlin</a:t>
            </a:r>
            <a:r>
              <a:rPr lang="en-US" dirty="0" smtClean="0"/>
              <a:t>, python3 or JAVA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It is available to print some of your codes during the contest</a:t>
            </a:r>
            <a:r>
              <a:rPr lang="en-US" b="1" dirty="0" smtClean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</a:t>
            </a:r>
            <a:r>
              <a:rPr lang="en-US" b="1" dirty="0"/>
              <a:t>allowed</a:t>
            </a:r>
            <a:r>
              <a:rPr lang="en-US" dirty="0"/>
              <a:t> to bring </a:t>
            </a:r>
            <a:r>
              <a:rPr lang="en-US" b="1" dirty="0" smtClean="0"/>
              <a:t>references</a:t>
            </a:r>
            <a:r>
              <a:rPr lang="en-US" dirty="0" smtClean="0"/>
              <a:t>, but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phones</a:t>
            </a:r>
            <a:r>
              <a:rPr lang="en-US" dirty="0" smtClean="0"/>
              <a:t> or </a:t>
            </a:r>
            <a:r>
              <a:rPr lang="en-US" b="1" dirty="0" smtClean="0"/>
              <a:t>USB</a:t>
            </a:r>
            <a:r>
              <a:rPr lang="en-US" dirty="0" smtClean="0"/>
              <a:t> </a:t>
            </a:r>
            <a:r>
              <a:rPr lang="en-US" b="1" dirty="0" smtClean="0"/>
              <a:t>devices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trial contest is held a day before the official contest</a:t>
            </a:r>
          </a:p>
        </p:txBody>
      </p:sp>
    </p:spTree>
    <p:extLst>
      <p:ext uri="{BB962C8B-B14F-4D97-AF65-F5344CB8AC3E}">
        <p14:creationId xmlns:p14="http://schemas.microsoft.com/office/powerpoint/2010/main" val="23115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Environment &amp;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690688"/>
            <a:ext cx="10700657" cy="4866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Scoreboard is available, but </a:t>
            </a:r>
            <a:r>
              <a:rPr lang="en-US" sz="2400" dirty="0" smtClean="0"/>
              <a:t>it is frozen </a:t>
            </a:r>
            <a:r>
              <a:rPr lang="en-US" sz="2400" dirty="0"/>
              <a:t>last hour </a:t>
            </a:r>
            <a:r>
              <a:rPr lang="en-US" sz="2400" b="1" dirty="0" smtClean="0"/>
              <a:t>[blind hour]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Teams are </a:t>
            </a:r>
            <a:r>
              <a:rPr lang="en-US" sz="2400" b="1" dirty="0"/>
              <a:t>ranked</a:t>
            </a:r>
            <a:r>
              <a:rPr lang="en-US" sz="2400" dirty="0"/>
              <a:t> based on the </a:t>
            </a:r>
            <a:r>
              <a:rPr lang="en-US" sz="2400" b="1" dirty="0"/>
              <a:t>number of problems</a:t>
            </a:r>
            <a:r>
              <a:rPr lang="en-US" sz="2400" dirty="0"/>
              <a:t> they have solved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and subsequently, by the </a:t>
            </a:r>
            <a:r>
              <a:rPr lang="en-US" sz="2400" b="1" dirty="0"/>
              <a:t>time</a:t>
            </a:r>
            <a:r>
              <a:rPr lang="en-US" sz="2400" dirty="0"/>
              <a:t> taken to solve them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Advancing Through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u="sng" dirty="0" smtClean="0"/>
              <a:t>Local </a:t>
            </a:r>
            <a:r>
              <a:rPr lang="en-US" sz="2400" i="1" u="sng" dirty="0" smtClean="0">
                <a:sym typeface="Wingdings" panose="05000000000000000000" pitchFamily="2" charset="2"/>
              </a:rPr>
              <a:t> National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smtClean="0"/>
              <a:t>between 5 </a:t>
            </a:r>
            <a:r>
              <a:rPr lang="en-US" sz="2400" dirty="0"/>
              <a:t>and </a:t>
            </a:r>
            <a:r>
              <a:rPr lang="en-US" sz="2400" dirty="0" smtClean="0"/>
              <a:t>15 </a:t>
            </a:r>
            <a:r>
              <a:rPr lang="en-US" sz="2400" dirty="0"/>
              <a:t>teams qualify.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i="1" u="sng" dirty="0" smtClean="0">
                <a:sym typeface="Wingdings" panose="05000000000000000000" pitchFamily="2" charset="2"/>
              </a:rPr>
              <a:t>National  Regional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/>
              <a:t>between </a:t>
            </a:r>
            <a:r>
              <a:rPr lang="en-US" sz="2400" dirty="0" smtClean="0"/>
              <a:t>5 and 15 </a:t>
            </a:r>
            <a:r>
              <a:rPr lang="en-US" sz="2400" dirty="0"/>
              <a:t>teams qualify, with a </a:t>
            </a:r>
            <a:r>
              <a:rPr lang="en-US" sz="2400" b="1" dirty="0"/>
              <a:t>maximum of </a:t>
            </a:r>
            <a:r>
              <a:rPr lang="en-US" sz="2400" b="1" dirty="0" smtClean="0"/>
              <a:t>3 </a:t>
            </a:r>
            <a:r>
              <a:rPr lang="en-US" sz="2400" b="1" dirty="0"/>
              <a:t>teams per </a:t>
            </a:r>
            <a:r>
              <a:rPr lang="en-US" sz="2400" b="1" dirty="0" smtClean="0"/>
              <a:t>university</a:t>
            </a:r>
            <a:endParaRPr lang="en-US" sz="2400" b="1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i="1" u="sng" dirty="0" smtClean="0">
                <a:sym typeface="Wingdings" panose="05000000000000000000" pitchFamily="2" charset="2"/>
              </a:rPr>
              <a:t>Regional  World Finals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/>
              <a:t>between </a:t>
            </a:r>
            <a:r>
              <a:rPr lang="en-US" sz="2400" dirty="0" smtClean="0"/>
              <a:t>5 </a:t>
            </a:r>
            <a:r>
              <a:rPr lang="en-US" sz="2400" dirty="0"/>
              <a:t>and </a:t>
            </a:r>
            <a:r>
              <a:rPr lang="en-US" sz="2400" dirty="0" smtClean="0"/>
              <a:t>15 </a:t>
            </a:r>
            <a:r>
              <a:rPr lang="en-US" sz="2400" dirty="0"/>
              <a:t>teams qualify, </a:t>
            </a:r>
            <a:r>
              <a:rPr lang="en-US" sz="2400" b="1" dirty="0"/>
              <a:t>with only one team per university allowed</a:t>
            </a:r>
            <a:r>
              <a:rPr lang="en-US" sz="2400" dirty="0"/>
              <a:t> to </a:t>
            </a:r>
            <a:r>
              <a:rPr lang="en-US" sz="2400" dirty="0" smtClean="0"/>
              <a:t>participate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49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318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Bahnschrift</vt:lpstr>
      <vt:lpstr>Constantia</vt:lpstr>
      <vt:lpstr>Franklin Gothic Book</vt:lpstr>
      <vt:lpstr>Sakkal Majalla</vt:lpstr>
      <vt:lpstr>Tahoma</vt:lpstr>
      <vt:lpstr>Times New Roman</vt:lpstr>
      <vt:lpstr>Wingdings</vt:lpstr>
      <vt:lpstr>Office Theme</vt:lpstr>
      <vt:lpstr>International Collegiate Programming Contest ICPC</vt:lpstr>
      <vt:lpstr>Content </vt:lpstr>
      <vt:lpstr>ICPC Overview</vt:lpstr>
      <vt:lpstr>ICPC Overview</vt:lpstr>
      <vt:lpstr>PowerPoint Presentation</vt:lpstr>
      <vt:lpstr>ACM ICPC, ACPC, SCPC   </vt:lpstr>
      <vt:lpstr>ICPC Levels</vt:lpstr>
      <vt:lpstr>Contest Environment &amp; Rules</vt:lpstr>
      <vt:lpstr>Contest Environment &amp; Rules</vt:lpstr>
      <vt:lpstr>PowerPoint Presentation</vt:lpstr>
      <vt:lpstr>Problems Overview</vt:lpstr>
      <vt:lpstr>PowerPoint Presentation</vt:lpstr>
      <vt:lpstr>PowerPoint Presentation</vt:lpstr>
      <vt:lpstr>PowerPoint Presentation</vt:lpstr>
      <vt:lpstr>Benefits of Participating</vt:lpstr>
      <vt:lpstr>How to Prepare For ACM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تطوير البرمجيات و</dc:title>
  <dc:creator>Maher Fattouh</dc:creator>
  <cp:lastModifiedBy>Maher Fattouh</cp:lastModifiedBy>
  <cp:revision>85</cp:revision>
  <dcterms:created xsi:type="dcterms:W3CDTF">2022-03-25T12:46:17Z</dcterms:created>
  <dcterms:modified xsi:type="dcterms:W3CDTF">2023-05-13T10:23:50Z</dcterms:modified>
</cp:coreProperties>
</file>