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8"/>
  </p:notesMasterIdLst>
  <p:sldIdLst>
    <p:sldId id="256" r:id="rId2"/>
    <p:sldId id="257" r:id="rId3"/>
    <p:sldId id="269"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282"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34" r:id="rId33"/>
    <p:sldId id="335" r:id="rId34"/>
    <p:sldId id="336" r:id="rId35"/>
    <p:sldId id="337" r:id="rId36"/>
    <p:sldId id="338" r:id="rId37"/>
    <p:sldId id="339" r:id="rId38"/>
    <p:sldId id="340" r:id="rId39"/>
    <p:sldId id="341" r:id="rId40"/>
    <p:sldId id="346" r:id="rId41"/>
    <p:sldId id="347" r:id="rId42"/>
    <p:sldId id="348" r:id="rId43"/>
    <p:sldId id="349" r:id="rId44"/>
    <p:sldId id="354" r:id="rId45"/>
    <p:sldId id="355" r:id="rId46"/>
    <p:sldId id="356" r:id="rId4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p:scale>
          <a:sx n="50" d="100"/>
          <a:sy n="50" d="100"/>
        </p:scale>
        <p:origin x="-10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6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0CA302-4386-4A7C-AEB4-49B0D27E2FF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pPr rtl="1"/>
          <a:endParaRPr lang="ar-SA"/>
        </a:p>
      </dgm:t>
    </dgm:pt>
    <dgm:pt modelId="{99A469FF-C8D7-4B91-BF47-2BD36FA22F2E}">
      <dgm:prSet phldrT="[نص]"/>
      <dgm:spPr/>
      <dgm:t>
        <a:bodyPr/>
        <a:lstStyle/>
        <a:p>
          <a:pPr rtl="1"/>
          <a:r>
            <a:rPr lang="ar-SA" b="1" dirty="0"/>
            <a:t>2- التهاب اللب غير الردود </a:t>
          </a:r>
          <a:r>
            <a:rPr lang="en-US" b="1" dirty="0"/>
            <a:t>Irreversible </a:t>
          </a:r>
          <a:r>
            <a:rPr lang="en-US" b="1" dirty="0" err="1"/>
            <a:t>Pulpitis</a:t>
          </a:r>
          <a:endParaRPr lang="ar-SA" dirty="0"/>
        </a:p>
      </dgm:t>
    </dgm:pt>
    <dgm:pt modelId="{B78DA93F-F333-410C-B889-4D281A2612A6}" type="parTrans" cxnId="{A1AD72F4-3D62-4B3A-A2C0-CCD81C1A90C5}">
      <dgm:prSet/>
      <dgm:spPr/>
      <dgm:t>
        <a:bodyPr/>
        <a:lstStyle/>
        <a:p>
          <a:pPr rtl="1"/>
          <a:endParaRPr lang="ar-SA"/>
        </a:p>
      </dgm:t>
    </dgm:pt>
    <dgm:pt modelId="{1488CDFC-9131-4CC1-9BD3-86C102D1399A}" type="sibTrans" cxnId="{A1AD72F4-3D62-4B3A-A2C0-CCD81C1A90C5}">
      <dgm:prSet/>
      <dgm:spPr/>
      <dgm:t>
        <a:bodyPr/>
        <a:lstStyle/>
        <a:p>
          <a:pPr rtl="1"/>
          <a:endParaRPr lang="ar-SA"/>
        </a:p>
      </dgm:t>
    </dgm:pt>
    <dgm:pt modelId="{05082269-6161-4589-8F6A-9F8F925A83C1}">
      <dgm:prSet phldrT="[نص]" custT="1"/>
      <dgm:spPr/>
      <dgm:t>
        <a:bodyPr/>
        <a:lstStyle/>
        <a:p>
          <a:pPr rtl="1"/>
          <a:r>
            <a:rPr lang="ar-SA" sz="1800" dirty="0"/>
            <a:t>الأعراض:</a:t>
          </a:r>
          <a:br>
            <a:rPr lang="ar-SA" sz="1800" dirty="0"/>
          </a:br>
          <a:r>
            <a:rPr lang="ar-SA" sz="1800" dirty="0"/>
            <a:t>* الألم عفوي ومثار، ومنتشر غير محدد .</a:t>
          </a:r>
          <a:br>
            <a:rPr lang="ar-SA" sz="1800" dirty="0"/>
          </a:br>
          <a:r>
            <a:rPr lang="ar-SA" sz="1800" dirty="0"/>
            <a:t>* الألم يستمر من دقائق لساعات.</a:t>
          </a:r>
          <a:br>
            <a:rPr lang="ar-SA" sz="1800" dirty="0"/>
          </a:br>
          <a:r>
            <a:rPr lang="ar-SA" sz="1800" dirty="0"/>
            <a:t>* في المراحل المتقدمة إن الحرارة تؤدي لألم واضح (بينما البرودة تهدأ من الحالة).</a:t>
          </a:r>
          <a:br>
            <a:rPr lang="ar-SA" sz="1800" dirty="0"/>
          </a:br>
          <a:r>
            <a:rPr lang="ar-SA" sz="1800" dirty="0"/>
            <a:t>* عند إصابة الرباط السني يصبح الألم قابل للتحديد (موضع) </a:t>
          </a:r>
          <a:br>
            <a:rPr lang="ar-SA" sz="1800" dirty="0"/>
          </a:br>
          <a:r>
            <a:rPr lang="ar-SA" sz="1800" dirty="0"/>
            <a:t>* توسع المسافة </a:t>
          </a:r>
          <a:r>
            <a:rPr lang="ar-SA" sz="1800" dirty="0" err="1"/>
            <a:t>الرباطية</a:t>
          </a:r>
          <a:r>
            <a:rPr lang="ar-SA" sz="1800" dirty="0"/>
            <a:t> </a:t>
          </a:r>
          <a:r>
            <a:rPr lang="ar-SA" sz="1800" dirty="0" err="1"/>
            <a:t>شعاعياً</a:t>
          </a:r>
          <a:r>
            <a:rPr lang="ar-SA" sz="1800" dirty="0"/>
            <a:t> (خصوصاً في المراحل المتقدمة).</a:t>
          </a:r>
          <a:br>
            <a:rPr lang="ar-SA" sz="1800" dirty="0"/>
          </a:br>
          <a:r>
            <a:rPr lang="ar-SA" sz="1800" dirty="0"/>
            <a:t>المعالجة: </a:t>
          </a:r>
          <a:br>
            <a:rPr lang="ar-SA" sz="1800" dirty="0"/>
          </a:br>
          <a:r>
            <a:rPr lang="ar-SA" sz="1800" dirty="0"/>
            <a:t>معالجة </a:t>
          </a:r>
          <a:r>
            <a:rPr lang="ar-SA" sz="1800" dirty="0" err="1"/>
            <a:t>لبية</a:t>
          </a:r>
          <a:r>
            <a:rPr lang="ar-SA" sz="1800" dirty="0"/>
            <a:t> أو قلع .</a:t>
          </a:r>
          <a:br>
            <a:rPr lang="ar-SA" sz="1800" dirty="0"/>
          </a:br>
          <a:r>
            <a:rPr lang="ar-SA" sz="1200" dirty="0"/>
            <a:t/>
          </a:r>
          <a:br>
            <a:rPr lang="ar-SA" sz="1200" dirty="0"/>
          </a:br>
          <a:endParaRPr lang="ar-SA" sz="1200" dirty="0"/>
        </a:p>
      </dgm:t>
    </dgm:pt>
    <dgm:pt modelId="{BB04B078-EF13-4374-8A2E-2BCB4616E84F}" type="parTrans" cxnId="{87C7693D-24C9-45D5-A896-87833B019D9D}">
      <dgm:prSet/>
      <dgm:spPr/>
      <dgm:t>
        <a:bodyPr/>
        <a:lstStyle/>
        <a:p>
          <a:pPr rtl="1"/>
          <a:endParaRPr lang="ar-SA"/>
        </a:p>
      </dgm:t>
    </dgm:pt>
    <dgm:pt modelId="{79429905-9F77-4E49-9B51-33A1E89EFC3B}" type="sibTrans" cxnId="{87C7693D-24C9-45D5-A896-87833B019D9D}">
      <dgm:prSet/>
      <dgm:spPr/>
      <dgm:t>
        <a:bodyPr/>
        <a:lstStyle/>
        <a:p>
          <a:pPr rtl="1"/>
          <a:endParaRPr lang="ar-SA"/>
        </a:p>
      </dgm:t>
    </dgm:pt>
    <dgm:pt modelId="{4EC9D9E8-F0E3-4DEE-9C43-B4F48FA1C2A3}">
      <dgm:prSet phldrT="[نص]"/>
      <dgm:spPr/>
      <dgm:t>
        <a:bodyPr/>
        <a:lstStyle/>
        <a:p>
          <a:pPr rtl="1"/>
          <a:r>
            <a:rPr lang="ar-SA" b="1" dirty="0"/>
            <a:t>التهاب اللب الردود </a:t>
          </a:r>
          <a:r>
            <a:rPr lang="en-US" b="1" dirty="0"/>
            <a:t>Reversible </a:t>
          </a:r>
          <a:r>
            <a:rPr lang="en-US" b="1" dirty="0" err="1"/>
            <a:t>Pulpitis</a:t>
          </a:r>
          <a:r>
            <a:rPr lang="en-US" dirty="0"/>
            <a:t> </a:t>
          </a:r>
          <a:endParaRPr lang="ar-SA" dirty="0"/>
        </a:p>
      </dgm:t>
    </dgm:pt>
    <dgm:pt modelId="{DE90B8A6-F543-452D-8D65-45461BCA25C7}" type="parTrans" cxnId="{FB847A13-A3CE-487A-8FAE-1CBD8BA96459}">
      <dgm:prSet/>
      <dgm:spPr/>
      <dgm:t>
        <a:bodyPr/>
        <a:lstStyle/>
        <a:p>
          <a:pPr rtl="1"/>
          <a:endParaRPr lang="ar-SA"/>
        </a:p>
      </dgm:t>
    </dgm:pt>
    <dgm:pt modelId="{F5576471-C461-48C9-A83D-6546CD417CA5}" type="sibTrans" cxnId="{FB847A13-A3CE-487A-8FAE-1CBD8BA96459}">
      <dgm:prSet/>
      <dgm:spPr/>
      <dgm:t>
        <a:bodyPr/>
        <a:lstStyle/>
        <a:p>
          <a:pPr rtl="1"/>
          <a:endParaRPr lang="ar-SA"/>
        </a:p>
      </dgm:t>
    </dgm:pt>
    <dgm:pt modelId="{A8551188-51A8-4F2A-9003-A2CADC6FAF8C}">
      <dgm:prSet custT="1"/>
      <dgm:spPr/>
      <dgm:t>
        <a:bodyPr/>
        <a:lstStyle/>
        <a:p>
          <a:pPr rtl="1"/>
          <a:r>
            <a:rPr lang="ar-SA" sz="1800" dirty="0"/>
            <a:t>الأعراض : </a:t>
          </a:r>
          <a:br>
            <a:rPr lang="ar-SA" sz="1800" dirty="0"/>
          </a:br>
          <a:r>
            <a:rPr lang="ar-SA" sz="1800" dirty="0"/>
            <a:t>* الألم يزول بزوال المحرض ، وهو منتشر صعب غير محدد (لأن اللب لا يحتوي على </a:t>
          </a:r>
          <a:r>
            <a:rPr lang="en-US" sz="1800" dirty="0" err="1"/>
            <a:t>Propriocetive</a:t>
          </a:r>
          <a:r>
            <a:rPr lang="en-US" sz="1800" dirty="0"/>
            <a:t> Fibers (</a:t>
          </a:r>
          <a:r>
            <a:rPr lang="ar-SA" sz="1800" dirty="0"/>
            <a:t>ألياف حس عميق) .</a:t>
          </a:r>
          <a:br>
            <a:rPr lang="ar-SA" sz="1800" dirty="0"/>
          </a:br>
          <a:r>
            <a:rPr lang="ar-SA" sz="1800" dirty="0"/>
            <a:t>* العلامات </a:t>
          </a:r>
          <a:r>
            <a:rPr lang="ar-SA" sz="1800" dirty="0" err="1"/>
            <a:t>الشعاعية</a:t>
          </a:r>
          <a:r>
            <a:rPr lang="ar-SA" sz="1800" dirty="0"/>
            <a:t> حول </a:t>
          </a:r>
          <a:r>
            <a:rPr lang="ar-SA" sz="1800" dirty="0" err="1"/>
            <a:t>الذروية</a:t>
          </a:r>
          <a:r>
            <a:rPr lang="ar-SA" sz="1800" dirty="0"/>
            <a:t> طبيعية .</a:t>
          </a:r>
          <a:br>
            <a:rPr lang="ar-SA" sz="1800" dirty="0"/>
          </a:br>
          <a:r>
            <a:rPr lang="ar-SA" sz="1800" dirty="0"/>
            <a:t>* لا يوجد ألم عند القرع (إلا إذا رافق الحالة رض إطباقي).</a:t>
          </a:r>
          <a:br>
            <a:rPr lang="ar-SA" sz="1800" dirty="0"/>
          </a:br>
          <a:r>
            <a:rPr lang="ar-SA" sz="1800" dirty="0"/>
            <a:t>المعالجة: </a:t>
          </a:r>
          <a:br>
            <a:rPr lang="ar-SA" sz="1800" dirty="0"/>
          </a:br>
          <a:r>
            <a:rPr lang="ar-SA" sz="1800" dirty="0"/>
            <a:t>تغطية العاج المكشوف ، إزالة السبب المحرض ، معالجة محافظة ترميمية عند وجود </a:t>
          </a:r>
          <a:r>
            <a:rPr lang="ar-SA" sz="1800" dirty="0" err="1"/>
            <a:t>النخور</a:t>
          </a:r>
          <a:r>
            <a:rPr lang="ar-SA" sz="1800" dirty="0"/>
            <a:t> ز</a:t>
          </a:r>
          <a:br>
            <a:rPr lang="ar-SA" sz="1800" dirty="0"/>
          </a:br>
          <a:r>
            <a:rPr lang="ar-SA" sz="1800" dirty="0" err="1"/>
            <a:t>الاختلاطات</a:t>
          </a:r>
          <a:r>
            <a:rPr lang="ar-SA" sz="1800" dirty="0"/>
            <a:t> :</a:t>
          </a:r>
          <a:br>
            <a:rPr lang="ar-SA" sz="1800" dirty="0"/>
          </a:br>
          <a:r>
            <a:rPr lang="ar-SA" sz="1800" dirty="0"/>
            <a:t>في حال عدم العلاج ، سيتطور إلى التهاب لب غير ردود.</a:t>
          </a:r>
          <a:br>
            <a:rPr lang="ar-SA" sz="1800" dirty="0"/>
          </a:br>
          <a:endParaRPr lang="ar-SA" sz="1800" dirty="0"/>
        </a:p>
      </dgm:t>
    </dgm:pt>
    <dgm:pt modelId="{97EE300D-CAEE-4EAB-8D73-8CE652ECEE4A}" type="parTrans" cxnId="{6BAD0DFA-FE46-4303-AA6F-181F0975D427}">
      <dgm:prSet/>
      <dgm:spPr/>
      <dgm:t>
        <a:bodyPr/>
        <a:lstStyle/>
        <a:p>
          <a:pPr rtl="1"/>
          <a:endParaRPr lang="ar-SA"/>
        </a:p>
      </dgm:t>
    </dgm:pt>
    <dgm:pt modelId="{252F76E9-47D3-4341-94D0-81BD0424FCA3}" type="sibTrans" cxnId="{6BAD0DFA-FE46-4303-AA6F-181F0975D427}">
      <dgm:prSet/>
      <dgm:spPr/>
      <dgm:t>
        <a:bodyPr/>
        <a:lstStyle/>
        <a:p>
          <a:pPr rtl="1"/>
          <a:endParaRPr lang="ar-SA"/>
        </a:p>
      </dgm:t>
    </dgm:pt>
    <dgm:pt modelId="{F25BD22E-27A2-4079-9410-C59DE1CC3AE5}" type="pres">
      <dgm:prSet presAssocID="{010CA302-4386-4A7C-AEB4-49B0D27E2FF3}" presName="diagram" presStyleCnt="0">
        <dgm:presLayoutVars>
          <dgm:chPref val="1"/>
          <dgm:dir/>
          <dgm:animOne val="branch"/>
          <dgm:animLvl val="lvl"/>
          <dgm:resizeHandles/>
        </dgm:presLayoutVars>
      </dgm:prSet>
      <dgm:spPr/>
      <dgm:t>
        <a:bodyPr/>
        <a:lstStyle/>
        <a:p>
          <a:pPr rtl="1"/>
          <a:endParaRPr lang="ar-SA"/>
        </a:p>
      </dgm:t>
    </dgm:pt>
    <dgm:pt modelId="{64467804-6D1E-4DEF-BA9B-ACCB755FD5BD}" type="pres">
      <dgm:prSet presAssocID="{99A469FF-C8D7-4B91-BF47-2BD36FA22F2E}" presName="root" presStyleCnt="0"/>
      <dgm:spPr/>
    </dgm:pt>
    <dgm:pt modelId="{45840BFE-BCF6-4DCB-951D-6CCDD938D7F9}" type="pres">
      <dgm:prSet presAssocID="{99A469FF-C8D7-4B91-BF47-2BD36FA22F2E}" presName="rootComposite" presStyleCnt="0"/>
      <dgm:spPr/>
    </dgm:pt>
    <dgm:pt modelId="{66839754-BCF5-45A4-87D0-C4DA47AA9C31}" type="pres">
      <dgm:prSet presAssocID="{99A469FF-C8D7-4B91-BF47-2BD36FA22F2E}" presName="rootText" presStyleLbl="node1" presStyleIdx="0" presStyleCnt="2"/>
      <dgm:spPr/>
      <dgm:t>
        <a:bodyPr/>
        <a:lstStyle/>
        <a:p>
          <a:pPr rtl="1"/>
          <a:endParaRPr lang="ar-SA"/>
        </a:p>
      </dgm:t>
    </dgm:pt>
    <dgm:pt modelId="{063340C8-EB0F-4528-A2EB-F4E3A80DF652}" type="pres">
      <dgm:prSet presAssocID="{99A469FF-C8D7-4B91-BF47-2BD36FA22F2E}" presName="rootConnector" presStyleLbl="node1" presStyleIdx="0" presStyleCnt="2"/>
      <dgm:spPr/>
      <dgm:t>
        <a:bodyPr/>
        <a:lstStyle/>
        <a:p>
          <a:pPr rtl="1"/>
          <a:endParaRPr lang="ar-SA"/>
        </a:p>
      </dgm:t>
    </dgm:pt>
    <dgm:pt modelId="{AE6AA287-D784-429E-881A-EFA4254BFA9A}" type="pres">
      <dgm:prSet presAssocID="{99A469FF-C8D7-4B91-BF47-2BD36FA22F2E}" presName="childShape" presStyleCnt="0"/>
      <dgm:spPr/>
    </dgm:pt>
    <dgm:pt modelId="{03B50F91-01DB-470C-8F17-54D8EF9E4FB0}" type="pres">
      <dgm:prSet presAssocID="{BB04B078-EF13-4374-8A2E-2BCB4616E84F}" presName="Name13" presStyleLbl="parChTrans1D2" presStyleIdx="0" presStyleCnt="2"/>
      <dgm:spPr/>
      <dgm:t>
        <a:bodyPr/>
        <a:lstStyle/>
        <a:p>
          <a:pPr rtl="1"/>
          <a:endParaRPr lang="ar-SA"/>
        </a:p>
      </dgm:t>
    </dgm:pt>
    <dgm:pt modelId="{1817BE58-C26D-4AC0-84F6-DA9D9E893A1D}" type="pres">
      <dgm:prSet presAssocID="{05082269-6161-4589-8F6A-9F8F925A83C1}" presName="childText" presStyleLbl="bgAcc1" presStyleIdx="0" presStyleCnt="2" custScaleX="255174" custScaleY="458461">
        <dgm:presLayoutVars>
          <dgm:bulletEnabled val="1"/>
        </dgm:presLayoutVars>
      </dgm:prSet>
      <dgm:spPr/>
      <dgm:t>
        <a:bodyPr/>
        <a:lstStyle/>
        <a:p>
          <a:pPr rtl="1"/>
          <a:endParaRPr lang="ar-SA"/>
        </a:p>
      </dgm:t>
    </dgm:pt>
    <dgm:pt modelId="{6C8B80D9-E7C8-41C7-998B-1995F4FC363F}" type="pres">
      <dgm:prSet presAssocID="{4EC9D9E8-F0E3-4DEE-9C43-B4F48FA1C2A3}" presName="root" presStyleCnt="0"/>
      <dgm:spPr/>
    </dgm:pt>
    <dgm:pt modelId="{C687ED7A-DF97-4CD1-8F2B-4AC911295CD2}" type="pres">
      <dgm:prSet presAssocID="{4EC9D9E8-F0E3-4DEE-9C43-B4F48FA1C2A3}" presName="rootComposite" presStyleCnt="0"/>
      <dgm:spPr/>
    </dgm:pt>
    <dgm:pt modelId="{74E2F471-7785-450A-9D1B-44709B012946}" type="pres">
      <dgm:prSet presAssocID="{4EC9D9E8-F0E3-4DEE-9C43-B4F48FA1C2A3}" presName="rootText" presStyleLbl="node1" presStyleIdx="1" presStyleCnt="2"/>
      <dgm:spPr/>
      <dgm:t>
        <a:bodyPr/>
        <a:lstStyle/>
        <a:p>
          <a:pPr rtl="1"/>
          <a:endParaRPr lang="ar-SA"/>
        </a:p>
      </dgm:t>
    </dgm:pt>
    <dgm:pt modelId="{B45D52C8-2815-4CBB-B9EE-4AE65DEBE28D}" type="pres">
      <dgm:prSet presAssocID="{4EC9D9E8-F0E3-4DEE-9C43-B4F48FA1C2A3}" presName="rootConnector" presStyleLbl="node1" presStyleIdx="1" presStyleCnt="2"/>
      <dgm:spPr/>
      <dgm:t>
        <a:bodyPr/>
        <a:lstStyle/>
        <a:p>
          <a:pPr rtl="1"/>
          <a:endParaRPr lang="ar-SA"/>
        </a:p>
      </dgm:t>
    </dgm:pt>
    <dgm:pt modelId="{CB3CB6E3-2E52-42DD-B4D5-4130922F55CA}" type="pres">
      <dgm:prSet presAssocID="{4EC9D9E8-F0E3-4DEE-9C43-B4F48FA1C2A3}" presName="childShape" presStyleCnt="0"/>
      <dgm:spPr/>
    </dgm:pt>
    <dgm:pt modelId="{4A1BEF1E-1B90-49DF-8A5D-7F056CCFB62F}" type="pres">
      <dgm:prSet presAssocID="{97EE300D-CAEE-4EAB-8D73-8CE652ECEE4A}" presName="Name13" presStyleLbl="parChTrans1D2" presStyleIdx="1" presStyleCnt="2"/>
      <dgm:spPr/>
      <dgm:t>
        <a:bodyPr/>
        <a:lstStyle/>
        <a:p>
          <a:pPr rtl="1"/>
          <a:endParaRPr lang="ar-SA"/>
        </a:p>
      </dgm:t>
    </dgm:pt>
    <dgm:pt modelId="{7884A147-BCE9-4087-847A-60EA907C555B}" type="pres">
      <dgm:prSet presAssocID="{A8551188-51A8-4F2A-9003-A2CADC6FAF8C}" presName="childText" presStyleLbl="bgAcc1" presStyleIdx="1" presStyleCnt="2" custScaleX="287649" custScaleY="430455" custLinFactNeighborX="-2695" custLinFactNeighborY="23850">
        <dgm:presLayoutVars>
          <dgm:bulletEnabled val="1"/>
        </dgm:presLayoutVars>
      </dgm:prSet>
      <dgm:spPr/>
      <dgm:t>
        <a:bodyPr/>
        <a:lstStyle/>
        <a:p>
          <a:pPr rtl="1"/>
          <a:endParaRPr lang="ar-SA"/>
        </a:p>
      </dgm:t>
    </dgm:pt>
  </dgm:ptLst>
  <dgm:cxnLst>
    <dgm:cxn modelId="{FB847A13-A3CE-487A-8FAE-1CBD8BA96459}" srcId="{010CA302-4386-4A7C-AEB4-49B0D27E2FF3}" destId="{4EC9D9E8-F0E3-4DEE-9C43-B4F48FA1C2A3}" srcOrd="1" destOrd="0" parTransId="{DE90B8A6-F543-452D-8D65-45461BCA25C7}" sibTransId="{F5576471-C461-48C9-A83D-6546CD417CA5}"/>
    <dgm:cxn modelId="{87C7693D-24C9-45D5-A896-87833B019D9D}" srcId="{99A469FF-C8D7-4B91-BF47-2BD36FA22F2E}" destId="{05082269-6161-4589-8F6A-9F8F925A83C1}" srcOrd="0" destOrd="0" parTransId="{BB04B078-EF13-4374-8A2E-2BCB4616E84F}" sibTransId="{79429905-9F77-4E49-9B51-33A1E89EFC3B}"/>
    <dgm:cxn modelId="{F31C155B-1732-4A12-8E6A-E550FD823AF1}" type="presOf" srcId="{99A469FF-C8D7-4B91-BF47-2BD36FA22F2E}" destId="{66839754-BCF5-45A4-87D0-C4DA47AA9C31}" srcOrd="0" destOrd="0" presId="urn:microsoft.com/office/officeart/2005/8/layout/hierarchy3"/>
    <dgm:cxn modelId="{2B6C231F-729C-46B0-A24D-EB5AC9BADCF8}" type="presOf" srcId="{010CA302-4386-4A7C-AEB4-49B0D27E2FF3}" destId="{F25BD22E-27A2-4079-9410-C59DE1CC3AE5}" srcOrd="0" destOrd="0" presId="urn:microsoft.com/office/officeart/2005/8/layout/hierarchy3"/>
    <dgm:cxn modelId="{A1AD72F4-3D62-4B3A-A2C0-CCD81C1A90C5}" srcId="{010CA302-4386-4A7C-AEB4-49B0D27E2FF3}" destId="{99A469FF-C8D7-4B91-BF47-2BD36FA22F2E}" srcOrd="0" destOrd="0" parTransId="{B78DA93F-F333-410C-B889-4D281A2612A6}" sibTransId="{1488CDFC-9131-4CC1-9BD3-86C102D1399A}"/>
    <dgm:cxn modelId="{D4F0D4C3-61B2-40B1-B687-2669F02B709F}" type="presOf" srcId="{05082269-6161-4589-8F6A-9F8F925A83C1}" destId="{1817BE58-C26D-4AC0-84F6-DA9D9E893A1D}" srcOrd="0" destOrd="0" presId="urn:microsoft.com/office/officeart/2005/8/layout/hierarchy3"/>
    <dgm:cxn modelId="{096A4920-D4CF-4AB3-83A2-E57429BEB066}" type="presOf" srcId="{4EC9D9E8-F0E3-4DEE-9C43-B4F48FA1C2A3}" destId="{B45D52C8-2815-4CBB-B9EE-4AE65DEBE28D}" srcOrd="1" destOrd="0" presId="urn:microsoft.com/office/officeart/2005/8/layout/hierarchy3"/>
    <dgm:cxn modelId="{D931E1BE-3FA2-475B-AD29-6C7CFEA9A4B8}" type="presOf" srcId="{97EE300D-CAEE-4EAB-8D73-8CE652ECEE4A}" destId="{4A1BEF1E-1B90-49DF-8A5D-7F056CCFB62F}" srcOrd="0" destOrd="0" presId="urn:microsoft.com/office/officeart/2005/8/layout/hierarchy3"/>
    <dgm:cxn modelId="{95F5B881-83E6-4345-9AE1-5A0FFE4C0817}" type="presOf" srcId="{4EC9D9E8-F0E3-4DEE-9C43-B4F48FA1C2A3}" destId="{74E2F471-7785-450A-9D1B-44709B012946}" srcOrd="0" destOrd="0" presId="urn:microsoft.com/office/officeart/2005/8/layout/hierarchy3"/>
    <dgm:cxn modelId="{E6CA6358-B3C7-4624-9226-A1D755130972}" type="presOf" srcId="{99A469FF-C8D7-4B91-BF47-2BD36FA22F2E}" destId="{063340C8-EB0F-4528-A2EB-F4E3A80DF652}" srcOrd="1" destOrd="0" presId="urn:microsoft.com/office/officeart/2005/8/layout/hierarchy3"/>
    <dgm:cxn modelId="{33A7B34F-76D5-4C5B-A8B4-662F904688AA}" type="presOf" srcId="{A8551188-51A8-4F2A-9003-A2CADC6FAF8C}" destId="{7884A147-BCE9-4087-847A-60EA907C555B}" srcOrd="0" destOrd="0" presId="urn:microsoft.com/office/officeart/2005/8/layout/hierarchy3"/>
    <dgm:cxn modelId="{70762441-447D-4ED6-9E68-9EB96CB4ECF0}" type="presOf" srcId="{BB04B078-EF13-4374-8A2E-2BCB4616E84F}" destId="{03B50F91-01DB-470C-8F17-54D8EF9E4FB0}" srcOrd="0" destOrd="0" presId="urn:microsoft.com/office/officeart/2005/8/layout/hierarchy3"/>
    <dgm:cxn modelId="{6BAD0DFA-FE46-4303-AA6F-181F0975D427}" srcId="{4EC9D9E8-F0E3-4DEE-9C43-B4F48FA1C2A3}" destId="{A8551188-51A8-4F2A-9003-A2CADC6FAF8C}" srcOrd="0" destOrd="0" parTransId="{97EE300D-CAEE-4EAB-8D73-8CE652ECEE4A}" sibTransId="{252F76E9-47D3-4341-94D0-81BD0424FCA3}"/>
    <dgm:cxn modelId="{529C3660-5794-4060-899A-ECAD0F2B5A7D}" type="presParOf" srcId="{F25BD22E-27A2-4079-9410-C59DE1CC3AE5}" destId="{64467804-6D1E-4DEF-BA9B-ACCB755FD5BD}" srcOrd="0" destOrd="0" presId="urn:microsoft.com/office/officeart/2005/8/layout/hierarchy3"/>
    <dgm:cxn modelId="{E6F8F6CF-3574-4B5F-A168-D678A540811D}" type="presParOf" srcId="{64467804-6D1E-4DEF-BA9B-ACCB755FD5BD}" destId="{45840BFE-BCF6-4DCB-951D-6CCDD938D7F9}" srcOrd="0" destOrd="0" presId="urn:microsoft.com/office/officeart/2005/8/layout/hierarchy3"/>
    <dgm:cxn modelId="{31EF98FF-5964-4E69-BC6A-511EE6D46247}" type="presParOf" srcId="{45840BFE-BCF6-4DCB-951D-6CCDD938D7F9}" destId="{66839754-BCF5-45A4-87D0-C4DA47AA9C31}" srcOrd="0" destOrd="0" presId="urn:microsoft.com/office/officeart/2005/8/layout/hierarchy3"/>
    <dgm:cxn modelId="{915E9D10-BB22-460E-BB4F-909EEB81E08F}" type="presParOf" srcId="{45840BFE-BCF6-4DCB-951D-6CCDD938D7F9}" destId="{063340C8-EB0F-4528-A2EB-F4E3A80DF652}" srcOrd="1" destOrd="0" presId="urn:microsoft.com/office/officeart/2005/8/layout/hierarchy3"/>
    <dgm:cxn modelId="{6639AAA2-F376-477F-A718-B6078BC79862}" type="presParOf" srcId="{64467804-6D1E-4DEF-BA9B-ACCB755FD5BD}" destId="{AE6AA287-D784-429E-881A-EFA4254BFA9A}" srcOrd="1" destOrd="0" presId="urn:microsoft.com/office/officeart/2005/8/layout/hierarchy3"/>
    <dgm:cxn modelId="{380CCB08-AC0F-457F-A751-16143BBD5909}" type="presParOf" srcId="{AE6AA287-D784-429E-881A-EFA4254BFA9A}" destId="{03B50F91-01DB-470C-8F17-54D8EF9E4FB0}" srcOrd="0" destOrd="0" presId="urn:microsoft.com/office/officeart/2005/8/layout/hierarchy3"/>
    <dgm:cxn modelId="{07B6D4E2-7A47-42D3-9DD9-D187B77DCF43}" type="presParOf" srcId="{AE6AA287-D784-429E-881A-EFA4254BFA9A}" destId="{1817BE58-C26D-4AC0-84F6-DA9D9E893A1D}" srcOrd="1" destOrd="0" presId="urn:microsoft.com/office/officeart/2005/8/layout/hierarchy3"/>
    <dgm:cxn modelId="{B8301A79-0481-46B5-91EB-EFB05B9B505B}" type="presParOf" srcId="{F25BD22E-27A2-4079-9410-C59DE1CC3AE5}" destId="{6C8B80D9-E7C8-41C7-998B-1995F4FC363F}" srcOrd="1" destOrd="0" presId="urn:microsoft.com/office/officeart/2005/8/layout/hierarchy3"/>
    <dgm:cxn modelId="{962B4AD0-207E-4547-AAF1-B974AEC491B3}" type="presParOf" srcId="{6C8B80D9-E7C8-41C7-998B-1995F4FC363F}" destId="{C687ED7A-DF97-4CD1-8F2B-4AC911295CD2}" srcOrd="0" destOrd="0" presId="urn:microsoft.com/office/officeart/2005/8/layout/hierarchy3"/>
    <dgm:cxn modelId="{C4CF5CD4-04BC-4E74-A6C4-B18D75C3C1CE}" type="presParOf" srcId="{C687ED7A-DF97-4CD1-8F2B-4AC911295CD2}" destId="{74E2F471-7785-450A-9D1B-44709B012946}" srcOrd="0" destOrd="0" presId="urn:microsoft.com/office/officeart/2005/8/layout/hierarchy3"/>
    <dgm:cxn modelId="{FDE70543-0850-4F2A-8E2B-4DCA82C18C18}" type="presParOf" srcId="{C687ED7A-DF97-4CD1-8F2B-4AC911295CD2}" destId="{B45D52C8-2815-4CBB-B9EE-4AE65DEBE28D}" srcOrd="1" destOrd="0" presId="urn:microsoft.com/office/officeart/2005/8/layout/hierarchy3"/>
    <dgm:cxn modelId="{BD28810E-FC9D-4C69-BC5E-AA1A859504AF}" type="presParOf" srcId="{6C8B80D9-E7C8-41C7-998B-1995F4FC363F}" destId="{CB3CB6E3-2E52-42DD-B4D5-4130922F55CA}" srcOrd="1" destOrd="0" presId="urn:microsoft.com/office/officeart/2005/8/layout/hierarchy3"/>
    <dgm:cxn modelId="{276B3924-04A6-4462-8619-2D15684314BE}" type="presParOf" srcId="{CB3CB6E3-2E52-42DD-B4D5-4130922F55CA}" destId="{4A1BEF1E-1B90-49DF-8A5D-7F056CCFB62F}" srcOrd="0" destOrd="0" presId="urn:microsoft.com/office/officeart/2005/8/layout/hierarchy3"/>
    <dgm:cxn modelId="{6A8DC4EE-B8D9-4CF0-A364-A7B0DA9AD769}" type="presParOf" srcId="{CB3CB6E3-2E52-42DD-B4D5-4130922F55CA}" destId="{7884A147-BCE9-4087-847A-60EA907C555B}" srcOrd="1"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CED6450-B4B0-470C-9E80-59A1D7F0175A}" type="datetimeFigureOut">
              <a:rPr lang="ar-SA" smtClean="0"/>
              <a:pPr/>
              <a:t>12/05/1443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65AA072-C422-4D66-B5F7-03D9CA460368}"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65AA072-C422-4D66-B5F7-03D9CA460368}" type="slidenum">
              <a:rPr lang="ar-SA" smtClean="0"/>
              <a:pPr/>
              <a:t>1</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19BD550-1A30-438F-A0E0-08E8E0C48075}" type="slidenum">
              <a:rPr lang="ar-SA" smtClean="0"/>
              <a:pPr/>
              <a:t>10</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19BD550-1A30-438F-A0E0-08E8E0C48075}" type="slidenum">
              <a:rPr lang="ar-SA" smtClean="0"/>
              <a:pPr/>
              <a:t>11</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19BD550-1A30-438F-A0E0-08E8E0C48075}" type="slidenum">
              <a:rPr lang="ar-SA" smtClean="0"/>
              <a:pPr/>
              <a:t>12</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19BD550-1A30-438F-A0E0-08E8E0C48075}" type="slidenum">
              <a:rPr lang="ar-SA" smtClean="0"/>
              <a:pPr/>
              <a:t>13</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19BD550-1A30-438F-A0E0-08E8E0C48075}" type="slidenum">
              <a:rPr lang="ar-SA" smtClean="0"/>
              <a:pPr/>
              <a:t>14</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19BD550-1A30-438F-A0E0-08E8E0C48075}" type="slidenum">
              <a:rPr lang="ar-SA" smtClean="0"/>
              <a:pPr/>
              <a:t>15</a:t>
            </a:fld>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19BD550-1A30-438F-A0E0-08E8E0C48075}" type="slidenum">
              <a:rPr lang="ar-SA" smtClean="0"/>
              <a:pPr/>
              <a:t>16</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65AA072-C422-4D66-B5F7-03D9CA460368}" type="slidenum">
              <a:rPr lang="ar-SA" smtClean="0"/>
              <a:pPr/>
              <a:t>17</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18</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19</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65AA072-C422-4D66-B5F7-03D9CA460368}" type="slidenum">
              <a:rPr lang="ar-SA" smtClean="0"/>
              <a:pPr/>
              <a:t>2</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20</a:t>
            </a:fld>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21</a:t>
            </a:fld>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22</a:t>
            </a:fld>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23</a:t>
            </a:fld>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24</a:t>
            </a:fld>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25</a:t>
            </a:fld>
            <a:endParaRPr 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26</a:t>
            </a:fld>
            <a:endParaRPr 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27</a:t>
            </a:fld>
            <a:endParaRPr 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28</a:t>
            </a:fld>
            <a:endParaRPr 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29</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D65AA072-C422-4D66-B5F7-03D9CA460368}" type="slidenum">
              <a:rPr lang="ar-SA" smtClean="0"/>
              <a:pPr/>
              <a:t>3</a:t>
            </a:fld>
            <a:endParaRPr lang="ar-S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30</a:t>
            </a:fld>
            <a:endParaRPr lang="ar-S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31</a:t>
            </a:fld>
            <a:endParaRPr lang="ar-S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32</a:t>
            </a:fld>
            <a:endParaRPr lang="ar-S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33</a:t>
            </a:fld>
            <a:endParaRPr lang="ar-S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34</a:t>
            </a:fld>
            <a:endParaRPr lang="ar-S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35</a:t>
            </a:fld>
            <a:endParaRPr lang="ar-S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36</a:t>
            </a:fld>
            <a:endParaRPr lang="ar-S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37</a:t>
            </a:fld>
            <a:endParaRPr lang="ar-S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38</a:t>
            </a:fld>
            <a:endParaRPr lang="ar-S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39</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19BD550-1A30-438F-A0E0-08E8E0C48075}" type="slidenum">
              <a:rPr lang="ar-SA" smtClean="0"/>
              <a:pPr/>
              <a:t>4</a:t>
            </a:fld>
            <a:endParaRPr lang="ar-S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40</a:t>
            </a:fld>
            <a:endParaRPr lang="ar-S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41</a:t>
            </a:fld>
            <a:endParaRPr lang="ar-S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42</a:t>
            </a:fld>
            <a:endParaRPr lang="ar-S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43</a:t>
            </a:fld>
            <a:endParaRPr lang="ar-S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44</a:t>
            </a:fld>
            <a:endParaRPr lang="ar-S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45</a:t>
            </a:fld>
            <a:endParaRPr lang="ar-S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81B0FC82-5BDF-43BB-B8CB-1B205BE7D45C}" type="slidenum">
              <a:rPr lang="ar-SA" smtClean="0"/>
              <a:pPr/>
              <a:t>46</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19BD550-1A30-438F-A0E0-08E8E0C48075}" type="slidenum">
              <a:rPr lang="ar-SA" smtClean="0"/>
              <a:pPr/>
              <a:t>5</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19BD550-1A30-438F-A0E0-08E8E0C48075}" type="slidenum">
              <a:rPr lang="ar-SA" smtClean="0"/>
              <a:pPr/>
              <a:t>6</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19BD550-1A30-438F-A0E0-08E8E0C48075}" type="slidenum">
              <a:rPr lang="ar-SA" smtClean="0"/>
              <a:pPr/>
              <a:t>7</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19BD550-1A30-438F-A0E0-08E8E0C48075}" type="slidenum">
              <a:rPr lang="ar-SA" smtClean="0"/>
              <a:pPr/>
              <a:t>8</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19BD550-1A30-438F-A0E0-08E8E0C48075}" type="slidenum">
              <a:rPr lang="ar-SA" smtClean="0"/>
              <a:pPr/>
              <a:t>9</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688E6-A773-45F9-8AEB-FC2632CC3AA9}"/>
              </a:ext>
            </a:extLst>
          </p:cNvPr>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en-GB"/>
          </a:p>
        </p:txBody>
      </p:sp>
      <p:sp>
        <p:nvSpPr>
          <p:cNvPr id="3" name="Subtitle 2">
            <a:extLst>
              <a:ext uri="{FF2B5EF4-FFF2-40B4-BE49-F238E27FC236}">
                <a16:creationId xmlns:a16="http://schemas.microsoft.com/office/drawing/2014/main" xmlns="" id="{0327FFF0-9C00-41B4-8C3A-64EECE0EC2D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GB"/>
          </a:p>
        </p:txBody>
      </p:sp>
      <p:sp>
        <p:nvSpPr>
          <p:cNvPr id="4" name="Date Placeholder 3">
            <a:extLst>
              <a:ext uri="{FF2B5EF4-FFF2-40B4-BE49-F238E27FC236}">
                <a16:creationId xmlns:a16="http://schemas.microsoft.com/office/drawing/2014/main" xmlns="" id="{D2987AC1-5D95-4D5D-9E51-096B44C971E0}"/>
              </a:ext>
            </a:extLst>
          </p:cNvPr>
          <p:cNvSpPr>
            <a:spLocks noGrp="1"/>
          </p:cNvSpPr>
          <p:nvPr>
            <p:ph type="dt" sz="half" idx="10"/>
          </p:nvPr>
        </p:nvSpPr>
        <p:spPr/>
        <p:txBody>
          <a:bodyPr/>
          <a:lstStyle/>
          <a:p>
            <a:fld id="{3E0EFB3F-6036-47CD-8AB9-17F80C5E0152}" type="datetime1">
              <a:rPr lang="ar-SA" smtClean="0"/>
              <a:t>12/05/1443</a:t>
            </a:fld>
            <a:endParaRPr lang="ar-SA"/>
          </a:p>
        </p:txBody>
      </p:sp>
      <p:sp>
        <p:nvSpPr>
          <p:cNvPr id="5" name="Footer Placeholder 4">
            <a:extLst>
              <a:ext uri="{FF2B5EF4-FFF2-40B4-BE49-F238E27FC236}">
                <a16:creationId xmlns:a16="http://schemas.microsoft.com/office/drawing/2014/main" xmlns="" id="{B5EFF4FE-F848-4694-93C2-E8122A4F4EAE}"/>
              </a:ext>
            </a:extLst>
          </p:cNvPr>
          <p:cNvSpPr>
            <a:spLocks noGrp="1"/>
          </p:cNvSpPr>
          <p:nvPr>
            <p:ph type="ftr" sz="quarter" idx="11"/>
          </p:nvPr>
        </p:nvSpPr>
        <p:spPr/>
        <p:txBody>
          <a:bodyPr/>
          <a:lstStyle/>
          <a:p>
            <a:r>
              <a:rPr lang="ar-SA" smtClean="0"/>
              <a:t>د.باسمة يوسف</a:t>
            </a:r>
            <a:endParaRPr lang="ar-SA"/>
          </a:p>
        </p:txBody>
      </p:sp>
      <p:sp>
        <p:nvSpPr>
          <p:cNvPr id="6" name="Slide Number Placeholder 5">
            <a:extLst>
              <a:ext uri="{FF2B5EF4-FFF2-40B4-BE49-F238E27FC236}">
                <a16:creationId xmlns:a16="http://schemas.microsoft.com/office/drawing/2014/main" xmlns="" id="{8943B0DC-8BE8-47ED-90EE-7107AD46B0C2}"/>
              </a:ext>
            </a:extLst>
          </p:cNvPr>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xmlns="" val="160690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D4346-0C68-42B6-BBDB-B74BFDC2A3EB}"/>
              </a:ext>
            </a:extLst>
          </p:cNvPr>
          <p:cNvSpPr>
            <a:spLocks noGrp="1"/>
          </p:cNvSpPr>
          <p:nvPr>
            <p:ph type="title"/>
          </p:nvPr>
        </p:nvSpPr>
        <p:spPr/>
        <p:txBody>
          <a:bodyPr/>
          <a:lstStyle/>
          <a:p>
            <a:r>
              <a:rPr lang="ar-SA" smtClean="0"/>
              <a:t>انقر لتحرير نمط العنوان الرئيسي</a:t>
            </a:r>
            <a:endParaRPr lang="en-GB"/>
          </a:p>
        </p:txBody>
      </p:sp>
      <p:sp>
        <p:nvSpPr>
          <p:cNvPr id="3" name="Vertical Text Placeholder 2">
            <a:extLst>
              <a:ext uri="{FF2B5EF4-FFF2-40B4-BE49-F238E27FC236}">
                <a16:creationId xmlns:a16="http://schemas.microsoft.com/office/drawing/2014/main" xmlns="" id="{4EACDFCE-DA54-4BC1-B11E-1FC3A6875A85}"/>
              </a:ext>
            </a:extLst>
          </p:cNvPr>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Date Placeholder 3">
            <a:extLst>
              <a:ext uri="{FF2B5EF4-FFF2-40B4-BE49-F238E27FC236}">
                <a16:creationId xmlns:a16="http://schemas.microsoft.com/office/drawing/2014/main" xmlns="" id="{D7AD02DC-9B7F-41AA-B346-E01147BA34C6}"/>
              </a:ext>
            </a:extLst>
          </p:cNvPr>
          <p:cNvSpPr>
            <a:spLocks noGrp="1"/>
          </p:cNvSpPr>
          <p:nvPr>
            <p:ph type="dt" sz="half" idx="10"/>
          </p:nvPr>
        </p:nvSpPr>
        <p:spPr/>
        <p:txBody>
          <a:bodyPr/>
          <a:lstStyle/>
          <a:p>
            <a:fld id="{CFFEFD19-C9FA-4B5D-9FE7-7D526C3D1024}" type="datetime1">
              <a:rPr lang="ar-SA" smtClean="0"/>
              <a:t>12/05/1443</a:t>
            </a:fld>
            <a:endParaRPr lang="ar-SA"/>
          </a:p>
        </p:txBody>
      </p:sp>
      <p:sp>
        <p:nvSpPr>
          <p:cNvPr id="5" name="Footer Placeholder 4">
            <a:extLst>
              <a:ext uri="{FF2B5EF4-FFF2-40B4-BE49-F238E27FC236}">
                <a16:creationId xmlns:a16="http://schemas.microsoft.com/office/drawing/2014/main" xmlns="" id="{50AE314B-5565-4695-BF2B-17C80FE28941}"/>
              </a:ext>
            </a:extLst>
          </p:cNvPr>
          <p:cNvSpPr>
            <a:spLocks noGrp="1"/>
          </p:cNvSpPr>
          <p:nvPr>
            <p:ph type="ftr" sz="quarter" idx="11"/>
          </p:nvPr>
        </p:nvSpPr>
        <p:spPr/>
        <p:txBody>
          <a:bodyPr/>
          <a:lstStyle/>
          <a:p>
            <a:r>
              <a:rPr lang="ar-SA" smtClean="0"/>
              <a:t>د.باسمة يوسف</a:t>
            </a:r>
            <a:endParaRPr lang="ar-SA"/>
          </a:p>
        </p:txBody>
      </p:sp>
      <p:sp>
        <p:nvSpPr>
          <p:cNvPr id="6" name="Slide Number Placeholder 5">
            <a:extLst>
              <a:ext uri="{FF2B5EF4-FFF2-40B4-BE49-F238E27FC236}">
                <a16:creationId xmlns:a16="http://schemas.microsoft.com/office/drawing/2014/main" xmlns="" id="{4D64D94D-FAA3-46E0-9B3D-50885DC92405}"/>
              </a:ext>
            </a:extLst>
          </p:cNvPr>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xmlns="" val="416036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1EF92CC-6642-479D-83F2-83C2AFD6716B}"/>
              </a:ext>
            </a:extLst>
          </p:cNvPr>
          <p:cNvSpPr>
            <a:spLocks noGrp="1"/>
          </p:cNvSpPr>
          <p:nvPr>
            <p:ph type="title" orient="vert"/>
          </p:nvPr>
        </p:nvSpPr>
        <p:spPr>
          <a:xfrm>
            <a:off x="6543675" y="365125"/>
            <a:ext cx="1971675" cy="5811838"/>
          </a:xfrm>
        </p:spPr>
        <p:txBody>
          <a:bodyPr vert="eaVert"/>
          <a:lstStyle/>
          <a:p>
            <a:r>
              <a:rPr lang="ar-SA" smtClean="0"/>
              <a:t>انقر لتحرير نمط العنوان الرئيسي</a:t>
            </a:r>
            <a:endParaRPr lang="en-GB"/>
          </a:p>
        </p:txBody>
      </p:sp>
      <p:sp>
        <p:nvSpPr>
          <p:cNvPr id="3" name="Vertical Text Placeholder 2">
            <a:extLst>
              <a:ext uri="{FF2B5EF4-FFF2-40B4-BE49-F238E27FC236}">
                <a16:creationId xmlns:a16="http://schemas.microsoft.com/office/drawing/2014/main" xmlns="" id="{F8C547B6-1210-4EFD-8CB8-10B6A19B53F4}"/>
              </a:ext>
            </a:extLst>
          </p:cNvPr>
          <p:cNvSpPr>
            <a:spLocks noGrp="1"/>
          </p:cNvSpPr>
          <p:nvPr>
            <p:ph type="body" orient="vert" idx="1"/>
          </p:nvPr>
        </p:nvSpPr>
        <p:spPr>
          <a:xfrm>
            <a:off x="628650" y="365125"/>
            <a:ext cx="5800725"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Date Placeholder 3">
            <a:extLst>
              <a:ext uri="{FF2B5EF4-FFF2-40B4-BE49-F238E27FC236}">
                <a16:creationId xmlns:a16="http://schemas.microsoft.com/office/drawing/2014/main" xmlns="" id="{2F272F8B-D887-4428-810B-735AA84D1ED1}"/>
              </a:ext>
            </a:extLst>
          </p:cNvPr>
          <p:cNvSpPr>
            <a:spLocks noGrp="1"/>
          </p:cNvSpPr>
          <p:nvPr>
            <p:ph type="dt" sz="half" idx="10"/>
          </p:nvPr>
        </p:nvSpPr>
        <p:spPr/>
        <p:txBody>
          <a:bodyPr/>
          <a:lstStyle/>
          <a:p>
            <a:fld id="{382B352D-5582-496C-B922-FCF5F39B9D40}" type="datetime1">
              <a:rPr lang="ar-SA" smtClean="0"/>
              <a:t>12/05/1443</a:t>
            </a:fld>
            <a:endParaRPr lang="ar-SA"/>
          </a:p>
        </p:txBody>
      </p:sp>
      <p:sp>
        <p:nvSpPr>
          <p:cNvPr id="5" name="Footer Placeholder 4">
            <a:extLst>
              <a:ext uri="{FF2B5EF4-FFF2-40B4-BE49-F238E27FC236}">
                <a16:creationId xmlns:a16="http://schemas.microsoft.com/office/drawing/2014/main" xmlns="" id="{E94197F6-8CD8-4D6D-8770-5230E9599088}"/>
              </a:ext>
            </a:extLst>
          </p:cNvPr>
          <p:cNvSpPr>
            <a:spLocks noGrp="1"/>
          </p:cNvSpPr>
          <p:nvPr>
            <p:ph type="ftr" sz="quarter" idx="11"/>
          </p:nvPr>
        </p:nvSpPr>
        <p:spPr/>
        <p:txBody>
          <a:bodyPr/>
          <a:lstStyle/>
          <a:p>
            <a:r>
              <a:rPr lang="ar-SA" smtClean="0"/>
              <a:t>د.باسمة يوسف</a:t>
            </a:r>
            <a:endParaRPr lang="ar-SA"/>
          </a:p>
        </p:txBody>
      </p:sp>
      <p:sp>
        <p:nvSpPr>
          <p:cNvPr id="6" name="Slide Number Placeholder 5">
            <a:extLst>
              <a:ext uri="{FF2B5EF4-FFF2-40B4-BE49-F238E27FC236}">
                <a16:creationId xmlns:a16="http://schemas.microsoft.com/office/drawing/2014/main" xmlns="" id="{B3FA046D-0FA1-4E42-8303-8CBEDDD88F31}"/>
              </a:ext>
            </a:extLst>
          </p:cNvPr>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xmlns="" val="102726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1E525-D27D-4FC4-8E9A-48C459F4E4F3}"/>
              </a:ext>
            </a:extLst>
          </p:cNvPr>
          <p:cNvSpPr>
            <a:spLocks noGrp="1"/>
          </p:cNvSpPr>
          <p:nvPr>
            <p:ph type="title"/>
          </p:nvPr>
        </p:nvSpPr>
        <p:spPr/>
        <p:txBody>
          <a:bodyPr/>
          <a:lstStyle/>
          <a:p>
            <a:r>
              <a:rPr lang="ar-SA" smtClean="0"/>
              <a:t>انقر لتحرير نمط العنوان الرئيسي</a:t>
            </a:r>
            <a:endParaRPr lang="en-GB"/>
          </a:p>
        </p:txBody>
      </p:sp>
      <p:sp>
        <p:nvSpPr>
          <p:cNvPr id="3" name="Content Placeholder 2">
            <a:extLst>
              <a:ext uri="{FF2B5EF4-FFF2-40B4-BE49-F238E27FC236}">
                <a16:creationId xmlns:a16="http://schemas.microsoft.com/office/drawing/2014/main" xmlns="" id="{97459B05-9A98-4163-9AD8-7448E9E4E70F}"/>
              </a:ext>
            </a:extLst>
          </p:cNvPr>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Date Placeholder 3">
            <a:extLst>
              <a:ext uri="{FF2B5EF4-FFF2-40B4-BE49-F238E27FC236}">
                <a16:creationId xmlns:a16="http://schemas.microsoft.com/office/drawing/2014/main" xmlns="" id="{6DD4C153-26C5-4FF8-8106-E0813E961197}"/>
              </a:ext>
            </a:extLst>
          </p:cNvPr>
          <p:cNvSpPr>
            <a:spLocks noGrp="1"/>
          </p:cNvSpPr>
          <p:nvPr>
            <p:ph type="dt" sz="half" idx="10"/>
          </p:nvPr>
        </p:nvSpPr>
        <p:spPr/>
        <p:txBody>
          <a:bodyPr/>
          <a:lstStyle/>
          <a:p>
            <a:fld id="{E5DF141D-890B-43FF-AA6B-D1A712F410A9}" type="datetime1">
              <a:rPr lang="ar-SA" smtClean="0"/>
              <a:t>12/05/1443</a:t>
            </a:fld>
            <a:endParaRPr lang="ar-SA"/>
          </a:p>
        </p:txBody>
      </p:sp>
      <p:sp>
        <p:nvSpPr>
          <p:cNvPr id="5" name="Footer Placeholder 4">
            <a:extLst>
              <a:ext uri="{FF2B5EF4-FFF2-40B4-BE49-F238E27FC236}">
                <a16:creationId xmlns:a16="http://schemas.microsoft.com/office/drawing/2014/main" xmlns="" id="{5F33B28B-68DD-46B7-8A7C-74DC71215CA6}"/>
              </a:ext>
            </a:extLst>
          </p:cNvPr>
          <p:cNvSpPr>
            <a:spLocks noGrp="1"/>
          </p:cNvSpPr>
          <p:nvPr>
            <p:ph type="ftr" sz="quarter" idx="11"/>
          </p:nvPr>
        </p:nvSpPr>
        <p:spPr/>
        <p:txBody>
          <a:bodyPr/>
          <a:lstStyle/>
          <a:p>
            <a:r>
              <a:rPr lang="ar-SA" smtClean="0"/>
              <a:t>د.باسمة يوسف</a:t>
            </a:r>
            <a:endParaRPr lang="ar-SA"/>
          </a:p>
        </p:txBody>
      </p:sp>
      <p:sp>
        <p:nvSpPr>
          <p:cNvPr id="6" name="Slide Number Placeholder 5">
            <a:extLst>
              <a:ext uri="{FF2B5EF4-FFF2-40B4-BE49-F238E27FC236}">
                <a16:creationId xmlns:a16="http://schemas.microsoft.com/office/drawing/2014/main" xmlns="" id="{153EBC29-38DD-468B-882E-19C03AFA4718}"/>
              </a:ext>
            </a:extLst>
          </p:cNvPr>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xmlns="" val="204280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F0FAFE-9E70-45A4-9025-B1717EA13725}"/>
              </a:ext>
            </a:extLst>
          </p:cNvPr>
          <p:cNvSpPr>
            <a:spLocks noGrp="1"/>
          </p:cNvSpPr>
          <p:nvPr>
            <p:ph type="title"/>
          </p:nvPr>
        </p:nvSpPr>
        <p:spPr>
          <a:xfrm>
            <a:off x="623888" y="1709739"/>
            <a:ext cx="7886700" cy="2852737"/>
          </a:xfrm>
        </p:spPr>
        <p:txBody>
          <a:bodyPr anchor="b"/>
          <a:lstStyle>
            <a:lvl1pPr>
              <a:defRPr sz="6000"/>
            </a:lvl1pPr>
          </a:lstStyle>
          <a:p>
            <a:r>
              <a:rPr lang="ar-SA" smtClean="0"/>
              <a:t>انقر لتحرير نمط العنوان الرئيسي</a:t>
            </a:r>
            <a:endParaRPr lang="en-GB"/>
          </a:p>
        </p:txBody>
      </p:sp>
      <p:sp>
        <p:nvSpPr>
          <p:cNvPr id="3" name="Text Placeholder 2">
            <a:extLst>
              <a:ext uri="{FF2B5EF4-FFF2-40B4-BE49-F238E27FC236}">
                <a16:creationId xmlns:a16="http://schemas.microsoft.com/office/drawing/2014/main" xmlns="" id="{097E963B-49EA-47CA-8F84-089010BCA547}"/>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a:extLst>
              <a:ext uri="{FF2B5EF4-FFF2-40B4-BE49-F238E27FC236}">
                <a16:creationId xmlns:a16="http://schemas.microsoft.com/office/drawing/2014/main" xmlns="" id="{9FE3DFDD-4A60-42EC-BDED-516FFA165DD4}"/>
              </a:ext>
            </a:extLst>
          </p:cNvPr>
          <p:cNvSpPr>
            <a:spLocks noGrp="1"/>
          </p:cNvSpPr>
          <p:nvPr>
            <p:ph type="dt" sz="half" idx="10"/>
          </p:nvPr>
        </p:nvSpPr>
        <p:spPr/>
        <p:txBody>
          <a:bodyPr/>
          <a:lstStyle/>
          <a:p>
            <a:fld id="{9C8AE3BB-961C-42E1-A4E4-E6158CCB1BF7}" type="datetime1">
              <a:rPr lang="ar-SA" smtClean="0"/>
              <a:t>12/05/1443</a:t>
            </a:fld>
            <a:endParaRPr lang="ar-SA"/>
          </a:p>
        </p:txBody>
      </p:sp>
      <p:sp>
        <p:nvSpPr>
          <p:cNvPr id="5" name="Footer Placeholder 4">
            <a:extLst>
              <a:ext uri="{FF2B5EF4-FFF2-40B4-BE49-F238E27FC236}">
                <a16:creationId xmlns:a16="http://schemas.microsoft.com/office/drawing/2014/main" xmlns="" id="{61FB977E-4E71-4E5D-B9E1-552D07C4AEA3}"/>
              </a:ext>
            </a:extLst>
          </p:cNvPr>
          <p:cNvSpPr>
            <a:spLocks noGrp="1"/>
          </p:cNvSpPr>
          <p:nvPr>
            <p:ph type="ftr" sz="quarter" idx="11"/>
          </p:nvPr>
        </p:nvSpPr>
        <p:spPr/>
        <p:txBody>
          <a:bodyPr/>
          <a:lstStyle/>
          <a:p>
            <a:r>
              <a:rPr lang="ar-SA" smtClean="0"/>
              <a:t>د.باسمة يوسف</a:t>
            </a:r>
            <a:endParaRPr lang="ar-SA"/>
          </a:p>
        </p:txBody>
      </p:sp>
      <p:sp>
        <p:nvSpPr>
          <p:cNvPr id="6" name="Slide Number Placeholder 5">
            <a:extLst>
              <a:ext uri="{FF2B5EF4-FFF2-40B4-BE49-F238E27FC236}">
                <a16:creationId xmlns:a16="http://schemas.microsoft.com/office/drawing/2014/main" xmlns="" id="{58B45EFE-86CE-4DD7-B79B-7F61D2A42D2B}"/>
              </a:ext>
            </a:extLst>
          </p:cNvPr>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xmlns="" val="258551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AF5C1-43FE-4400-BF0B-3FC7EA316EEF}"/>
              </a:ext>
            </a:extLst>
          </p:cNvPr>
          <p:cNvSpPr>
            <a:spLocks noGrp="1"/>
          </p:cNvSpPr>
          <p:nvPr>
            <p:ph type="title"/>
          </p:nvPr>
        </p:nvSpPr>
        <p:spPr/>
        <p:txBody>
          <a:bodyPr/>
          <a:lstStyle/>
          <a:p>
            <a:r>
              <a:rPr lang="ar-SA" smtClean="0"/>
              <a:t>انقر لتحرير نمط العنوان الرئيسي</a:t>
            </a:r>
            <a:endParaRPr lang="en-GB"/>
          </a:p>
        </p:txBody>
      </p:sp>
      <p:sp>
        <p:nvSpPr>
          <p:cNvPr id="3" name="Content Placeholder 2">
            <a:extLst>
              <a:ext uri="{FF2B5EF4-FFF2-40B4-BE49-F238E27FC236}">
                <a16:creationId xmlns:a16="http://schemas.microsoft.com/office/drawing/2014/main" xmlns="" id="{FFC96E4F-F826-4F23-8399-B1AD4B87B7AF}"/>
              </a:ext>
            </a:extLst>
          </p:cNvPr>
          <p:cNvSpPr>
            <a:spLocks noGrp="1"/>
          </p:cNvSpPr>
          <p:nvPr>
            <p:ph sz="half" idx="1"/>
          </p:nvPr>
        </p:nvSpPr>
        <p:spPr>
          <a:xfrm>
            <a:off x="6286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Content Placeholder 3">
            <a:extLst>
              <a:ext uri="{FF2B5EF4-FFF2-40B4-BE49-F238E27FC236}">
                <a16:creationId xmlns:a16="http://schemas.microsoft.com/office/drawing/2014/main" xmlns="" id="{B8E68265-B8D2-4667-9878-1270AFA5D8B1}"/>
              </a:ext>
            </a:extLst>
          </p:cNvPr>
          <p:cNvSpPr>
            <a:spLocks noGrp="1"/>
          </p:cNvSpPr>
          <p:nvPr>
            <p:ph sz="half" idx="2"/>
          </p:nvPr>
        </p:nvSpPr>
        <p:spPr>
          <a:xfrm>
            <a:off x="46291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Date Placeholder 4">
            <a:extLst>
              <a:ext uri="{FF2B5EF4-FFF2-40B4-BE49-F238E27FC236}">
                <a16:creationId xmlns:a16="http://schemas.microsoft.com/office/drawing/2014/main" xmlns="" id="{1265C847-1B61-4668-ABF6-7D7721F88F21}"/>
              </a:ext>
            </a:extLst>
          </p:cNvPr>
          <p:cNvSpPr>
            <a:spLocks noGrp="1"/>
          </p:cNvSpPr>
          <p:nvPr>
            <p:ph type="dt" sz="half" idx="10"/>
          </p:nvPr>
        </p:nvSpPr>
        <p:spPr/>
        <p:txBody>
          <a:bodyPr/>
          <a:lstStyle/>
          <a:p>
            <a:fld id="{03FC7105-2097-4C44-9DE3-74B5EF06C819}" type="datetime1">
              <a:rPr lang="ar-SA" smtClean="0"/>
              <a:t>12/05/1443</a:t>
            </a:fld>
            <a:endParaRPr lang="ar-SA"/>
          </a:p>
        </p:txBody>
      </p:sp>
      <p:sp>
        <p:nvSpPr>
          <p:cNvPr id="6" name="Footer Placeholder 5">
            <a:extLst>
              <a:ext uri="{FF2B5EF4-FFF2-40B4-BE49-F238E27FC236}">
                <a16:creationId xmlns:a16="http://schemas.microsoft.com/office/drawing/2014/main" xmlns="" id="{8310AC38-3612-4F04-9B34-D7BB02E0FEDE}"/>
              </a:ext>
            </a:extLst>
          </p:cNvPr>
          <p:cNvSpPr>
            <a:spLocks noGrp="1"/>
          </p:cNvSpPr>
          <p:nvPr>
            <p:ph type="ftr" sz="quarter" idx="11"/>
          </p:nvPr>
        </p:nvSpPr>
        <p:spPr/>
        <p:txBody>
          <a:bodyPr/>
          <a:lstStyle/>
          <a:p>
            <a:r>
              <a:rPr lang="ar-SA" smtClean="0"/>
              <a:t>د.باسمة يوسف</a:t>
            </a:r>
            <a:endParaRPr lang="ar-SA"/>
          </a:p>
        </p:txBody>
      </p:sp>
      <p:sp>
        <p:nvSpPr>
          <p:cNvPr id="7" name="Slide Number Placeholder 6">
            <a:extLst>
              <a:ext uri="{FF2B5EF4-FFF2-40B4-BE49-F238E27FC236}">
                <a16:creationId xmlns:a16="http://schemas.microsoft.com/office/drawing/2014/main" xmlns="" id="{61CFB097-F8CC-47ED-9E73-C23A22C908CA}"/>
              </a:ext>
            </a:extLst>
          </p:cNvPr>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xmlns="" val="316518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5C9FF2-4EE8-48A2-B3BA-07E15F582161}"/>
              </a:ext>
            </a:extLst>
          </p:cNvPr>
          <p:cNvSpPr>
            <a:spLocks noGrp="1"/>
          </p:cNvSpPr>
          <p:nvPr>
            <p:ph type="title"/>
          </p:nvPr>
        </p:nvSpPr>
        <p:spPr>
          <a:xfrm>
            <a:off x="629841" y="365126"/>
            <a:ext cx="7886700" cy="1325563"/>
          </a:xfrm>
        </p:spPr>
        <p:txBody>
          <a:bodyPr/>
          <a:lstStyle/>
          <a:p>
            <a:r>
              <a:rPr lang="ar-SA" smtClean="0"/>
              <a:t>انقر لتحرير نمط العنوان الرئيسي</a:t>
            </a:r>
            <a:endParaRPr lang="en-GB"/>
          </a:p>
        </p:txBody>
      </p:sp>
      <p:sp>
        <p:nvSpPr>
          <p:cNvPr id="3" name="Text Placeholder 2">
            <a:extLst>
              <a:ext uri="{FF2B5EF4-FFF2-40B4-BE49-F238E27FC236}">
                <a16:creationId xmlns:a16="http://schemas.microsoft.com/office/drawing/2014/main" xmlns="" id="{C8176A57-FA10-4D81-8B76-77C10912839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a:extLst>
              <a:ext uri="{FF2B5EF4-FFF2-40B4-BE49-F238E27FC236}">
                <a16:creationId xmlns:a16="http://schemas.microsoft.com/office/drawing/2014/main" xmlns="" id="{AB971841-F781-4698-9811-2C43FE7A747B}"/>
              </a:ext>
            </a:extLst>
          </p:cNvPr>
          <p:cNvSpPr>
            <a:spLocks noGrp="1"/>
          </p:cNvSpPr>
          <p:nvPr>
            <p:ph sz="half" idx="2"/>
          </p:nvPr>
        </p:nvSpPr>
        <p:spPr>
          <a:xfrm>
            <a:off x="629842" y="2505075"/>
            <a:ext cx="3868340"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5" name="Text Placeholder 4">
            <a:extLst>
              <a:ext uri="{FF2B5EF4-FFF2-40B4-BE49-F238E27FC236}">
                <a16:creationId xmlns:a16="http://schemas.microsoft.com/office/drawing/2014/main" xmlns="" id="{4EAB0984-58BC-4801-B968-4E0527373665}"/>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a:extLst>
              <a:ext uri="{FF2B5EF4-FFF2-40B4-BE49-F238E27FC236}">
                <a16:creationId xmlns:a16="http://schemas.microsoft.com/office/drawing/2014/main" xmlns="" id="{1F6FCE2B-0090-463C-BEFF-35B576458529}"/>
              </a:ext>
            </a:extLst>
          </p:cNvPr>
          <p:cNvSpPr>
            <a:spLocks noGrp="1"/>
          </p:cNvSpPr>
          <p:nvPr>
            <p:ph sz="quarter" idx="4"/>
          </p:nvPr>
        </p:nvSpPr>
        <p:spPr>
          <a:xfrm>
            <a:off x="4629150" y="2505075"/>
            <a:ext cx="3887391"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7" name="Date Placeholder 6">
            <a:extLst>
              <a:ext uri="{FF2B5EF4-FFF2-40B4-BE49-F238E27FC236}">
                <a16:creationId xmlns:a16="http://schemas.microsoft.com/office/drawing/2014/main" xmlns="" id="{D6694918-D2E3-4B6D-8490-CBD13EAB1F7C}"/>
              </a:ext>
            </a:extLst>
          </p:cNvPr>
          <p:cNvSpPr>
            <a:spLocks noGrp="1"/>
          </p:cNvSpPr>
          <p:nvPr>
            <p:ph type="dt" sz="half" idx="10"/>
          </p:nvPr>
        </p:nvSpPr>
        <p:spPr/>
        <p:txBody>
          <a:bodyPr/>
          <a:lstStyle/>
          <a:p>
            <a:fld id="{7488BF29-3DC1-4E41-BBBD-E712D9872D24}" type="datetime1">
              <a:rPr lang="ar-SA" smtClean="0"/>
              <a:t>12/05/1443</a:t>
            </a:fld>
            <a:endParaRPr lang="ar-SA"/>
          </a:p>
        </p:txBody>
      </p:sp>
      <p:sp>
        <p:nvSpPr>
          <p:cNvPr id="8" name="Footer Placeholder 7">
            <a:extLst>
              <a:ext uri="{FF2B5EF4-FFF2-40B4-BE49-F238E27FC236}">
                <a16:creationId xmlns:a16="http://schemas.microsoft.com/office/drawing/2014/main" xmlns="" id="{B25ED06E-52BD-4DB0-96E3-307C52653589}"/>
              </a:ext>
            </a:extLst>
          </p:cNvPr>
          <p:cNvSpPr>
            <a:spLocks noGrp="1"/>
          </p:cNvSpPr>
          <p:nvPr>
            <p:ph type="ftr" sz="quarter" idx="11"/>
          </p:nvPr>
        </p:nvSpPr>
        <p:spPr/>
        <p:txBody>
          <a:bodyPr/>
          <a:lstStyle/>
          <a:p>
            <a:r>
              <a:rPr lang="ar-SA" smtClean="0"/>
              <a:t>د.باسمة يوسف</a:t>
            </a:r>
            <a:endParaRPr lang="ar-SA"/>
          </a:p>
        </p:txBody>
      </p:sp>
      <p:sp>
        <p:nvSpPr>
          <p:cNvPr id="9" name="Slide Number Placeholder 8">
            <a:extLst>
              <a:ext uri="{FF2B5EF4-FFF2-40B4-BE49-F238E27FC236}">
                <a16:creationId xmlns:a16="http://schemas.microsoft.com/office/drawing/2014/main" xmlns="" id="{032AB11D-D2AA-4A99-A410-03CE2CAA0FD6}"/>
              </a:ext>
            </a:extLst>
          </p:cNvPr>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xmlns="" val="400080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B3F98F-3D3D-4387-AC8D-41ABFEEC3926}"/>
              </a:ext>
            </a:extLst>
          </p:cNvPr>
          <p:cNvSpPr>
            <a:spLocks noGrp="1"/>
          </p:cNvSpPr>
          <p:nvPr>
            <p:ph type="title"/>
          </p:nvPr>
        </p:nvSpPr>
        <p:spPr/>
        <p:txBody>
          <a:bodyPr/>
          <a:lstStyle/>
          <a:p>
            <a:r>
              <a:rPr lang="ar-SA" smtClean="0"/>
              <a:t>انقر لتحرير نمط العنوان الرئيسي</a:t>
            </a:r>
            <a:endParaRPr lang="en-GB"/>
          </a:p>
        </p:txBody>
      </p:sp>
      <p:sp>
        <p:nvSpPr>
          <p:cNvPr id="3" name="Date Placeholder 2">
            <a:extLst>
              <a:ext uri="{FF2B5EF4-FFF2-40B4-BE49-F238E27FC236}">
                <a16:creationId xmlns:a16="http://schemas.microsoft.com/office/drawing/2014/main" xmlns="" id="{92DBD171-C1D4-4CD1-BF55-F9470E667B8A}"/>
              </a:ext>
            </a:extLst>
          </p:cNvPr>
          <p:cNvSpPr>
            <a:spLocks noGrp="1"/>
          </p:cNvSpPr>
          <p:nvPr>
            <p:ph type="dt" sz="half" idx="10"/>
          </p:nvPr>
        </p:nvSpPr>
        <p:spPr/>
        <p:txBody>
          <a:bodyPr/>
          <a:lstStyle/>
          <a:p>
            <a:fld id="{FFB6BB9A-7B11-4DF0-94D7-AF0B9F649D9E}" type="datetime1">
              <a:rPr lang="ar-SA" smtClean="0"/>
              <a:t>12/05/1443</a:t>
            </a:fld>
            <a:endParaRPr lang="ar-SA"/>
          </a:p>
        </p:txBody>
      </p:sp>
      <p:sp>
        <p:nvSpPr>
          <p:cNvPr id="4" name="Footer Placeholder 3">
            <a:extLst>
              <a:ext uri="{FF2B5EF4-FFF2-40B4-BE49-F238E27FC236}">
                <a16:creationId xmlns:a16="http://schemas.microsoft.com/office/drawing/2014/main" xmlns="" id="{89A589E5-6127-4A1C-A33D-40DDAA07C30C}"/>
              </a:ext>
            </a:extLst>
          </p:cNvPr>
          <p:cNvSpPr>
            <a:spLocks noGrp="1"/>
          </p:cNvSpPr>
          <p:nvPr>
            <p:ph type="ftr" sz="quarter" idx="11"/>
          </p:nvPr>
        </p:nvSpPr>
        <p:spPr/>
        <p:txBody>
          <a:bodyPr/>
          <a:lstStyle/>
          <a:p>
            <a:r>
              <a:rPr lang="ar-SA" smtClean="0"/>
              <a:t>د.باسمة يوسف</a:t>
            </a:r>
            <a:endParaRPr lang="ar-SA"/>
          </a:p>
        </p:txBody>
      </p:sp>
      <p:sp>
        <p:nvSpPr>
          <p:cNvPr id="5" name="Slide Number Placeholder 4">
            <a:extLst>
              <a:ext uri="{FF2B5EF4-FFF2-40B4-BE49-F238E27FC236}">
                <a16:creationId xmlns:a16="http://schemas.microsoft.com/office/drawing/2014/main" xmlns="" id="{42ADA712-6EAE-4287-A375-A9B9D61984F7}"/>
              </a:ext>
            </a:extLst>
          </p:cNvPr>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xmlns="" val="420998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532D285-B9A2-4B06-9AD8-E04FB1B74AD1}"/>
              </a:ext>
            </a:extLst>
          </p:cNvPr>
          <p:cNvSpPr>
            <a:spLocks noGrp="1"/>
          </p:cNvSpPr>
          <p:nvPr>
            <p:ph type="dt" sz="half" idx="10"/>
          </p:nvPr>
        </p:nvSpPr>
        <p:spPr/>
        <p:txBody>
          <a:bodyPr/>
          <a:lstStyle/>
          <a:p>
            <a:fld id="{46C5FC86-9B60-4C9B-8E05-45FEAE4BC9D5}" type="datetime1">
              <a:rPr lang="ar-SA" smtClean="0"/>
              <a:t>12/05/1443</a:t>
            </a:fld>
            <a:endParaRPr lang="ar-SA"/>
          </a:p>
        </p:txBody>
      </p:sp>
      <p:sp>
        <p:nvSpPr>
          <p:cNvPr id="3" name="Footer Placeholder 2">
            <a:extLst>
              <a:ext uri="{FF2B5EF4-FFF2-40B4-BE49-F238E27FC236}">
                <a16:creationId xmlns:a16="http://schemas.microsoft.com/office/drawing/2014/main" xmlns="" id="{0AB725D2-1FA7-41F9-8486-2EFD6D45A09C}"/>
              </a:ext>
            </a:extLst>
          </p:cNvPr>
          <p:cNvSpPr>
            <a:spLocks noGrp="1"/>
          </p:cNvSpPr>
          <p:nvPr>
            <p:ph type="ftr" sz="quarter" idx="11"/>
          </p:nvPr>
        </p:nvSpPr>
        <p:spPr/>
        <p:txBody>
          <a:bodyPr/>
          <a:lstStyle/>
          <a:p>
            <a:r>
              <a:rPr lang="ar-SA" smtClean="0"/>
              <a:t>د.باسمة يوسف</a:t>
            </a:r>
            <a:endParaRPr lang="ar-SA"/>
          </a:p>
        </p:txBody>
      </p:sp>
      <p:sp>
        <p:nvSpPr>
          <p:cNvPr id="4" name="Slide Number Placeholder 3">
            <a:extLst>
              <a:ext uri="{FF2B5EF4-FFF2-40B4-BE49-F238E27FC236}">
                <a16:creationId xmlns:a16="http://schemas.microsoft.com/office/drawing/2014/main" xmlns="" id="{1C78F70C-EBE5-456C-9CF8-718C03D9B61C}"/>
              </a:ext>
            </a:extLst>
          </p:cNvPr>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xmlns="" val="410668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0B3683-5377-42B5-88F9-99EA34A272D6}"/>
              </a:ext>
            </a:extLst>
          </p:cNvPr>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GB"/>
          </a:p>
        </p:txBody>
      </p:sp>
      <p:sp>
        <p:nvSpPr>
          <p:cNvPr id="3" name="Content Placeholder 2">
            <a:extLst>
              <a:ext uri="{FF2B5EF4-FFF2-40B4-BE49-F238E27FC236}">
                <a16:creationId xmlns:a16="http://schemas.microsoft.com/office/drawing/2014/main" xmlns="" id="{9A127E75-1C61-45AA-BE52-E793D6B5CE2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Text Placeholder 3">
            <a:extLst>
              <a:ext uri="{FF2B5EF4-FFF2-40B4-BE49-F238E27FC236}">
                <a16:creationId xmlns:a16="http://schemas.microsoft.com/office/drawing/2014/main" xmlns="" id="{BEC22616-652B-4BE9-841A-475BC5C424F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a:extLst>
              <a:ext uri="{FF2B5EF4-FFF2-40B4-BE49-F238E27FC236}">
                <a16:creationId xmlns:a16="http://schemas.microsoft.com/office/drawing/2014/main" xmlns="" id="{D42EE7D4-37D8-4275-BC5F-DAAA5E52444B}"/>
              </a:ext>
            </a:extLst>
          </p:cNvPr>
          <p:cNvSpPr>
            <a:spLocks noGrp="1"/>
          </p:cNvSpPr>
          <p:nvPr>
            <p:ph type="dt" sz="half" idx="10"/>
          </p:nvPr>
        </p:nvSpPr>
        <p:spPr/>
        <p:txBody>
          <a:bodyPr/>
          <a:lstStyle/>
          <a:p>
            <a:fld id="{607BC245-6009-42B6-9EAE-9BC34FD4BFF2}" type="datetime1">
              <a:rPr lang="ar-SA" smtClean="0"/>
              <a:t>12/05/1443</a:t>
            </a:fld>
            <a:endParaRPr lang="ar-SA"/>
          </a:p>
        </p:txBody>
      </p:sp>
      <p:sp>
        <p:nvSpPr>
          <p:cNvPr id="6" name="Footer Placeholder 5">
            <a:extLst>
              <a:ext uri="{FF2B5EF4-FFF2-40B4-BE49-F238E27FC236}">
                <a16:creationId xmlns:a16="http://schemas.microsoft.com/office/drawing/2014/main" xmlns="" id="{A97D9005-52A5-41AA-AA77-D54771899BEB}"/>
              </a:ext>
            </a:extLst>
          </p:cNvPr>
          <p:cNvSpPr>
            <a:spLocks noGrp="1"/>
          </p:cNvSpPr>
          <p:nvPr>
            <p:ph type="ftr" sz="quarter" idx="11"/>
          </p:nvPr>
        </p:nvSpPr>
        <p:spPr/>
        <p:txBody>
          <a:bodyPr/>
          <a:lstStyle/>
          <a:p>
            <a:r>
              <a:rPr lang="ar-SA" smtClean="0"/>
              <a:t>د.باسمة يوسف</a:t>
            </a:r>
            <a:endParaRPr lang="ar-SA"/>
          </a:p>
        </p:txBody>
      </p:sp>
      <p:sp>
        <p:nvSpPr>
          <p:cNvPr id="7" name="Slide Number Placeholder 6">
            <a:extLst>
              <a:ext uri="{FF2B5EF4-FFF2-40B4-BE49-F238E27FC236}">
                <a16:creationId xmlns:a16="http://schemas.microsoft.com/office/drawing/2014/main" xmlns="" id="{633C4FE9-C7DC-45C9-9F15-A41AACADD795}"/>
              </a:ext>
            </a:extLst>
          </p:cNvPr>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xmlns="" val="128399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1EFCB6-8A2A-46E3-ADA7-5A117A8C73BB}"/>
              </a:ext>
            </a:extLst>
          </p:cNvPr>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en-GB"/>
          </a:p>
        </p:txBody>
      </p:sp>
      <p:sp>
        <p:nvSpPr>
          <p:cNvPr id="3" name="Picture Placeholder 2">
            <a:extLst>
              <a:ext uri="{FF2B5EF4-FFF2-40B4-BE49-F238E27FC236}">
                <a16:creationId xmlns:a16="http://schemas.microsoft.com/office/drawing/2014/main" xmlns="" id="{E79CE9B3-536F-4A06-9F26-90D6D342126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en-GB"/>
          </a:p>
        </p:txBody>
      </p:sp>
      <p:sp>
        <p:nvSpPr>
          <p:cNvPr id="4" name="Text Placeholder 3">
            <a:extLst>
              <a:ext uri="{FF2B5EF4-FFF2-40B4-BE49-F238E27FC236}">
                <a16:creationId xmlns:a16="http://schemas.microsoft.com/office/drawing/2014/main" xmlns="" id="{B9B341CD-006D-4131-8700-5BB6651DD57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a:extLst>
              <a:ext uri="{FF2B5EF4-FFF2-40B4-BE49-F238E27FC236}">
                <a16:creationId xmlns:a16="http://schemas.microsoft.com/office/drawing/2014/main" xmlns="" id="{66C8CCB9-A488-4CDA-8A13-4377DCFB1197}"/>
              </a:ext>
            </a:extLst>
          </p:cNvPr>
          <p:cNvSpPr>
            <a:spLocks noGrp="1"/>
          </p:cNvSpPr>
          <p:nvPr>
            <p:ph type="dt" sz="half" idx="10"/>
          </p:nvPr>
        </p:nvSpPr>
        <p:spPr/>
        <p:txBody>
          <a:bodyPr/>
          <a:lstStyle/>
          <a:p>
            <a:fld id="{70BC0A60-F189-451D-A13D-88EB8B98BEAD}" type="datetime1">
              <a:rPr lang="ar-SA" smtClean="0"/>
              <a:t>12/05/1443</a:t>
            </a:fld>
            <a:endParaRPr lang="ar-SA"/>
          </a:p>
        </p:txBody>
      </p:sp>
      <p:sp>
        <p:nvSpPr>
          <p:cNvPr id="6" name="Footer Placeholder 5">
            <a:extLst>
              <a:ext uri="{FF2B5EF4-FFF2-40B4-BE49-F238E27FC236}">
                <a16:creationId xmlns:a16="http://schemas.microsoft.com/office/drawing/2014/main" xmlns="" id="{414CE4E1-EF6E-4970-80EE-924AC169FD6A}"/>
              </a:ext>
            </a:extLst>
          </p:cNvPr>
          <p:cNvSpPr>
            <a:spLocks noGrp="1"/>
          </p:cNvSpPr>
          <p:nvPr>
            <p:ph type="ftr" sz="quarter" idx="11"/>
          </p:nvPr>
        </p:nvSpPr>
        <p:spPr/>
        <p:txBody>
          <a:bodyPr/>
          <a:lstStyle/>
          <a:p>
            <a:r>
              <a:rPr lang="ar-SA" smtClean="0"/>
              <a:t>د.باسمة يوسف</a:t>
            </a:r>
            <a:endParaRPr lang="ar-SA"/>
          </a:p>
        </p:txBody>
      </p:sp>
      <p:sp>
        <p:nvSpPr>
          <p:cNvPr id="7" name="Slide Number Placeholder 6">
            <a:extLst>
              <a:ext uri="{FF2B5EF4-FFF2-40B4-BE49-F238E27FC236}">
                <a16:creationId xmlns:a16="http://schemas.microsoft.com/office/drawing/2014/main" xmlns="" id="{3D8111A3-2549-4E6C-8540-33E1C1BD40F5}"/>
              </a:ext>
            </a:extLst>
          </p:cNvPr>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xmlns="" val="194001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7000" b="-5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EBA677-03E6-4A3E-8C84-1D75638397A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GB"/>
          </a:p>
        </p:txBody>
      </p:sp>
      <p:sp>
        <p:nvSpPr>
          <p:cNvPr id="3" name="Text Placeholder 2">
            <a:extLst>
              <a:ext uri="{FF2B5EF4-FFF2-40B4-BE49-F238E27FC236}">
                <a16:creationId xmlns:a16="http://schemas.microsoft.com/office/drawing/2014/main" xmlns="" id="{47A4AD58-76FF-4620-ADA7-CA74F18207D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4" name="Date Placeholder 3">
            <a:extLst>
              <a:ext uri="{FF2B5EF4-FFF2-40B4-BE49-F238E27FC236}">
                <a16:creationId xmlns:a16="http://schemas.microsoft.com/office/drawing/2014/main" xmlns="" id="{4EEC9A2C-97DE-49AB-B092-E9544DD1121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8B8C1-67A7-4A13-9DA1-954546579511}" type="datetime1">
              <a:rPr lang="ar-SA" smtClean="0"/>
              <a:t>12/05/1443</a:t>
            </a:fld>
            <a:endParaRPr lang="ar-SA"/>
          </a:p>
        </p:txBody>
      </p:sp>
      <p:sp>
        <p:nvSpPr>
          <p:cNvPr id="5" name="Footer Placeholder 4">
            <a:extLst>
              <a:ext uri="{FF2B5EF4-FFF2-40B4-BE49-F238E27FC236}">
                <a16:creationId xmlns:a16="http://schemas.microsoft.com/office/drawing/2014/main" xmlns="" id="{E082F432-D518-4F50-AB19-A921599EA0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smtClean="0"/>
              <a:t>د.باسمة يوسف</a:t>
            </a:r>
            <a:endParaRPr lang="ar-SA"/>
          </a:p>
        </p:txBody>
      </p:sp>
      <p:sp>
        <p:nvSpPr>
          <p:cNvPr id="6" name="Slide Number Placeholder 5">
            <a:extLst>
              <a:ext uri="{FF2B5EF4-FFF2-40B4-BE49-F238E27FC236}">
                <a16:creationId xmlns:a16="http://schemas.microsoft.com/office/drawing/2014/main" xmlns="" id="{C90EB746-9011-40D5-9E85-4A9F4CADF85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xmlns="" val="740082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42976" y="857232"/>
            <a:ext cx="6858000" cy="877877"/>
          </a:xfrm>
          <a:solidFill>
            <a:schemeClr val="accent1">
              <a:lumMod val="60000"/>
              <a:lumOff val="40000"/>
            </a:schemeClr>
          </a:solidFill>
          <a:ln>
            <a:solidFill>
              <a:schemeClr val="accent1"/>
            </a:solidFill>
          </a:ln>
        </p:spPr>
        <p:txBody>
          <a:bodyPr>
            <a:normAutofit fontScale="90000"/>
          </a:bodyPr>
          <a:lstStyle/>
          <a:p>
            <a:r>
              <a:rPr lang="ar-SA" dirty="0" smtClean="0"/>
              <a:t>التغيرات الالتهابية</a:t>
            </a:r>
            <a:endParaRPr lang="ar-SA" dirty="0"/>
          </a:p>
        </p:txBody>
      </p:sp>
      <p:sp>
        <p:nvSpPr>
          <p:cNvPr id="3" name="عنصر نائب للتذييل 2"/>
          <p:cNvSpPr>
            <a:spLocks noGrp="1"/>
          </p:cNvSpPr>
          <p:nvPr>
            <p:ph type="ftr" sz="quarter" idx="11"/>
          </p:nvPr>
        </p:nvSpPr>
        <p:spPr>
          <a:xfrm>
            <a:off x="1428728" y="5786454"/>
            <a:ext cx="2471744" cy="506394"/>
          </a:xfrm>
          <a:solidFill>
            <a:schemeClr val="accent1">
              <a:lumMod val="60000"/>
              <a:lumOff val="40000"/>
            </a:schemeClr>
          </a:solidFill>
        </p:spPr>
        <p:txBody>
          <a:bodyPr/>
          <a:lstStyle/>
          <a:p>
            <a:r>
              <a:rPr lang="ar-SA" dirty="0" smtClean="0"/>
              <a:t>د.باسمة يوسف</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357686" y="0"/>
            <a:ext cx="4786314" cy="7017306"/>
          </a:xfrm>
          <a:prstGeom prst="rect">
            <a:avLst/>
          </a:prstGeom>
        </p:spPr>
        <p:txBody>
          <a:bodyPr wrap="square">
            <a:spAutoFit/>
          </a:bodyPr>
          <a:lstStyle/>
          <a:p>
            <a:r>
              <a:rPr lang="ar-SA" dirty="0" smtClean="0"/>
              <a:t>التهاب اللب الحاد</a:t>
            </a:r>
            <a:r>
              <a:rPr lang="en-US" dirty="0" smtClean="0"/>
              <a:t> : </a:t>
            </a:r>
            <a:br>
              <a:rPr lang="en-US" dirty="0" smtClean="0"/>
            </a:br>
            <a:r>
              <a:rPr lang="ar-SA" dirty="0" smtClean="0"/>
              <a:t>هو النتيجة المباشرة لالتهاب اللب البؤري الردود ، ولكن يمكن أن تكون نتيجة لهجة حادة تصيب التهاب اللب المزمن وقد يحدث بسبب آفة </a:t>
            </a:r>
            <a:r>
              <a:rPr lang="ar-SA" dirty="0" err="1" smtClean="0"/>
              <a:t>نخرية</a:t>
            </a:r>
            <a:r>
              <a:rPr lang="ar-SA" dirty="0" smtClean="0"/>
              <a:t> واسعة أو </a:t>
            </a:r>
            <a:r>
              <a:rPr lang="ar-SA" dirty="0" err="1" smtClean="0"/>
              <a:t>حشوة</a:t>
            </a:r>
            <a:r>
              <a:rPr lang="ar-SA" dirty="0" smtClean="0"/>
              <a:t> كبيرة</a:t>
            </a:r>
            <a:r>
              <a:rPr lang="en-US" dirty="0" smtClean="0"/>
              <a:t/>
            </a:r>
            <a:br>
              <a:rPr lang="en-US" dirty="0" smtClean="0"/>
            </a:br>
            <a:r>
              <a:rPr lang="ar-SA" dirty="0" smtClean="0"/>
              <a:t>يتميز التهاب اللب الحاد بأنه يحدث في الأسنان المصابة بنخر عميق أو المرممة ترميم سيئ مما أدى إلى حدوث نكس نخر حول الترميم</a:t>
            </a:r>
            <a:r>
              <a:rPr lang="en-US" dirty="0" smtClean="0"/>
              <a:t/>
            </a:r>
            <a:br>
              <a:rPr lang="en-US" dirty="0" smtClean="0"/>
            </a:br>
            <a:r>
              <a:rPr lang="ar-SA" dirty="0" smtClean="0"/>
              <a:t>في الحالة المبكرة يشمل التهاب اللب منطقة صغيرة جداً </a:t>
            </a:r>
            <a:r>
              <a:rPr lang="ar-SA" dirty="0" err="1" smtClean="0"/>
              <a:t>وتتوضع</a:t>
            </a:r>
            <a:r>
              <a:rPr lang="ar-SA" dirty="0" smtClean="0"/>
              <a:t> في الغالب تحت الطبقة </a:t>
            </a:r>
            <a:r>
              <a:rPr lang="ar-SA" dirty="0" err="1" smtClean="0"/>
              <a:t>المنخورة</a:t>
            </a:r>
            <a:r>
              <a:rPr lang="ar-SA" dirty="0" smtClean="0"/>
              <a:t> أو تحت </a:t>
            </a:r>
            <a:r>
              <a:rPr lang="ar-SA" dirty="0" err="1" smtClean="0"/>
              <a:t>الحشوة</a:t>
            </a:r>
            <a:r>
              <a:rPr lang="ar-SA" dirty="0" smtClean="0"/>
              <a:t> أو تحت منطقة نكس النخر</a:t>
            </a:r>
            <a:r>
              <a:rPr lang="en-US" dirty="0" smtClean="0"/>
              <a:t/>
            </a:r>
            <a:br>
              <a:rPr lang="en-US" dirty="0" smtClean="0"/>
            </a:br>
            <a:r>
              <a:rPr lang="ar-SA" dirty="0" smtClean="0"/>
              <a:t>ويسبب ألم شديد </a:t>
            </a:r>
            <a:r>
              <a:rPr lang="ar-SA" dirty="0" err="1" smtClean="0"/>
              <a:t>ثيار</a:t>
            </a:r>
            <a:r>
              <a:rPr lang="ar-SA" dirty="0" smtClean="0"/>
              <a:t> بفعل المثيرات الحرارية كما أنه يتصف بالاستمرارية حتى بعد زوال العامل المسبب هذا وإن شدة الألم تتعلق بشدة الاستجابة الالتهابية ومع الوقت تتشكل </a:t>
            </a:r>
            <a:r>
              <a:rPr lang="ar-SA" dirty="0" err="1" smtClean="0"/>
              <a:t>خراجات</a:t>
            </a:r>
            <a:r>
              <a:rPr lang="ar-SA" dirty="0" smtClean="0"/>
              <a:t> دقيقة داخل اللب مما يؤدي </a:t>
            </a:r>
            <a:r>
              <a:rPr lang="ar-SA" dirty="0" err="1" smtClean="0"/>
              <a:t>إلىزيادة</a:t>
            </a:r>
            <a:r>
              <a:rPr lang="ar-SA" dirty="0" smtClean="0"/>
              <a:t> شدة الألم</a:t>
            </a:r>
            <a:r>
              <a:rPr lang="en-US" dirty="0" smtClean="0"/>
              <a:t/>
            </a:r>
            <a:br>
              <a:rPr lang="en-US" dirty="0" smtClean="0"/>
            </a:br>
            <a:r>
              <a:rPr lang="ar-SA" dirty="0" smtClean="0"/>
              <a:t>يصف المريض الألم بأنه عفوي متقطع وقد يصبح مستمراً ويزداد عند الاستلقاء وتطبيق الحرارة قد يسبب ألماً حاداً ربما يستمر بعد زوال العامل المسبب وقد يزول ولكنه سيعود بشكل عفوي كذلك</a:t>
            </a:r>
            <a:r>
              <a:rPr lang="en-US" dirty="0" smtClean="0"/>
              <a:t/>
            </a:r>
            <a:br>
              <a:rPr lang="en-US" dirty="0" smtClean="0"/>
            </a:br>
            <a:r>
              <a:rPr lang="ar-SA" dirty="0" smtClean="0"/>
              <a:t>يكون الألم حاد واخز شديد متقطع أو مستمر وقد ينعكس إلى أسنان مجاورة أو مقابلة</a:t>
            </a:r>
            <a:r>
              <a:rPr lang="en-US" dirty="0" smtClean="0"/>
              <a:t/>
            </a:r>
            <a:br>
              <a:rPr lang="en-US" dirty="0" smtClean="0"/>
            </a:br>
            <a:r>
              <a:rPr lang="ar-SA" dirty="0" smtClean="0"/>
              <a:t>أثناء فحص اللب بالتيار الكهربائي فإن شدة التيار التي يستجيب لها السن تكون أقل من المستوى الطبيعي</a:t>
            </a:r>
            <a:r>
              <a:rPr lang="en-US" dirty="0" smtClean="0"/>
              <a:t/>
            </a:r>
            <a:br>
              <a:rPr lang="en-US" dirty="0" smtClean="0"/>
            </a:br>
            <a:r>
              <a:rPr lang="ar-SA" dirty="0" smtClean="0"/>
              <a:t>ويمكن أن نميز بين التهاب اللب المصلي الحاد والتهاب اللب الصديدي الحاد</a:t>
            </a:r>
            <a:r>
              <a:rPr lang="en-US" dirty="0" smtClean="0"/>
              <a:t> :</a:t>
            </a:r>
            <a:br>
              <a:rPr lang="en-US" dirty="0" smtClean="0"/>
            </a:br>
            <a:endParaRPr lang="ar-SA" dirty="0"/>
          </a:p>
        </p:txBody>
      </p:sp>
      <p:pic>
        <p:nvPicPr>
          <p:cNvPr id="5" name="صورة 4" descr="DSC00394.JPG"/>
          <p:cNvPicPr>
            <a:picLocks noChangeAspect="1"/>
          </p:cNvPicPr>
          <p:nvPr/>
        </p:nvPicPr>
        <p:blipFill>
          <a:blip r:embed="rId3" cstate="print"/>
          <a:stretch>
            <a:fillRect/>
          </a:stretch>
        </p:blipFill>
        <p:spPr>
          <a:xfrm>
            <a:off x="428596" y="1357298"/>
            <a:ext cx="3045029" cy="4714884"/>
          </a:xfrm>
          <a:prstGeom prst="rect">
            <a:avLst/>
          </a:prstGeom>
        </p:spPr>
      </p:pic>
      <p:sp>
        <p:nvSpPr>
          <p:cNvPr id="6" name="عنصر نائب للتذييل 5"/>
          <p:cNvSpPr>
            <a:spLocks noGrp="1"/>
          </p:cNvSpPr>
          <p:nvPr>
            <p:ph type="ftr" sz="quarter" idx="11"/>
          </p:nvPr>
        </p:nvSpPr>
        <p:spPr/>
        <p:txBody>
          <a:bodyPr/>
          <a:lstStyle/>
          <a:p>
            <a:r>
              <a:rPr lang="ar-SA" smtClean="0"/>
              <a:t>د.باسمة يوسف</a:t>
            </a:r>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42844" y="0"/>
            <a:ext cx="900115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14300" algn="l"/>
                <a:tab pos="228600" algn="l"/>
                <a:tab pos="342900" algn="l"/>
              </a:tabLst>
            </a:pPr>
            <a:r>
              <a:rPr kumimoji="0" lang="ar-SA" sz="2000" b="0" i="0" u="none" strike="noStrike" cap="none" normalizeH="0" baseline="0" dirty="0" smtClean="0">
                <a:ln>
                  <a:noFill/>
                </a:ln>
                <a:solidFill>
                  <a:srgbClr val="943634"/>
                </a:solidFill>
                <a:effectLst/>
                <a:latin typeface="Verdana" pitchFamily="34" charset="0"/>
                <a:ea typeface="Calibri" pitchFamily="34" charset="0"/>
                <a:cs typeface="Arial" pitchFamily="34" charset="0"/>
              </a:rPr>
              <a:t>التهاب اللب المصلي الحاد</a:t>
            </a:r>
            <a:r>
              <a:rPr kumimoji="0" lang="en-US" sz="2000" b="0" i="0" u="none" strike="noStrike" cap="none" normalizeH="0" baseline="0" dirty="0" smtClean="0">
                <a:ln>
                  <a:noFill/>
                </a:ln>
                <a:solidFill>
                  <a:srgbClr val="943634"/>
                </a:solidFill>
                <a:effectLst/>
                <a:latin typeface="Verdana" pitchFamily="34" charset="0"/>
                <a:ea typeface="Calibri" pitchFamily="34" charset="0"/>
                <a:cs typeface="Arial" pitchFamily="34" charset="0"/>
              </a:rPr>
              <a:t> :</a:t>
            </a:r>
            <a:r>
              <a:rPr kumimoji="0" lang="en-US"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a:r>
            <a:br>
              <a:rPr kumimoji="0" lang="en-US"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br>
            <a:r>
              <a:rPr kumimoji="0" lang="ar-SA"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يترافق بتغيرات عرقية دموية</a:t>
            </a:r>
            <a:r>
              <a:rPr kumimoji="0" lang="en-US"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(Exudation) </a:t>
            </a:r>
            <a:r>
              <a:rPr kumimoji="0" lang="ar-SA"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حيث تتراكم </a:t>
            </a:r>
            <a:r>
              <a:rPr kumimoji="0" lang="ar-SA" sz="2000"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النتحة</a:t>
            </a:r>
            <a:r>
              <a:rPr kumimoji="0" lang="ar-SA"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في النسج </a:t>
            </a:r>
            <a:r>
              <a:rPr kumimoji="0" lang="ar-SA" sz="2000"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الضامة</a:t>
            </a:r>
            <a:r>
              <a:rPr kumimoji="0" lang="ar-SA"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وتترافق الحالة بحدوث نوبات ألم عفوية متقطعة ، ويكون الألم شديد ونابض</a:t>
            </a:r>
            <a:r>
              <a:rPr kumimoji="0" lang="en-US"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a:r>
            <a:br>
              <a:rPr kumimoji="0" lang="en-US"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br>
            <a:r>
              <a:rPr kumimoji="0" lang="ar-SA"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غالباً ما يكون السن حاوي على حفرة </a:t>
            </a:r>
            <a:r>
              <a:rPr kumimoji="0" lang="ar-SA" sz="2000"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نخرية</a:t>
            </a:r>
            <a:r>
              <a:rPr kumimoji="0" lang="ar-SA"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تمتد إلى اللب أو نكس نخر تحت </a:t>
            </a:r>
            <a:r>
              <a:rPr kumimoji="0" lang="ar-SA" sz="2000"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حشوة</a:t>
            </a:r>
            <a:r>
              <a:rPr kumimoji="0" lang="ar-SA"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قديمة وتكون السن حساسة للبرودة أما بالنسبة للحرارة فتكون قريبة من الطبيعي وفحوص القرع سلبية</a:t>
            </a:r>
            <a:r>
              <a:rPr kumimoji="0" lang="en-US" sz="13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a:r>
            <a:br>
              <a:rPr kumimoji="0" lang="en-US" sz="13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br>
            <a:r>
              <a:rPr kumimoji="0" lang="en-US" sz="1300" b="0" i="0" u="none" strike="noStrike" cap="none" normalizeH="0" baseline="0" dirty="0" smtClean="0">
                <a:ln>
                  <a:noFill/>
                </a:ln>
                <a:solidFill>
                  <a:srgbClr val="6666FF"/>
                </a:solidFill>
                <a:effectLst/>
                <a:latin typeface="Verdana" pitchFamily="34" charset="0"/>
                <a:ea typeface="Calibri" pitchFamily="34" charset="0"/>
                <a:cs typeface="Arial" pitchFamily="34" charset="0"/>
              </a:rPr>
              <a:t> </a:t>
            </a:r>
            <a:r>
              <a:rPr kumimoji="0" lang="ar-SA" sz="2000" b="0" i="0" u="none" strike="noStrike" cap="none" normalizeH="0" baseline="0" dirty="0" smtClean="0">
                <a:ln>
                  <a:noFill/>
                </a:ln>
                <a:solidFill>
                  <a:srgbClr val="943634"/>
                </a:solidFill>
                <a:effectLst/>
                <a:latin typeface="Verdana" pitchFamily="34" charset="0"/>
                <a:ea typeface="Calibri" pitchFamily="34" charset="0"/>
                <a:cs typeface="Arial" pitchFamily="34" charset="0"/>
              </a:rPr>
              <a:t>التهاب اللب الصديدي الحاد</a:t>
            </a:r>
            <a:r>
              <a:rPr kumimoji="0" lang="en-US" sz="2000" b="0" i="0" u="none" strike="noStrike" cap="none" normalizeH="0" baseline="0" dirty="0" smtClean="0">
                <a:ln>
                  <a:noFill/>
                </a:ln>
                <a:solidFill>
                  <a:srgbClr val="943634"/>
                </a:solidFill>
                <a:effectLst/>
                <a:latin typeface="Verdana" pitchFamily="34" charset="0"/>
                <a:ea typeface="Calibri" pitchFamily="34" charset="0"/>
                <a:cs typeface="Arial" pitchFamily="34" charset="0"/>
              </a:rPr>
              <a:t> :</a:t>
            </a:r>
            <a:r>
              <a:rPr kumimoji="0" lang="en-US" sz="13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a:r>
            <a:br>
              <a:rPr kumimoji="0" lang="en-US" sz="13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br>
            <a:r>
              <a:rPr kumimoji="0" lang="ar-SA"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يتصف بتكون خراج على سطح اللب أو داخله حيث تتجمع الكريات البيضاء المعتدلة في المنطقة الموافقة للنخر </a:t>
            </a:r>
            <a:r>
              <a:rPr kumimoji="0" lang="ar-SA" sz="2000"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وتتموت</a:t>
            </a:r>
            <a:r>
              <a:rPr kumimoji="0" lang="ar-SA"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مولدات العاج </a:t>
            </a:r>
            <a:r>
              <a:rPr kumimoji="0" lang="ar-SA" sz="2000"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ويتخرب</a:t>
            </a:r>
            <a:r>
              <a:rPr kumimoji="0" lang="ar-SA"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النسيج </a:t>
            </a:r>
            <a:r>
              <a:rPr kumimoji="0" lang="ar-SA" sz="2000"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اللبي</a:t>
            </a:r>
            <a:r>
              <a:rPr kumimoji="0" lang="ar-SA"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ويتشكل خراج داخل اللب وتنتشر الآفة خلال عدة أيام لتشمل أغلب أو كافة أجزاء اللب</a:t>
            </a:r>
            <a:r>
              <a:rPr kumimoji="0" lang="en-US"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a:r>
            <a:br>
              <a:rPr kumimoji="0" lang="en-US"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br>
            <a:r>
              <a:rPr kumimoji="0" lang="ar-SA"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يكون الألم شديد مستمر نابض أو ضاغط وتسبب السخونة زيادة شديدة للألم تسكنه البرودة</a:t>
            </a:r>
            <a:r>
              <a:rPr kumimoji="0" lang="en-US"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a:t>
            </a:r>
            <a:br>
              <a:rPr kumimoji="0" lang="en-US"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br>
            <a:r>
              <a:rPr kumimoji="0" lang="ar-SA"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نلاحظ وجود نخر عميق أو نكس نخر تحت </a:t>
            </a:r>
            <a:r>
              <a:rPr kumimoji="0" lang="ar-SA" sz="2000"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حشوة</a:t>
            </a:r>
            <a:r>
              <a:rPr kumimoji="0" lang="ar-SA" sz="20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قديمة وتكون عتبة الاستجابة الكهربائية منخفضة في البداية ثم تصبح مرتفعة تكون فحوص القرع سلبية في بداية الالتهاب ثم تصبح إيجابية عند امتداد الآفة للأربطة السنية</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2" descr="مقطع في اللب 2.jpg"/>
          <p:cNvPicPr>
            <a:picLocks noChangeAspect="1"/>
          </p:cNvPicPr>
          <p:nvPr/>
        </p:nvPicPr>
        <p:blipFill>
          <a:blip r:embed="rId3" cstate="print"/>
          <a:stretch>
            <a:fillRect/>
          </a:stretch>
        </p:blipFill>
        <p:spPr>
          <a:xfrm>
            <a:off x="0" y="4500570"/>
            <a:ext cx="3643306" cy="2357430"/>
          </a:xfrm>
          <a:prstGeom prst="rect">
            <a:avLst/>
          </a:prstGeom>
        </p:spPr>
      </p:pic>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9144000" cy="47551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4300" algn="l"/>
                <a:tab pos="228600" algn="l"/>
                <a:tab pos="342900" algn="l"/>
              </a:tabLst>
            </a:pPr>
            <a:r>
              <a:rPr kumimoji="0" lang="ar-SA" sz="1200" b="1"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a:r>
            <a:br>
              <a:rPr kumimoji="0" lang="ar-SA" sz="1200" b="1"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b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4300" algn="l"/>
                <a:tab pos="228600" algn="l"/>
                <a:tab pos="342900" algn="l"/>
              </a:tabLst>
            </a:pPr>
            <a:r>
              <a:rPr kumimoji="0" lang="ar-SA" sz="2600" b="0" i="1" u="none" strike="noStrike" cap="none" normalizeH="0" baseline="0" dirty="0" smtClean="0">
                <a:ln>
                  <a:noFill/>
                </a:ln>
                <a:solidFill>
                  <a:srgbClr val="943634"/>
                </a:solidFill>
                <a:effectLst/>
                <a:latin typeface="Cambria" pitchFamily="18" charset="0"/>
                <a:ea typeface="Times New Roman" pitchFamily="18" charset="0"/>
                <a:cs typeface="Times New Roman" pitchFamily="18" charset="0"/>
              </a:rPr>
              <a:t>التهاب اللب المزمن</a:t>
            </a:r>
            <a:r>
              <a:rPr kumimoji="0" lang="ar-SA" b="0" i="1" u="none" strike="noStrike" cap="none" normalizeH="0" baseline="0" dirty="0" smtClean="0">
                <a:ln>
                  <a:noFill/>
                </a:ln>
                <a:solidFill>
                  <a:srgbClr val="943634"/>
                </a:solidFill>
                <a:effectLst/>
                <a:latin typeface="Cambria" pitchFamily="18" charset="0"/>
                <a:ea typeface="Times New Roman" pitchFamily="18" charset="0"/>
                <a:cs typeface="Times New Roman" pitchFamily="18" charset="0"/>
              </a:rPr>
              <a:t>:</a:t>
            </a:r>
            <a:r>
              <a:rPr kumimoji="0" lang="ar-SA" b="0"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قد تسلك الإصابة نهجاً مزمناً منذ البداية أو تتطور من التهاب حاد لا يترافق بأعراض عامة شديدة ونميز له شكلين</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4300" algn="l"/>
                <a:tab pos="228600" algn="l"/>
                <a:tab pos="342900" algn="l"/>
              </a:tabLst>
            </a:pPr>
            <a:r>
              <a:rPr kumimoji="0" lang="ar-SA" sz="2000" b="1" i="0" u="none" strike="noStrike" cap="none" normalizeH="0" baseline="0" dirty="0" smtClean="0">
                <a:ln>
                  <a:noFill/>
                </a:ln>
                <a:solidFill>
                  <a:srgbClr val="943634"/>
                </a:solidFill>
                <a:effectLst/>
                <a:latin typeface="Al-Kharashi 59 Naskh"/>
                <a:ea typeface="Calibri" pitchFamily="34" charset="0"/>
                <a:cs typeface="Arial" pitchFamily="34" charset="0"/>
              </a:rPr>
              <a:t>التهاب اللب المزمن </a:t>
            </a:r>
            <a:r>
              <a:rPr kumimoji="0" lang="ar-SA" b="1" i="0" u="none" strike="noStrike" cap="none" normalizeH="0" baseline="0" dirty="0" err="1" smtClean="0">
                <a:ln>
                  <a:noFill/>
                </a:ln>
                <a:solidFill>
                  <a:srgbClr val="943634"/>
                </a:solidFill>
                <a:effectLst/>
                <a:latin typeface="Al-Kharashi 59 Naskh"/>
                <a:ea typeface="Calibri" pitchFamily="34" charset="0"/>
                <a:cs typeface="Arial" pitchFamily="34" charset="0"/>
              </a:rPr>
              <a:t>القرحي</a:t>
            </a:r>
            <a:r>
              <a:rPr kumimoji="0" lang="ar-SA" b="1" i="0" u="none" strike="noStrike" cap="none" normalizeH="0" baseline="0" dirty="0" smtClean="0">
                <a:ln>
                  <a:noFill/>
                </a:ln>
                <a:solidFill>
                  <a:srgbClr val="003300"/>
                </a:solidFill>
                <a:effectLst/>
                <a:latin typeface="Al-Kharashi 59 Naskh"/>
                <a:ea typeface="Calibri" pitchFamily="34" charset="0"/>
                <a:cs typeface="Arial" pitchFamily="34" charset="0"/>
              </a:rPr>
              <a:t>:</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شكل مزمن من أشكال التهاب اللب يتصف بحدوث قرحة صغيرة على سطح اللب في منطقة الانكشاف،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تشاهد هذه الحالة في أسنان الأحداث أو في أسنان الكبار ذات الألباب النشيطة التي تستطيع مقاومة التهيج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الانتاني</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الطفيف.</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4300" algn="l"/>
                <a:tab pos="228600" algn="l"/>
                <a:tab pos="342900" algn="l"/>
              </a:tabLst>
            </a:pP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يغلب أن يكون هذا الالتهاب من الشكل المفتوح لا المغلق لأن الشكل المفتوح من التهابات اللب السني يغلب أن يتجه نحو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الإزمان</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في حين أن الشكل المغلق يغلب أن ينهج نهج الحدّة يكون الألم طفيفاً يتظاهر كشعور مبهم، حيث أنه قد يكون عائداً إلى تراكم الطعام في الحفرة تحت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الحشوة</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سيئة الانطباق حيث أن الألم في هذه الحالة لا يكون شديداً بسبب الاستحالة التي أصابت الألياف العصبية السطحية،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حين تفتح الحفرة يظهر سطح قاتم ليّن مما قد يكون عليه من النخر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بقايا الطعام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خلايا الدم التي أصابها التحلل أو الاستحالة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حين تظهر نقطة الانكشاف فإن القرن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اللبي</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يبدو واضحاً لامعاً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حين تسبر نقطة الانكشاف لا يحدث الألم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لكن حين بلوغ مستوى أعمق قد يحدث شيء من الألم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النزف.</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4300" algn="l"/>
                <a:tab pos="228600" algn="l"/>
                <a:tab pos="342900" algn="l"/>
              </a:tabLst>
            </a:pP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يكون ردّ الفعل للسن المصابة بهذا الالتهاب عادياً بالسخونة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البرودة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لكن الغالب أن يكون انفعالها صعباً، أما الاختبار الكهربائي فيساعد على وضع التشخيص الصحيح إذ لا تبدي السن استجابة إلا بمقدار أوفر من التيار ويجب التفريق بين التهاب اللب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القرحي</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و موت اللب الجزئي الذي تخلو في حجرة اللب من النسج الحية مع وجودها في القناة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تكون عتبة الاستجابة للتيار الكهربائي أعلى مما هي في الالتهاب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القرحي</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a:t>
            </a:r>
            <a:endParaRPr kumimoji="0" lang="ar-SA"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عنصر نائب للتذييل 2"/>
          <p:cNvSpPr>
            <a:spLocks noGrp="1"/>
          </p:cNvSpPr>
          <p:nvPr>
            <p:ph type="ftr" sz="quarter" idx="11"/>
          </p:nvPr>
        </p:nvSpPr>
        <p:spPr/>
        <p:txBody>
          <a:bodyPr/>
          <a:lstStyle/>
          <a:p>
            <a:r>
              <a:rPr lang="ar-SA" smtClean="0"/>
              <a:t>د.باسمة يوسف</a:t>
            </a:r>
            <a:endParaRPr lang="ar-S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428728" y="0"/>
            <a:ext cx="7715272" cy="3693319"/>
          </a:xfrm>
          <a:prstGeom prst="rect">
            <a:avLst/>
          </a:prstGeom>
          <a:solidFill>
            <a:schemeClr val="accent1">
              <a:lumMod val="60000"/>
              <a:lumOff val="40000"/>
            </a:schemeClr>
          </a:solidFill>
        </p:spPr>
        <p:txBody>
          <a:bodyPr wrap="square">
            <a:spAutoFit/>
          </a:bodyPr>
          <a:lstStyle/>
          <a:p>
            <a:r>
              <a:rPr lang="ar-SA" dirty="0" smtClean="0">
                <a:solidFill>
                  <a:schemeClr val="accent2"/>
                </a:solidFill>
              </a:rPr>
              <a:t>التهاب اللب المزمن </a:t>
            </a:r>
            <a:r>
              <a:rPr lang="ar-SA" dirty="0" err="1" smtClean="0">
                <a:solidFill>
                  <a:schemeClr val="accent2"/>
                </a:solidFill>
              </a:rPr>
              <a:t>الضخامي</a:t>
            </a:r>
            <a:r>
              <a:rPr lang="ar-SA" dirty="0" smtClean="0"/>
              <a:t>:التهاب نسيجي للب منكشف، </a:t>
            </a:r>
            <a:r>
              <a:rPr lang="ar-SA" dirty="0" err="1" smtClean="0"/>
              <a:t>و</a:t>
            </a:r>
            <a:r>
              <a:rPr lang="ar-SA" dirty="0" smtClean="0"/>
              <a:t> يتميز بتشكل مرجل لبي مختلف الحجم يكون مسبّباً عن نخرٍ طفيف </a:t>
            </a:r>
            <a:r>
              <a:rPr lang="ar-SA" dirty="0" err="1" smtClean="0"/>
              <a:t>و</a:t>
            </a:r>
            <a:r>
              <a:rPr lang="ar-SA" dirty="0" smtClean="0"/>
              <a:t> مزمن يخلو هذا الالتهاب من الأعراض إلا أن ضغط الطعام خلال المضغ قد يثير شيئاً من الألم.يُصادف هذا الالتهاب عادةً في أسنان الأطفال </a:t>
            </a:r>
            <a:r>
              <a:rPr lang="ar-SA" dirty="0" err="1" smtClean="0"/>
              <a:t>و</a:t>
            </a:r>
            <a:r>
              <a:rPr lang="ar-SA" dirty="0" smtClean="0"/>
              <a:t> الشباب </a:t>
            </a:r>
            <a:r>
              <a:rPr lang="ar-SA" dirty="0" err="1" smtClean="0"/>
              <a:t>و</a:t>
            </a:r>
            <a:r>
              <a:rPr lang="ar-SA" dirty="0" smtClean="0"/>
              <a:t> يبدو المرجّل </a:t>
            </a:r>
            <a:r>
              <a:rPr lang="ar-SA" dirty="0" err="1" smtClean="0"/>
              <a:t>اللبّي</a:t>
            </a:r>
            <a:r>
              <a:rPr lang="ar-SA" dirty="0" smtClean="0"/>
              <a:t> بشكل كتلة حمراء تملأ جانباً كبيراً من الحفرة أو تملأها بأسرها أو تتجاوز حدود السن </a:t>
            </a:r>
            <a:r>
              <a:rPr lang="ar-SA" dirty="0" err="1" smtClean="0"/>
              <a:t>و</a:t>
            </a:r>
            <a:r>
              <a:rPr lang="ar-SA" dirty="0" smtClean="0"/>
              <a:t> في بعض الحالات قد يزداد حجم المرجّل إلى حد أنه يعيق الإطباق الطبيعي في حين أنه يكون في أول عهده بحجم رأس الدبوس، </a:t>
            </a:r>
            <a:r>
              <a:rPr lang="ar-SA" dirty="0" err="1" smtClean="0"/>
              <a:t>و</a:t>
            </a:r>
            <a:r>
              <a:rPr lang="ar-SA" dirty="0" smtClean="0"/>
              <a:t> هو أقل حسّاً من نسيج اللب </a:t>
            </a:r>
            <a:r>
              <a:rPr lang="ar-SA" dirty="0" err="1" smtClean="0"/>
              <a:t>و</a:t>
            </a:r>
            <a:r>
              <a:rPr lang="ar-SA" dirty="0" smtClean="0"/>
              <a:t> أكثر حسّاً من نسيج اللثة، </a:t>
            </a:r>
            <a:r>
              <a:rPr lang="ar-SA" dirty="0" err="1" smtClean="0"/>
              <a:t>و</a:t>
            </a:r>
            <a:r>
              <a:rPr lang="ar-SA" dirty="0" smtClean="0"/>
              <a:t> يكاد يخلو من الألم حين قطعه </a:t>
            </a:r>
            <a:r>
              <a:rPr lang="ar-SA" dirty="0" err="1" smtClean="0"/>
              <a:t>و</a:t>
            </a:r>
            <a:r>
              <a:rPr lang="ar-SA" dirty="0" smtClean="0"/>
              <a:t> لكنه ينقل الضغط إلى نهاية اللب </a:t>
            </a:r>
            <a:r>
              <a:rPr lang="ar-SA" dirty="0" err="1" smtClean="0"/>
              <a:t>الذروية</a:t>
            </a:r>
            <a:r>
              <a:rPr lang="ar-SA" dirty="0" smtClean="0"/>
              <a:t> مما يسبب شيئاً من الألم </a:t>
            </a:r>
            <a:r>
              <a:rPr lang="ar-SA" dirty="0" err="1" smtClean="0"/>
              <a:t>و</a:t>
            </a:r>
            <a:r>
              <a:rPr lang="ar-SA" dirty="0" smtClean="0"/>
              <a:t> يميل إلى النزف بسهولة بسبب شبكة الأوعية الدموية التي تكون فيه، </a:t>
            </a:r>
            <a:r>
              <a:rPr lang="ar-SA" dirty="0" err="1" smtClean="0"/>
              <a:t>و</a:t>
            </a:r>
            <a:r>
              <a:rPr lang="ar-SA" dirty="0" smtClean="0"/>
              <a:t> حينما يمتد نسيج اللب المتضخّم إلى ما وراء حفرة السن فقد نظن أن اللثة نمت </a:t>
            </a:r>
            <a:r>
              <a:rPr lang="ar-SA" dirty="0" err="1" smtClean="0"/>
              <a:t>و</a:t>
            </a:r>
            <a:r>
              <a:rPr lang="ar-SA" dirty="0" smtClean="0"/>
              <a:t> امتدت إلى الحفرة </a:t>
            </a:r>
            <a:r>
              <a:rPr lang="ar-SA" dirty="0" err="1" smtClean="0"/>
              <a:t>و</a:t>
            </a:r>
            <a:r>
              <a:rPr lang="ar-SA" dirty="0" smtClean="0"/>
              <a:t> شكّلت مرجلاً لثوياً بينما تكون هذه الضخامة من منشأ لبي كما ذكرنا.تكون استجابة السن للاختبار الحراري ضعيفة إلا </a:t>
            </a:r>
            <a:r>
              <a:rPr lang="ar-SA" dirty="0" err="1" smtClean="0"/>
              <a:t>اذا</a:t>
            </a:r>
            <a:r>
              <a:rPr lang="ar-SA" dirty="0" smtClean="0"/>
              <a:t> كان الاختبار بالبرودة الشديدة التي نحصل عليها من </a:t>
            </a:r>
            <a:r>
              <a:rPr lang="ar-SA" dirty="0" err="1" smtClean="0"/>
              <a:t>ارذاذ</a:t>
            </a:r>
            <a:r>
              <a:rPr lang="ar-SA" dirty="0" smtClean="0"/>
              <a:t> </a:t>
            </a:r>
            <a:r>
              <a:rPr lang="ar-SA" dirty="0" err="1" smtClean="0"/>
              <a:t>كلور</a:t>
            </a:r>
            <a:r>
              <a:rPr lang="ar-SA" dirty="0" smtClean="0"/>
              <a:t> </a:t>
            </a:r>
            <a:r>
              <a:rPr lang="ar-SA" dirty="0" err="1" smtClean="0"/>
              <a:t>الإيثيل</a:t>
            </a:r>
            <a:r>
              <a:rPr lang="ar-SA" dirty="0" smtClean="0"/>
              <a:t> مثلاً، </a:t>
            </a:r>
            <a:r>
              <a:rPr lang="ar-SA" dirty="0" err="1" smtClean="0"/>
              <a:t>و</a:t>
            </a:r>
            <a:r>
              <a:rPr lang="ar-SA" dirty="0" smtClean="0"/>
              <a:t> إن الاختبار الكهربائي يحتاج إلى مقدارٍ أوفر من التيار لإثارة الاستجابة </a:t>
            </a:r>
            <a:r>
              <a:rPr lang="ar-SA" dirty="0" err="1" smtClean="0"/>
              <a:t>و</a:t>
            </a:r>
            <a:r>
              <a:rPr lang="ar-SA" dirty="0" smtClean="0"/>
              <a:t> يجب حين التشخيص التفريق بين المرجّل </a:t>
            </a:r>
            <a:r>
              <a:rPr lang="ar-SA" dirty="0" err="1" smtClean="0"/>
              <a:t>اللبي</a:t>
            </a:r>
            <a:r>
              <a:rPr lang="ar-SA" dirty="0" smtClean="0"/>
              <a:t> و المرجّل اللثوي </a:t>
            </a:r>
            <a:r>
              <a:rPr lang="ar-SA" dirty="0" err="1" smtClean="0"/>
              <a:t>و</a:t>
            </a:r>
            <a:r>
              <a:rPr lang="ar-SA" dirty="0" smtClean="0"/>
              <a:t> ليس في ذلك صعوبة إذا أُجْرِيَ الفحص بدقةٍ.</a:t>
            </a:r>
            <a:endParaRPr lang="ar-SA" dirty="0"/>
          </a:p>
        </p:txBody>
      </p:sp>
      <p:pic>
        <p:nvPicPr>
          <p:cNvPr id="3" name="Picture 6" descr="chronic pulpiitits impo"/>
          <p:cNvPicPr>
            <a:picLocks noGrp="1" noChangeAspect="1" noChangeArrowheads="1"/>
          </p:cNvPicPr>
          <p:nvPr>
            <p:ph idx="1"/>
          </p:nvPr>
        </p:nvPicPr>
        <p:blipFill>
          <a:blip r:embed="rId3"/>
          <a:srcRect/>
          <a:stretch>
            <a:fillRect/>
          </a:stretch>
        </p:blipFill>
        <p:spPr>
          <a:xfrm flipV="1">
            <a:off x="500034" y="4286255"/>
            <a:ext cx="2482778" cy="2251999"/>
          </a:xfrm>
        </p:spPr>
      </p:pic>
      <p:sp>
        <p:nvSpPr>
          <p:cNvPr id="5" name="عنصر نائب للتذييل 4"/>
          <p:cNvSpPr>
            <a:spLocks noGrp="1"/>
          </p:cNvSpPr>
          <p:nvPr>
            <p:ph type="ftr" sz="quarter" idx="11"/>
          </p:nvPr>
        </p:nvSpPr>
        <p:spPr/>
        <p:txBody>
          <a:bodyPr/>
          <a:lstStyle/>
          <a:p>
            <a:r>
              <a:rPr lang="ar-SA" smtClean="0"/>
              <a:t>د.باسمة يوسف</a:t>
            </a:r>
            <a:endParaRPr lang="ar-S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0483" name="Rectangle 3"/>
          <p:cNvSpPr>
            <a:spLocks noChangeArrowheads="1"/>
          </p:cNvSpPr>
          <p:nvPr/>
        </p:nvSpPr>
        <p:spPr bwMode="auto">
          <a:xfrm>
            <a:off x="5143504" y="0"/>
            <a:ext cx="4000496"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14300" algn="l"/>
                <a:tab pos="228600" algn="l"/>
                <a:tab pos="342900" algn="l"/>
              </a:tabLst>
            </a:pPr>
            <a:r>
              <a:rPr kumimoji="0" lang="ar-SA" sz="2600" b="0" i="0" u="none" strike="noStrike" cap="none" normalizeH="0" baseline="0" dirty="0" smtClean="0">
                <a:ln>
                  <a:noFill/>
                </a:ln>
                <a:solidFill>
                  <a:srgbClr val="C00000"/>
                </a:solidFill>
                <a:effectLst/>
                <a:latin typeface="Verdana" pitchFamily="34" charset="0"/>
                <a:ea typeface="Calibri" pitchFamily="34" charset="0"/>
                <a:cs typeface="Arial" pitchFamily="34" charset="0"/>
              </a:rPr>
              <a:t>تموت </a:t>
            </a:r>
            <a:r>
              <a:rPr kumimoji="0" lang="ar-SA" b="0" i="0" u="none" strike="noStrike" cap="none" normalizeH="0" baseline="0" dirty="0" smtClean="0">
                <a:ln>
                  <a:noFill/>
                </a:ln>
                <a:solidFill>
                  <a:srgbClr val="C00000"/>
                </a:solidFill>
                <a:effectLst/>
                <a:latin typeface="Verdana" pitchFamily="34" charset="0"/>
                <a:ea typeface="Calibri" pitchFamily="34" charset="0"/>
                <a:cs typeface="Arial" pitchFamily="34" charset="0"/>
              </a:rPr>
              <a:t>اللب</a:t>
            </a:r>
            <a:r>
              <a:rPr kumimoji="0" lang="en-US" b="0" i="0" u="none" strike="noStrike" cap="none" normalizeH="0" baseline="0" dirty="0" smtClean="0">
                <a:ln>
                  <a:noFill/>
                </a:ln>
                <a:solidFill>
                  <a:srgbClr val="C00000"/>
                </a:solidFill>
                <a:effectLst/>
                <a:latin typeface="Verdana" pitchFamily="34" charset="0"/>
                <a:ea typeface="Calibri" pitchFamily="34" charset="0"/>
                <a:cs typeface="Arial" pitchFamily="34" charset="0"/>
              </a:rPr>
              <a:t> :</a:t>
            </a:r>
            <a:r>
              <a:rPr kumimoji="0" lang="en-US"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وهذا ينتج عن الالتهاب أو التغيرات </a:t>
            </a: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الاستحالية</a:t>
            </a:r>
            <a:r>
              <a:rPr kumimoji="0" lang="en-US"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a:r>
            <a:br>
              <a:rPr kumimoji="0" lang="en-US" b="0" i="0" u="none" strike="noStrike" cap="none" normalizeH="0" baseline="0" dirty="0" smtClean="0">
                <a:ln>
                  <a:noFill/>
                </a:ln>
                <a:solidFill>
                  <a:srgbClr val="000000"/>
                </a:solidFill>
                <a:effectLst/>
                <a:latin typeface="Verdana" pitchFamily="34" charset="0"/>
                <a:ea typeface="Calibri" pitchFamily="34" charset="0"/>
                <a:cs typeface="Arial" pitchFamily="34" charset="0"/>
              </a:rPr>
            </a:b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الضمور والتكلس </a:t>
            </a:r>
            <a:r>
              <a:rPr kumimoji="0" lang="ar-SA" b="0" i="0" u="none" strike="noStrike" cap="none" normalizeH="0" baseline="0" dirty="0" smtClean="0">
                <a:ln>
                  <a:noFill/>
                </a:ln>
                <a:solidFill>
                  <a:schemeClr val="tx1"/>
                </a:solidFill>
                <a:effectLst/>
                <a:latin typeface="Verdana" pitchFamily="34" charset="0"/>
                <a:ea typeface="Calibri" pitchFamily="34" charset="0"/>
                <a:cs typeface="Arial" pitchFamily="34" charset="0"/>
              </a:rPr>
              <a:t>والتليف </a:t>
            </a:r>
            <a:r>
              <a:rPr kumimoji="0" lang="ar-SA"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ويمكن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ان</a:t>
            </a:r>
            <a:r>
              <a:rPr kumimoji="0" lang="ar-SA"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يكون المرحلة النهائية للالتهاب اللب غير الردود</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br>
              <a:rPr kumimoji="0" lang="en-US" sz="1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br>
            <a:r>
              <a:rPr kumimoji="0" lang="ar-SA" sz="2600" b="0" i="0" u="none" strike="noStrike" cap="none" normalizeH="0" baseline="0" dirty="0" smtClean="0">
                <a:ln>
                  <a:noFill/>
                </a:ln>
                <a:solidFill>
                  <a:srgbClr val="C00000"/>
                </a:solidFill>
                <a:effectLst/>
                <a:latin typeface="Verdana" pitchFamily="34" charset="0"/>
                <a:ea typeface="Calibri" pitchFamily="34" charset="0"/>
                <a:cs typeface="Arial" pitchFamily="34" charset="0"/>
              </a:rPr>
              <a:t>الامتصاص </a:t>
            </a:r>
            <a:r>
              <a:rPr kumimoji="0" lang="ar-SA" b="0" i="0" u="none" strike="noStrike" cap="none" normalizeH="0" baseline="0" dirty="0" smtClean="0">
                <a:ln>
                  <a:noFill/>
                </a:ln>
                <a:solidFill>
                  <a:srgbClr val="C00000"/>
                </a:solidFill>
                <a:effectLst/>
                <a:latin typeface="Verdana" pitchFamily="34" charset="0"/>
                <a:ea typeface="Calibri" pitchFamily="34" charset="0"/>
                <a:cs typeface="Arial" pitchFamily="34" charset="0"/>
              </a:rPr>
              <a:t>الداخلي</a:t>
            </a:r>
            <a:r>
              <a:rPr kumimoji="0" lang="en-US" b="0" i="0" u="none" strike="noStrike" cap="none" normalizeH="0" baseline="0" dirty="0" smtClean="0">
                <a:ln>
                  <a:noFill/>
                </a:ln>
                <a:solidFill>
                  <a:srgbClr val="C00000"/>
                </a:solidFill>
                <a:effectLst/>
                <a:latin typeface="Verdana" pitchFamily="34" charset="0"/>
                <a:ea typeface="Calibri" pitchFamily="34" charset="0"/>
                <a:cs typeface="Arial" pitchFamily="34" charset="0"/>
              </a:rPr>
              <a:t> :</a:t>
            </a:r>
            <a:r>
              <a:rPr kumimoji="0" lang="en-US"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الذي ينتج عن الالتهاب المزمن و</a:t>
            </a:r>
            <a:r>
              <a:rPr kumimoji="0" lang="ar-SA"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في بعض الأحيان إن النسيج </a:t>
            </a:r>
            <a:r>
              <a:rPr kumimoji="0" lang="ar-SA" b="0" i="0" u="none" strike="noStrike" cap="none" normalizeH="0" baseline="0" dirty="0" err="1" smtClean="0">
                <a:ln>
                  <a:noFill/>
                </a:ln>
                <a:solidFill>
                  <a:srgbClr val="000000"/>
                </a:solidFill>
                <a:effectLst/>
                <a:latin typeface="Calibri" pitchFamily="34" charset="0"/>
                <a:ea typeface="Calibri" pitchFamily="34" charset="0"/>
                <a:cs typeface="Arial" pitchFamily="34" charset="0"/>
              </a:rPr>
              <a:t>اللبي</a:t>
            </a:r>
            <a:r>
              <a:rPr kumimoji="0" lang="ar-SA"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قد يؤدي لحدوث تغيرات تؤدي لتنشيط الخلايا الكاسرة للعاج</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a:t>
            </a:r>
            <a:b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br>
            <a:r>
              <a:rPr kumimoji="0" lang="ar-SA"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ذلك يؤدي لامتصاص العاج والذي يمكن أن يتظاهر </a:t>
            </a:r>
            <a:r>
              <a:rPr kumimoji="0" lang="ar-SA" b="0" i="0" u="none" strike="noStrike" cap="none" normalizeH="0" baseline="0" dirty="0" err="1" smtClean="0">
                <a:ln>
                  <a:noFill/>
                </a:ln>
                <a:solidFill>
                  <a:srgbClr val="000000"/>
                </a:solidFill>
                <a:effectLst/>
                <a:latin typeface="Calibri" pitchFamily="34" charset="0"/>
                <a:ea typeface="Calibri" pitchFamily="34" charset="0"/>
                <a:cs typeface="Arial" pitchFamily="34" charset="0"/>
              </a:rPr>
              <a:t>سريرياً</a:t>
            </a:r>
            <a:r>
              <a:rPr kumimoji="0" lang="ar-SA"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على شكل نقطة وردية اللون في المراحل المتقدمة من العملية الامتصاصية إذا كانت </a:t>
            </a:r>
            <a:r>
              <a:rPr kumimoji="0" lang="ar-SA" b="0" i="0" u="none" strike="noStrike" cap="none" normalizeH="0" baseline="0" dirty="0" err="1" smtClean="0">
                <a:ln>
                  <a:noFill/>
                </a:ln>
                <a:solidFill>
                  <a:srgbClr val="000000"/>
                </a:solidFill>
                <a:effectLst/>
                <a:latin typeface="Calibri" pitchFamily="34" charset="0"/>
                <a:ea typeface="Calibri" pitchFamily="34" charset="0"/>
                <a:cs typeface="Arial" pitchFamily="34" charset="0"/>
              </a:rPr>
              <a:t>متوضعة</a:t>
            </a:r>
            <a:r>
              <a:rPr kumimoji="0" lang="ar-SA"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في المنطقة التاجية</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b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br>
            <a:r>
              <a:rPr kumimoji="0" lang="ar-SA"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الفحص </a:t>
            </a:r>
            <a:r>
              <a:rPr kumimoji="0" lang="ar-SA" b="0" i="0" u="none" strike="noStrike" cap="none" normalizeH="0" baseline="0" dirty="0" err="1" smtClean="0">
                <a:ln>
                  <a:noFill/>
                </a:ln>
                <a:solidFill>
                  <a:srgbClr val="000000"/>
                </a:solidFill>
                <a:effectLst/>
                <a:latin typeface="Calibri" pitchFamily="34" charset="0"/>
                <a:ea typeface="Calibri" pitchFamily="34" charset="0"/>
                <a:cs typeface="Arial" pitchFamily="34" charset="0"/>
              </a:rPr>
              <a:t>الشعاعي</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 </a:t>
            </a:r>
            <a:b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br>
            <a:r>
              <a:rPr kumimoji="0" lang="ar-SA" b="0" i="0" u="none" strike="noStrike" cap="none" normalizeH="0" baseline="0" dirty="0" err="1" smtClean="0">
                <a:ln>
                  <a:noFill/>
                </a:ln>
                <a:solidFill>
                  <a:srgbClr val="000000"/>
                </a:solidFill>
                <a:effectLst/>
                <a:latin typeface="Calibri" pitchFamily="34" charset="0"/>
                <a:ea typeface="Calibri" pitchFamily="34" charset="0"/>
                <a:cs typeface="Arial" pitchFamily="34" charset="0"/>
              </a:rPr>
              <a:t>شفوفية</a:t>
            </a:r>
            <a:r>
              <a:rPr kumimoji="0" lang="ar-SA"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SA" b="0" i="0" u="none" strike="noStrike" cap="none" normalizeH="0" baseline="0" dirty="0" err="1" smtClean="0">
                <a:ln>
                  <a:noFill/>
                </a:ln>
                <a:solidFill>
                  <a:srgbClr val="000000"/>
                </a:solidFill>
                <a:effectLst/>
                <a:latin typeface="Calibri" pitchFamily="34" charset="0"/>
                <a:ea typeface="Calibri" pitchFamily="34" charset="0"/>
                <a:cs typeface="Arial" pitchFamily="34" charset="0"/>
              </a:rPr>
              <a:t>شعاعية</a:t>
            </a:r>
            <a:r>
              <a:rPr kumimoji="0" lang="ar-SA"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متمادية مع النسيج </a:t>
            </a:r>
            <a:r>
              <a:rPr kumimoji="0" lang="ar-SA" b="0" i="0" u="none" strike="noStrike" cap="none" normalizeH="0" baseline="0" dirty="0" err="1" smtClean="0">
                <a:ln>
                  <a:noFill/>
                </a:ln>
                <a:solidFill>
                  <a:srgbClr val="000000"/>
                </a:solidFill>
                <a:effectLst/>
                <a:latin typeface="Calibri" pitchFamily="34" charset="0"/>
                <a:ea typeface="Calibri" pitchFamily="34" charset="0"/>
                <a:cs typeface="Arial" pitchFamily="34" charset="0"/>
              </a:rPr>
              <a:t>اللبي</a:t>
            </a:r>
            <a:r>
              <a:rPr kumimoji="0" lang="ar-SA"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SA" b="0" i="0" u="none" strike="noStrike" cap="none" normalizeH="0" baseline="0" dirty="0" err="1" smtClean="0">
                <a:ln>
                  <a:noFill/>
                </a:ln>
                <a:solidFill>
                  <a:srgbClr val="000000"/>
                </a:solidFill>
                <a:effectLst/>
                <a:latin typeface="Calibri" pitchFamily="34" charset="0"/>
                <a:ea typeface="Calibri" pitchFamily="34" charset="0"/>
                <a:cs typeface="Arial" pitchFamily="34" charset="0"/>
              </a:rPr>
              <a:t>القنيوي</a:t>
            </a:r>
            <a:r>
              <a:rPr kumimoji="0" lang="ar-SA"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ولا يتغير مكانها أو علاقتها مع القناة بتغيير زاوية القمع </a:t>
            </a:r>
            <a:r>
              <a:rPr kumimoji="0" lang="ar-SA" b="0" i="0" u="none" strike="noStrike" cap="none" normalizeH="0" baseline="0" dirty="0" err="1" smtClean="0">
                <a:ln>
                  <a:noFill/>
                </a:ln>
                <a:solidFill>
                  <a:srgbClr val="000000"/>
                </a:solidFill>
                <a:effectLst/>
                <a:latin typeface="Calibri" pitchFamily="34" charset="0"/>
                <a:ea typeface="Calibri" pitchFamily="34" charset="0"/>
                <a:cs typeface="Arial" pitchFamily="34" charset="0"/>
              </a:rPr>
              <a:t>الشعاعي</a:t>
            </a:r>
            <a:r>
              <a:rPr kumimoji="0" lang="ar-SA"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الأفقية</a:t>
            </a:r>
            <a:r>
              <a:rPr kumimoji="0" lang="en-US"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صورة 3" descr="تفجي وضمور شبكي2.jpg"/>
          <p:cNvPicPr>
            <a:picLocks noChangeAspect="1"/>
          </p:cNvPicPr>
          <p:nvPr/>
        </p:nvPicPr>
        <p:blipFill>
          <a:blip r:embed="rId3" cstate="print"/>
          <a:stretch>
            <a:fillRect/>
          </a:stretch>
        </p:blipFill>
        <p:spPr>
          <a:xfrm>
            <a:off x="428596" y="3143248"/>
            <a:ext cx="2786050" cy="3158908"/>
          </a:xfrm>
          <a:prstGeom prst="rect">
            <a:avLst/>
          </a:prstGeom>
        </p:spPr>
      </p:pic>
      <p:sp>
        <p:nvSpPr>
          <p:cNvPr id="5" name="عنصر نائب للتذييل 4"/>
          <p:cNvSpPr>
            <a:spLocks noGrp="1"/>
          </p:cNvSpPr>
          <p:nvPr>
            <p:ph type="ftr" sz="quarter" idx="11"/>
          </p:nvPr>
        </p:nvSpPr>
        <p:spPr/>
        <p:txBody>
          <a:bodyPr/>
          <a:lstStyle/>
          <a:p>
            <a:r>
              <a:rPr lang="ar-SA" smtClean="0"/>
              <a:t>د.باسمة يوسف</a:t>
            </a:r>
            <a:endParaRPr lang="ar-S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072066" y="214290"/>
            <a:ext cx="3500462" cy="923330"/>
          </a:xfrm>
          <a:prstGeom prst="rect">
            <a:avLst/>
          </a:prstGeom>
          <a:solidFill>
            <a:schemeClr val="accent1">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114300" algn="l"/>
                <a:tab pos="228600" algn="l"/>
                <a:tab pos="342900" algn="l"/>
              </a:tabLst>
            </a:pPr>
            <a:r>
              <a:rPr kumimoji="0" lang="ar-SA" b="1" i="0" u="none" strike="noStrike" cap="none" normalizeH="0" baseline="0" dirty="0" smtClean="0">
                <a:ln>
                  <a:noFill/>
                </a:ln>
                <a:solidFill>
                  <a:srgbClr val="000000"/>
                </a:solidFill>
                <a:effectLst/>
                <a:latin typeface="Calibri" pitchFamily="34" charset="0"/>
                <a:ea typeface="Calibri" pitchFamily="34" charset="0"/>
                <a:cs typeface="Simplified Arabic" pitchFamily="2" charset="-78"/>
              </a:rPr>
              <a:t>كما ويمكن التمييز بين الالتهاب الردود والغير ردود كما يلي:</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228600" algn="l"/>
                <a:tab pos="3429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رسم تخطيطي 4"/>
          <p:cNvGraphicFramePr/>
          <p:nvPr/>
        </p:nvGraphicFramePr>
        <p:xfrm>
          <a:off x="1000100" y="785794"/>
          <a:ext cx="7500958" cy="6072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1" name="Rectangle 3"/>
          <p:cNvSpPr>
            <a:spLocks noChangeArrowheads="1"/>
          </p:cNvSpPr>
          <p:nvPr/>
        </p:nvSpPr>
        <p:spPr bwMode="auto">
          <a:xfrm>
            <a:off x="0" y="3552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14300" algn="l"/>
                <a:tab pos="228600" algn="l"/>
                <a:tab pos="342900"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عنصر نائب للتذييل 5"/>
          <p:cNvSpPr>
            <a:spLocks noGrp="1"/>
          </p:cNvSpPr>
          <p:nvPr>
            <p:ph type="ftr" sz="quarter" idx="11"/>
          </p:nvPr>
        </p:nvSpPr>
        <p:spPr/>
        <p:txBody>
          <a:bodyPr/>
          <a:lstStyle/>
          <a:p>
            <a:r>
              <a:rPr lang="ar-SA" smtClean="0"/>
              <a:t>د.باسمة يوسف</a:t>
            </a:r>
            <a:endParaRPr lang="ar-S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000100" y="285728"/>
            <a:ext cx="7929586" cy="1323439"/>
          </a:xfrm>
          <a:prstGeom prst="rect">
            <a:avLst/>
          </a:prstGeom>
          <a:solidFill>
            <a:schemeClr val="accent1">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4300" algn="l"/>
                <a:tab pos="228600" algn="l"/>
                <a:tab pos="342900" algn="l"/>
              </a:tabLst>
            </a:pPr>
            <a:r>
              <a:rPr kumimoji="0" lang="ar-SA" sz="2600" b="0" i="0" u="none" strike="noStrike" cap="none" normalizeH="0" baseline="0" dirty="0" smtClean="0">
                <a:ln>
                  <a:noFill/>
                </a:ln>
                <a:solidFill>
                  <a:srgbClr val="C00000"/>
                </a:solidFill>
                <a:effectLst/>
                <a:latin typeface="KhailSoft 02 Medium"/>
                <a:ea typeface="Calibri" pitchFamily="34" charset="0"/>
                <a:cs typeface="Arial" pitchFamily="34" charset="0"/>
              </a:rPr>
              <a:t>إنذار التهابات اللب المختلفة: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4300" algn="l"/>
                <a:tab pos="228600" algn="l"/>
                <a:tab pos="342900" algn="l"/>
              </a:tabLst>
            </a:pPr>
            <a:r>
              <a:rPr kumimoji="0" lang="ar-SA" b="0" i="0" u="none" strike="noStrike" cap="none" normalizeH="0" baseline="0" dirty="0" smtClean="0">
                <a:ln>
                  <a:noFill/>
                </a:ln>
                <a:solidFill>
                  <a:srgbClr val="000000"/>
                </a:solidFill>
                <a:effectLst/>
                <a:latin typeface="Calibri" pitchFamily="34" charset="0"/>
                <a:ea typeface="Calibri" pitchFamily="34" charset="0"/>
                <a:cs typeface="Simplified Arabic" pitchFamily="2" charset="-78"/>
              </a:rPr>
              <a:t>تتطور التهابات اللب المختلفة نحو </a:t>
            </a:r>
            <a:r>
              <a:rPr kumimoji="0" lang="ar-SA" b="0" i="0" u="none" strike="noStrike" cap="none" normalizeH="0" baseline="0" dirty="0" err="1" smtClean="0">
                <a:ln>
                  <a:noFill/>
                </a:ln>
                <a:solidFill>
                  <a:srgbClr val="000000"/>
                </a:solidFill>
                <a:effectLst/>
                <a:latin typeface="Calibri" pitchFamily="34" charset="0"/>
                <a:ea typeface="Calibri" pitchFamily="34" charset="0"/>
                <a:cs typeface="Simplified Arabic" pitchFamily="2" charset="-78"/>
              </a:rPr>
              <a:t>التموّت</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اللبي</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الكامل،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إنّ سرعة هذا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التموّت</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هذه مختلفة، فقد تتراوح بين بضعة أيّام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تدوم إلى عدّة سنين (و من هنا ندرك وجود التهابات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لبيّة</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مزمنة).و هنا يجب التنويه إلى إمكانية تحوّل الالتهابات المزمنة إلى التهابات حادّة،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هذا ما نسمّه بالالتهاب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اللبي</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الحاد الثانوي.</a:t>
            </a:r>
            <a:endParaRPr kumimoji="0" lang="ar-SA" b="0" i="0" u="none" strike="noStrike" cap="none" normalizeH="0" baseline="0" dirty="0" smtClean="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428596" y="4857760"/>
            <a:ext cx="8001024" cy="1600438"/>
          </a:xfrm>
          <a:prstGeom prst="rect">
            <a:avLst/>
          </a:prstGeom>
          <a:solidFill>
            <a:schemeClr val="accent1">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4300" algn="l"/>
                <a:tab pos="228600" algn="l"/>
                <a:tab pos="342900" algn="l"/>
              </a:tabLst>
            </a:pPr>
            <a:r>
              <a:rPr kumimoji="0" lang="ar-SA" sz="2600" b="0" i="0" u="none" strike="noStrike" cap="none" normalizeH="0" baseline="0" dirty="0" smtClean="0">
                <a:ln>
                  <a:noFill/>
                </a:ln>
                <a:solidFill>
                  <a:srgbClr val="C00000"/>
                </a:solidFill>
                <a:effectLst/>
                <a:latin typeface="Calibri" pitchFamily="34" charset="0"/>
                <a:ea typeface="Calibri" pitchFamily="34" charset="0"/>
                <a:cs typeface="KhailSoft 02 Medium" charset="-78"/>
              </a:rPr>
              <a:t>معالجة التهابات اللب المختلفة: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4300" algn="l"/>
                <a:tab pos="228600" algn="l"/>
                <a:tab pos="342900" algn="l"/>
              </a:tabLst>
            </a:pP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تكون أولاً بمحاولة الحفاظ على اللب بشكله الحي،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طبعاً يكون هذا ممكناً في حالات الالتهابات الجزئية للب سواءٌ أكانت حادة أو مزمنة أما في حالات الالتهابات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اللبية</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الكاملة فلا بدّ من إجراء الاستئصال الكامل للب السني وفق الطرق التقليدية، كما نلجأ للاستئصال الكامل أيضاً في حال الفشل في محاولة الحفاظ على اللب حيّاً.    </a:t>
            </a:r>
            <a:endParaRPr kumimoji="0" lang="ar-SA"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43042" y="285728"/>
            <a:ext cx="5715040" cy="1143000"/>
          </a:xfrm>
          <a:solidFill>
            <a:schemeClr val="accent1">
              <a:lumMod val="60000"/>
              <a:lumOff val="40000"/>
            </a:schemeClr>
          </a:solidFill>
        </p:spPr>
        <p:txBody>
          <a:bodyPr/>
          <a:lstStyle/>
          <a:p>
            <a:r>
              <a:rPr lang="ar-SA" dirty="0" smtClean="0">
                <a:solidFill>
                  <a:schemeClr val="accent2"/>
                </a:solidFill>
              </a:rPr>
              <a:t>المرحلة الثالثة: الآفة </a:t>
            </a:r>
            <a:r>
              <a:rPr lang="ar-SA" dirty="0" err="1" smtClean="0">
                <a:solidFill>
                  <a:schemeClr val="accent2"/>
                </a:solidFill>
              </a:rPr>
              <a:t>الذروية</a:t>
            </a:r>
            <a:endParaRPr lang="ar-SA" dirty="0">
              <a:solidFill>
                <a:schemeClr val="accent2"/>
              </a:solidFill>
            </a:endParaRPr>
          </a:p>
        </p:txBody>
      </p:sp>
      <p:sp>
        <p:nvSpPr>
          <p:cNvPr id="3" name="عنصر نائب للتذييل 2"/>
          <p:cNvSpPr>
            <a:spLocks noGrp="1"/>
          </p:cNvSpPr>
          <p:nvPr>
            <p:ph type="ftr" sz="quarter" idx="11"/>
          </p:nvPr>
        </p:nvSpPr>
        <p:spPr/>
        <p:txBody>
          <a:bodyPr/>
          <a:lstStyle/>
          <a:p>
            <a:r>
              <a:rPr lang="ar-SA" smtClean="0"/>
              <a:t>د.باسمة يوسف</a:t>
            </a:r>
            <a:endParaRPr lang="ar-S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
            </a:r>
            <a:br>
              <a:rPr lang="en-US" dirty="0" smtClean="0"/>
            </a:br>
            <a:endParaRPr lang="ar-SA" dirty="0"/>
          </a:p>
        </p:txBody>
      </p:sp>
      <p:sp>
        <p:nvSpPr>
          <p:cNvPr id="3" name="عنصر نائب للمحتوى 2"/>
          <p:cNvSpPr>
            <a:spLocks noGrp="1"/>
          </p:cNvSpPr>
          <p:nvPr>
            <p:ph idx="1"/>
          </p:nvPr>
        </p:nvSpPr>
        <p:spPr>
          <a:xfrm>
            <a:off x="457200" y="357166"/>
            <a:ext cx="8229600" cy="5952194"/>
          </a:xfrm>
          <a:solidFill>
            <a:schemeClr val="accent1">
              <a:lumMod val="60000"/>
              <a:lumOff val="40000"/>
            </a:schemeClr>
          </a:solidFill>
        </p:spPr>
        <p:txBody>
          <a:bodyPr>
            <a:normAutofit/>
          </a:bodyPr>
          <a:lstStyle/>
          <a:p>
            <a:r>
              <a:rPr lang="ar-SA" sz="3200" dirty="0" smtClean="0"/>
              <a:t>هو اضطراب تطوري  يحدث كاختلاط لالتهاب اللب _يعتبر أكثر الحالات التالية لالتهاب اللب شيوعا _</a:t>
            </a:r>
          </a:p>
          <a:p>
            <a:r>
              <a:rPr lang="ar-SY" sz="3200" dirty="0" smtClean="0"/>
              <a:t>ويمكن أن ينشأ انتقالا من منطقة مفترق الجذور إذا حدث </a:t>
            </a:r>
            <a:r>
              <a:rPr lang="ar-SY" sz="3200" dirty="0" err="1" smtClean="0"/>
              <a:t>انثقاب</a:t>
            </a:r>
            <a:r>
              <a:rPr lang="ar-SY" sz="3200" dirty="0" smtClean="0"/>
              <a:t> بالحجرة </a:t>
            </a:r>
            <a:r>
              <a:rPr lang="ar-SY" sz="3200" dirty="0" err="1" smtClean="0"/>
              <a:t>اللبية</a:t>
            </a:r>
            <a:r>
              <a:rPr lang="ar-SY" sz="3200" dirty="0" smtClean="0"/>
              <a:t> أو من جيب لثوي عميق وصل إلى الذروة.</a:t>
            </a:r>
          </a:p>
          <a:p>
            <a:r>
              <a:rPr lang="ar-SA" sz="3200" dirty="0" smtClean="0"/>
              <a:t> حيث تتشكل كتلة من النسيج الحبيبي تعتبر </a:t>
            </a:r>
            <a:r>
              <a:rPr lang="ar-SA" sz="3200" dirty="0" err="1" smtClean="0"/>
              <a:t>ارتكاساً</a:t>
            </a:r>
            <a:r>
              <a:rPr lang="ar-SA" sz="3200" dirty="0" smtClean="0"/>
              <a:t> تجاه </a:t>
            </a:r>
            <a:r>
              <a:rPr lang="ar-SA" sz="3200" dirty="0" err="1" smtClean="0"/>
              <a:t>الإنتان</a:t>
            </a:r>
            <a:r>
              <a:rPr lang="ar-SA" sz="3200" dirty="0" smtClean="0"/>
              <a:t> .و </a:t>
            </a:r>
            <a:r>
              <a:rPr lang="ar-SA" sz="3200" dirty="0" err="1" smtClean="0"/>
              <a:t>يتوضع</a:t>
            </a:r>
            <a:r>
              <a:rPr lang="ar-SA" sz="3200" dirty="0" smtClean="0"/>
              <a:t> هذا الورم حول ذروة السن كما يمكن أن </a:t>
            </a:r>
            <a:r>
              <a:rPr lang="ar-SA" sz="3200" dirty="0" err="1" smtClean="0"/>
              <a:t>يتوضع</a:t>
            </a:r>
            <a:r>
              <a:rPr lang="ar-SA" sz="3200" dirty="0" smtClean="0"/>
              <a:t> أيضاً على السطح الجانبي للسن بسبب وجود </a:t>
            </a:r>
            <a:r>
              <a:rPr lang="ar-SA" sz="3200" dirty="0" err="1" smtClean="0"/>
              <a:t>أقنية</a:t>
            </a:r>
            <a:r>
              <a:rPr lang="ar-SA" sz="3200" dirty="0" smtClean="0"/>
              <a:t> </a:t>
            </a:r>
            <a:r>
              <a:rPr lang="ar-SA" sz="3200" dirty="0" err="1" smtClean="0"/>
              <a:t>لبية</a:t>
            </a:r>
            <a:r>
              <a:rPr lang="ar-SA" sz="3200" dirty="0" smtClean="0"/>
              <a:t> جانبية أو ثانوية أو تحول </a:t>
            </a:r>
            <a:r>
              <a:rPr lang="ar-SA" sz="3200" dirty="0" err="1" smtClean="0"/>
              <a:t>الإنتان</a:t>
            </a:r>
            <a:r>
              <a:rPr lang="ar-SA" sz="3200" dirty="0" smtClean="0"/>
              <a:t> إلى المسافة </a:t>
            </a:r>
            <a:r>
              <a:rPr lang="ar-SA" sz="3200" dirty="0" err="1" smtClean="0"/>
              <a:t>الرباطية</a:t>
            </a:r>
            <a:r>
              <a:rPr lang="ar-SA" sz="3200" dirty="0" smtClean="0"/>
              <a:t> الجانبية ويسمى (بالورم الحبيبي الجانبي).</a:t>
            </a:r>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457200" y="1371600"/>
            <a:ext cx="8229600" cy="57136"/>
          </a:xfrm>
        </p:spPr>
        <p:txBody>
          <a:bodyPr>
            <a:normAutofit fontScale="90000"/>
          </a:bodyPr>
          <a:lstStyle/>
          <a:p>
            <a:r>
              <a:rPr lang="ar-SA" dirty="0" smtClean="0"/>
              <a:t/>
            </a:r>
            <a:br>
              <a:rPr lang="ar-SA" dirty="0" smtClean="0"/>
            </a:br>
            <a:endParaRPr lang="ar-SA" dirty="0"/>
          </a:p>
        </p:txBody>
      </p:sp>
      <p:sp>
        <p:nvSpPr>
          <p:cNvPr id="3" name="عنصر نائب للمحتوى 2"/>
          <p:cNvSpPr>
            <a:spLocks noGrp="1"/>
          </p:cNvSpPr>
          <p:nvPr>
            <p:ph idx="1"/>
          </p:nvPr>
        </p:nvSpPr>
        <p:spPr>
          <a:xfrm>
            <a:off x="142844" y="0"/>
            <a:ext cx="8543956" cy="6858000"/>
          </a:xfrm>
          <a:solidFill>
            <a:schemeClr val="accent1">
              <a:lumMod val="60000"/>
              <a:lumOff val="40000"/>
            </a:schemeClr>
          </a:solidFill>
        </p:spPr>
        <p:txBody>
          <a:bodyPr>
            <a:normAutofit fontScale="70000" lnSpcReduction="20000"/>
          </a:bodyPr>
          <a:lstStyle/>
          <a:p>
            <a:endParaRPr lang="ar-SA" dirty="0" smtClean="0"/>
          </a:p>
          <a:p>
            <a:r>
              <a:rPr lang="ar-SY" sz="4600" dirty="0" smtClean="0"/>
              <a:t>و</a:t>
            </a:r>
            <a:r>
              <a:rPr lang="ar-SY" sz="5100" dirty="0" smtClean="0"/>
              <a:t> </a:t>
            </a:r>
            <a:r>
              <a:rPr lang="ar-SY" sz="4600" dirty="0" smtClean="0"/>
              <a:t>تسهيلا لدراسته يصنف إلى عدة أنواع كما يلي:</a:t>
            </a:r>
            <a:endParaRPr lang="ar-SA" sz="5100" dirty="0" smtClean="0"/>
          </a:p>
          <a:p>
            <a:pPr lvl="0">
              <a:buNone/>
            </a:pPr>
            <a:r>
              <a:rPr lang="ar-SY" sz="4000" dirty="0" smtClean="0"/>
              <a:t>   </a:t>
            </a:r>
            <a:r>
              <a:rPr lang="ar-SY" sz="4600" dirty="0" smtClean="0"/>
              <a:t>* </a:t>
            </a:r>
            <a:r>
              <a:rPr lang="ar-SA" sz="4600" dirty="0" smtClean="0"/>
              <a:t>حول </a:t>
            </a:r>
            <a:r>
              <a:rPr lang="ar-SA" sz="4600" dirty="0" err="1" smtClean="0"/>
              <a:t>ذروي</a:t>
            </a:r>
            <a:r>
              <a:rPr lang="ar-SA" sz="4600" dirty="0" smtClean="0"/>
              <a:t> .</a:t>
            </a:r>
            <a:endParaRPr lang="en-US" sz="4600" dirty="0" smtClean="0"/>
          </a:p>
          <a:p>
            <a:pPr lvl="0">
              <a:buNone/>
            </a:pPr>
            <a:r>
              <a:rPr lang="ar-SY" sz="4600" dirty="0" smtClean="0"/>
              <a:t>   * </a:t>
            </a:r>
            <a:r>
              <a:rPr lang="ar-SA" sz="4600" dirty="0" smtClean="0"/>
              <a:t>جانبي:يصل الإنتان إلى هذه المنطقة عبر الأقنية اللبية الثانوية </a:t>
            </a:r>
            <a:endParaRPr lang="en-US" sz="4600" dirty="0" smtClean="0"/>
          </a:p>
          <a:p>
            <a:pPr lvl="0">
              <a:buNone/>
            </a:pPr>
            <a:r>
              <a:rPr lang="ar-SY" sz="4600" dirty="0" smtClean="0"/>
              <a:t>   * </a:t>
            </a:r>
            <a:r>
              <a:rPr lang="ar-SA" sz="4600" dirty="0" smtClean="0"/>
              <a:t>عند مفترق الجذور: يصل </a:t>
            </a:r>
            <a:r>
              <a:rPr lang="ar-SA" sz="4600" dirty="0" err="1" smtClean="0"/>
              <a:t>الإنتان</a:t>
            </a:r>
            <a:r>
              <a:rPr lang="ar-SA" sz="4600" dirty="0" smtClean="0"/>
              <a:t> إلى هذه المنطقة عبر ثقب الحجرة </a:t>
            </a:r>
            <a:r>
              <a:rPr lang="ar-SA" sz="4600" dirty="0" err="1" smtClean="0"/>
              <a:t>اللبية</a:t>
            </a:r>
            <a:r>
              <a:rPr lang="ar-SA" sz="4600" dirty="0" smtClean="0"/>
              <a:t>,أو أن يصل عبر حدوث التهابات </a:t>
            </a:r>
            <a:r>
              <a:rPr lang="ar-SA" sz="4600" dirty="0" err="1" smtClean="0"/>
              <a:t>رعلية</a:t>
            </a:r>
            <a:r>
              <a:rPr lang="ar-SA" sz="4600" dirty="0" smtClean="0"/>
              <a:t> عند مفترق الجذور .والشرط اللازم لحدوث هذا النوع من الورم الحبيبي هو وجود أنسجة لثوية عند مفترق الجذور (أي عدم وجود تراجع لثوي في هذه المنطقة).</a:t>
            </a:r>
            <a:endParaRPr lang="ar-SY" sz="4600" b="1" dirty="0" smtClean="0">
              <a:solidFill>
                <a:schemeClr val="bg1">
                  <a:lumMod val="95000"/>
                  <a:lumOff val="5000"/>
                </a:schemeClr>
              </a:solidFill>
            </a:endParaRPr>
          </a:p>
          <a:p>
            <a:pPr>
              <a:buNone/>
            </a:pPr>
            <a:endParaRPr lang="ar-SY" sz="5100" b="1" dirty="0" smtClean="0">
              <a:solidFill>
                <a:schemeClr val="bg1">
                  <a:lumMod val="95000"/>
                  <a:lumOff val="5000"/>
                </a:schemeClr>
              </a:solidFill>
            </a:endParaRPr>
          </a:p>
          <a:p>
            <a:r>
              <a:rPr lang="ar-SA" sz="5100" b="1" dirty="0" err="1" smtClean="0">
                <a:solidFill>
                  <a:schemeClr val="bg1">
                    <a:lumMod val="95000"/>
                    <a:lumOff val="5000"/>
                  </a:schemeClr>
                </a:solidFill>
              </a:rPr>
              <a:t>سريريا</a:t>
            </a:r>
            <a:r>
              <a:rPr lang="ar-SA" sz="5100" b="1" dirty="0" smtClean="0">
                <a:solidFill>
                  <a:schemeClr val="bg1">
                    <a:lumMod val="95000"/>
                    <a:lumOff val="5000"/>
                  </a:schemeClr>
                </a:solidFill>
              </a:rPr>
              <a:t>:</a:t>
            </a:r>
          </a:p>
          <a:p>
            <a:r>
              <a:rPr lang="ar-SA" sz="4600" dirty="0" smtClean="0"/>
              <a:t>يشعر المريض بوجود ألم خفيف بالقرع أو العض أو المضغ وذلك يفسر </a:t>
            </a:r>
            <a:r>
              <a:rPr lang="ar-SA" sz="4600" dirty="0" err="1" smtClean="0"/>
              <a:t>بالوذمة</a:t>
            </a:r>
            <a:r>
              <a:rPr lang="ar-SA" sz="4600" dirty="0" smtClean="0"/>
              <a:t> والاحتقان الوعائي وتكاثر الخلايا الالتهابية _هذا وتعتبر الحساسية للقرع من أولى الدلائل </a:t>
            </a:r>
            <a:r>
              <a:rPr lang="ar-SA" sz="4600" dirty="0" err="1" smtClean="0"/>
              <a:t>السريرية</a:t>
            </a:r>
            <a:r>
              <a:rPr lang="ar-SA" sz="4600" dirty="0" smtClean="0"/>
              <a:t> على </a:t>
            </a:r>
            <a:r>
              <a:rPr lang="ar-SA" sz="4600" dirty="0" err="1" smtClean="0"/>
              <a:t>انتسار</a:t>
            </a:r>
            <a:r>
              <a:rPr lang="ar-SA" sz="4600" dirty="0" smtClean="0"/>
              <a:t> الإنتان خارج اللب إلى الأنسجة حول </a:t>
            </a:r>
            <a:r>
              <a:rPr lang="ar-SA" sz="4600" dirty="0" err="1" smtClean="0"/>
              <a:t>الذروية</a:t>
            </a:r>
            <a:r>
              <a:rPr lang="ar-SA" sz="4600" dirty="0" smtClean="0"/>
              <a:t>.</a:t>
            </a:r>
            <a:endParaRPr lang="ar-SA" sz="4600" dirty="0"/>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428728" y="4929198"/>
            <a:ext cx="6572296" cy="1446550"/>
          </a:xfrm>
          <a:prstGeom prst="rect">
            <a:avLst/>
          </a:prstGeom>
          <a:solidFill>
            <a:schemeClr val="accent1">
              <a:lumMod val="60000"/>
              <a:lumOff val="40000"/>
            </a:schemeClr>
          </a:solidFill>
        </p:spPr>
        <p:txBody>
          <a:bodyPr wrap="square" rtlCol="1">
            <a:spAutoFit/>
          </a:bodyPr>
          <a:lstStyle/>
          <a:p>
            <a:r>
              <a:rPr lang="ar-SA" sz="4400" dirty="0" smtClean="0">
                <a:solidFill>
                  <a:schemeClr val="accent2"/>
                </a:solidFill>
              </a:rPr>
              <a:t>المرحلة الأولى: </a:t>
            </a:r>
            <a:r>
              <a:rPr lang="ar-SA" sz="4400" dirty="0" smtClean="0">
                <a:solidFill>
                  <a:schemeClr val="accent2"/>
                </a:solidFill>
              </a:rPr>
              <a:t>النخر</a:t>
            </a:r>
          </a:p>
          <a:p>
            <a:r>
              <a:rPr lang="ar-SA" sz="4400" dirty="0" smtClean="0">
                <a:solidFill>
                  <a:schemeClr val="accent2"/>
                </a:solidFill>
              </a:rPr>
              <a:t>تم الحديث عنها بمحاضرة مستقلة</a:t>
            </a:r>
            <a:endParaRPr lang="ar-SA" sz="4400" dirty="0">
              <a:solidFill>
                <a:schemeClr val="accent2"/>
              </a:solidFill>
            </a:endParaRPr>
          </a:p>
        </p:txBody>
      </p:sp>
      <p:sp>
        <p:nvSpPr>
          <p:cNvPr id="3" name="عنصر نائب للتذييل 2"/>
          <p:cNvSpPr>
            <a:spLocks noGrp="1"/>
          </p:cNvSpPr>
          <p:nvPr>
            <p:ph type="ftr" sz="quarter" idx="11"/>
          </p:nvPr>
        </p:nvSpPr>
        <p:spPr/>
        <p:txBody>
          <a:bodyPr/>
          <a:lstStyle/>
          <a:p>
            <a:r>
              <a:rPr lang="ar-SA" smtClean="0"/>
              <a:t>د.باسمة يوسف</a:t>
            </a:r>
            <a:endParaRPr lang="ar-S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
            </a:r>
            <a:br>
              <a:rPr lang="ar-SA" dirty="0" smtClean="0"/>
            </a:br>
            <a:endParaRPr lang="ar-SA" dirty="0"/>
          </a:p>
        </p:txBody>
      </p:sp>
      <p:sp>
        <p:nvSpPr>
          <p:cNvPr id="3" name="عنصر نائب للمحتوى 2"/>
          <p:cNvSpPr>
            <a:spLocks noGrp="1"/>
          </p:cNvSpPr>
          <p:nvPr>
            <p:ph idx="1"/>
          </p:nvPr>
        </p:nvSpPr>
        <p:spPr>
          <a:xfrm>
            <a:off x="457200" y="214290"/>
            <a:ext cx="8229600" cy="6429420"/>
          </a:xfrm>
          <a:solidFill>
            <a:schemeClr val="accent1">
              <a:lumMod val="60000"/>
              <a:lumOff val="40000"/>
            </a:schemeClr>
          </a:solidFill>
        </p:spPr>
        <p:txBody>
          <a:bodyPr>
            <a:normAutofit/>
          </a:bodyPr>
          <a:lstStyle/>
          <a:p>
            <a:r>
              <a:rPr lang="ar-SA" sz="3200" dirty="0" smtClean="0"/>
              <a:t>أحيانا يمكن أن يشعر المريض بتطاول السن_ </a:t>
            </a:r>
            <a:r>
              <a:rPr lang="ar-SA" sz="3200" b="1" dirty="0" err="1" smtClean="0"/>
              <a:t>و</a:t>
            </a:r>
            <a:r>
              <a:rPr lang="ar-SA" sz="3200" b="1" dirty="0" smtClean="0"/>
              <a:t> هذا نادر</a:t>
            </a:r>
            <a:r>
              <a:rPr lang="ar-SA" sz="3200" dirty="0" smtClean="0"/>
              <a:t>_</a:t>
            </a:r>
            <a:r>
              <a:rPr lang="ar-SY" sz="3200" dirty="0" smtClean="0"/>
              <a:t> </a:t>
            </a:r>
            <a:r>
              <a:rPr lang="ar-SA" sz="3200" dirty="0" smtClean="0"/>
              <a:t>و الغالب أن أكثر الحالات </a:t>
            </a:r>
            <a:r>
              <a:rPr lang="ar-SA" sz="3200" dirty="0" err="1" smtClean="0"/>
              <a:t>لاعرضية</a:t>
            </a:r>
            <a:r>
              <a:rPr lang="ar-SA" sz="3200" dirty="0" smtClean="0"/>
              <a:t>,كما أن </a:t>
            </a:r>
            <a:r>
              <a:rPr lang="ar-SA" sz="3200" dirty="0" err="1" smtClean="0"/>
              <a:t>انثقاب</a:t>
            </a:r>
            <a:r>
              <a:rPr lang="ar-SA" sz="3200" dirty="0" smtClean="0"/>
              <a:t> العظم أو تشكل </a:t>
            </a:r>
            <a:r>
              <a:rPr lang="ar-SA" sz="3200" dirty="0" err="1" smtClean="0"/>
              <a:t>ناسور</a:t>
            </a:r>
            <a:r>
              <a:rPr lang="ar-SA" sz="3200" dirty="0" smtClean="0"/>
              <a:t> لا يحدث إلا </a:t>
            </a:r>
            <a:r>
              <a:rPr lang="ar-SA" sz="3200" dirty="0" err="1" smtClean="0"/>
              <a:t>بانفراغ</a:t>
            </a:r>
            <a:r>
              <a:rPr lang="ar-SA" sz="3200" dirty="0" smtClean="0"/>
              <a:t> حاد للآفة.</a:t>
            </a:r>
          </a:p>
          <a:p>
            <a:pPr>
              <a:buNone/>
            </a:pPr>
            <a:endParaRPr lang="ar-SA" dirty="0" smtClean="0"/>
          </a:p>
          <a:p>
            <a:r>
              <a:rPr lang="ar-SA" sz="4000" b="1" dirty="0" err="1" smtClean="0">
                <a:solidFill>
                  <a:schemeClr val="bg1"/>
                </a:solidFill>
              </a:rPr>
              <a:t>شعاعيا</a:t>
            </a:r>
            <a:r>
              <a:rPr lang="ar-SA" sz="4000" b="1" dirty="0" smtClean="0">
                <a:solidFill>
                  <a:schemeClr val="bg1"/>
                </a:solidFill>
              </a:rPr>
              <a:t>:</a:t>
            </a:r>
          </a:p>
          <a:p>
            <a:pPr>
              <a:buNone/>
            </a:pPr>
            <a:r>
              <a:rPr lang="ar-SA" dirty="0" smtClean="0"/>
              <a:t>   </a:t>
            </a:r>
            <a:r>
              <a:rPr lang="ar-SA" sz="3200" dirty="0" smtClean="0"/>
              <a:t>بسبب كون الآفة بطيئة التطور طويلة الأمد فتكون زيادة </a:t>
            </a:r>
            <a:r>
              <a:rPr lang="ar-SA" sz="3200" dirty="0" err="1" smtClean="0"/>
              <a:t>ثخانة</a:t>
            </a:r>
            <a:r>
              <a:rPr lang="ar-SA" sz="3200" dirty="0" smtClean="0"/>
              <a:t> الرباط حول </a:t>
            </a:r>
            <a:r>
              <a:rPr lang="ar-SA" sz="3200" dirty="0" err="1" smtClean="0"/>
              <a:t>الذروي</a:t>
            </a:r>
            <a:r>
              <a:rPr lang="ar-SA" sz="3200" dirty="0" smtClean="0"/>
              <a:t> أولى العلامات </a:t>
            </a:r>
            <a:r>
              <a:rPr lang="ar-SA" sz="3200" dirty="0" err="1" smtClean="0"/>
              <a:t>الشعاعية</a:t>
            </a:r>
            <a:r>
              <a:rPr lang="ar-SA" sz="3200" dirty="0" smtClean="0"/>
              <a:t>, </a:t>
            </a:r>
            <a:r>
              <a:rPr lang="ar-SA" sz="3200" dirty="0" err="1" smtClean="0"/>
              <a:t>و</a:t>
            </a:r>
            <a:r>
              <a:rPr lang="ar-SA" sz="3200" dirty="0" smtClean="0"/>
              <a:t> مع استمرار تكون النسيج الحبيبي يبدأ امتصاص النسيج العظمي  </a:t>
            </a:r>
            <a:r>
              <a:rPr lang="ar-SA" sz="3200" dirty="0" err="1" smtClean="0"/>
              <a:t>و</a:t>
            </a:r>
            <a:r>
              <a:rPr lang="ar-SA" sz="3200" dirty="0" smtClean="0"/>
              <a:t> يبدو الورم كمنطقة </a:t>
            </a:r>
            <a:r>
              <a:rPr lang="ar-SA" sz="3200" dirty="0" err="1" smtClean="0"/>
              <a:t>شافة</a:t>
            </a:r>
            <a:r>
              <a:rPr lang="ar-SA" sz="3200" dirty="0" smtClean="0"/>
              <a:t> ملتصقة بذروة السن </a:t>
            </a:r>
            <a:r>
              <a:rPr lang="ar-SA" sz="3200" dirty="0" err="1" smtClean="0"/>
              <a:t>و</a:t>
            </a:r>
            <a:r>
              <a:rPr lang="ar-SA" sz="3200" dirty="0" smtClean="0"/>
              <a:t> يأخذ أحجام مختلفة,أحيانا يمكن ملاحظة منطقة تصلب عظمي كخط ظليل </a:t>
            </a:r>
            <a:r>
              <a:rPr lang="ar-SA" sz="3200" dirty="0" err="1" smtClean="0"/>
              <a:t>شعاعيا</a:t>
            </a:r>
            <a:r>
              <a:rPr lang="ar-SA" sz="3200" dirty="0" smtClean="0"/>
              <a:t> يحيط بالآفة ,هذا ما يمكن مشاهدته في السير البطيء, أما في حال الهجمات الحادة فتتداخل الحدود مع العظم و يغيب التحديد الدقيق للآفة .</a:t>
            </a:r>
            <a:endParaRPr lang="ar-SA" dirty="0" smtClean="0"/>
          </a:p>
          <a:p>
            <a:pPr>
              <a:buNone/>
            </a:pPr>
            <a:endParaRPr lang="ar-SA" dirty="0" smtClean="0"/>
          </a:p>
          <a:p>
            <a:endParaRPr lang="ar-SA" dirty="0"/>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
            </a:r>
            <a:br>
              <a:rPr lang="ar-SA" dirty="0" smtClean="0"/>
            </a:br>
            <a:endParaRPr lang="ar-SA" dirty="0"/>
          </a:p>
        </p:txBody>
      </p:sp>
      <p:pic>
        <p:nvPicPr>
          <p:cNvPr id="2050" name="Picture 2" descr="J:\خاص علي\سنة ثالثة\حلقة بحث\search_files\50-periapical-cemental-dysplasia-t.jpg"/>
          <p:cNvPicPr>
            <a:picLocks noGrp="1" noChangeAspect="1" noChangeArrowheads="1"/>
          </p:cNvPicPr>
          <p:nvPr>
            <p:ph idx="1"/>
          </p:nvPr>
        </p:nvPicPr>
        <p:blipFill>
          <a:blip r:embed="rId3"/>
          <a:stretch>
            <a:fillRect/>
          </a:stretch>
        </p:blipFill>
        <p:spPr bwMode="auto">
          <a:xfrm>
            <a:off x="2000232" y="714356"/>
            <a:ext cx="5500726" cy="564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6d52xxoxd5KtkOwV3z6xCA_m.jpg"/>
          <p:cNvPicPr>
            <a:picLocks noGrp="1" noChangeAspect="1"/>
          </p:cNvPicPr>
          <p:nvPr>
            <p:ph idx="1"/>
          </p:nvPr>
        </p:nvPicPr>
        <p:blipFill>
          <a:blip r:embed="rId3"/>
          <a:stretch>
            <a:fillRect/>
          </a:stretch>
        </p:blipFill>
        <p:spPr>
          <a:xfrm>
            <a:off x="357158" y="357166"/>
            <a:ext cx="8356622" cy="6000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عنصر نائب للتذييل 4"/>
          <p:cNvSpPr>
            <a:spLocks noGrp="1"/>
          </p:cNvSpPr>
          <p:nvPr>
            <p:ph type="ftr" sz="quarter" idx="11"/>
          </p:nvPr>
        </p:nvSpPr>
        <p:spPr/>
        <p:txBody>
          <a:bodyPr/>
          <a:lstStyle/>
          <a:p>
            <a:r>
              <a:rPr lang="ar-SA" smtClean="0"/>
              <a:t>د.باسمة يوسف</a:t>
            </a:r>
            <a:endParaRPr lang="ar-SA"/>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
            </a:r>
            <a:br>
              <a:rPr lang="ar-SA" dirty="0" smtClean="0"/>
            </a:br>
            <a:endParaRPr lang="ar-SA" dirty="0"/>
          </a:p>
        </p:txBody>
      </p:sp>
      <p:sp>
        <p:nvSpPr>
          <p:cNvPr id="5" name="عنصر نائب للمحتوى 4"/>
          <p:cNvSpPr>
            <a:spLocks noGrp="1"/>
          </p:cNvSpPr>
          <p:nvPr>
            <p:ph idx="1"/>
          </p:nvPr>
        </p:nvSpPr>
        <p:spPr>
          <a:xfrm>
            <a:off x="457200" y="285728"/>
            <a:ext cx="8229600" cy="5857916"/>
          </a:xfrm>
          <a:solidFill>
            <a:schemeClr val="accent1">
              <a:lumMod val="60000"/>
              <a:lumOff val="40000"/>
            </a:schemeClr>
          </a:solidFill>
        </p:spPr>
        <p:txBody>
          <a:bodyPr>
            <a:normAutofit fontScale="92500" lnSpcReduction="20000"/>
          </a:bodyPr>
          <a:lstStyle/>
          <a:p>
            <a:r>
              <a:rPr lang="ar-SA" sz="4000" b="1" dirty="0" smtClean="0">
                <a:solidFill>
                  <a:schemeClr val="bg1"/>
                </a:solidFill>
              </a:rPr>
              <a:t>نسيجيا:</a:t>
            </a:r>
          </a:p>
          <a:p>
            <a:pPr>
              <a:buNone/>
            </a:pPr>
            <a:r>
              <a:rPr lang="ar-SA" sz="3200" dirty="0" smtClean="0"/>
              <a:t>     </a:t>
            </a:r>
            <a:r>
              <a:rPr lang="ar-SA" sz="3500" dirty="0" smtClean="0"/>
              <a:t>يبدأ الورم كآفة مزمنة منذ البداية حيث نشاهد احتقان </a:t>
            </a:r>
            <a:r>
              <a:rPr lang="ar-SA" sz="3500" dirty="0" err="1" smtClean="0"/>
              <a:t>وتوذم</a:t>
            </a:r>
            <a:r>
              <a:rPr lang="ar-SA" sz="3500" dirty="0" smtClean="0"/>
              <a:t> حول السن </a:t>
            </a:r>
            <a:r>
              <a:rPr lang="ar-SA" sz="3500" dirty="0" err="1" smtClean="0"/>
              <a:t>وارتشاح</a:t>
            </a:r>
            <a:r>
              <a:rPr lang="ar-SA" sz="3500" dirty="0" smtClean="0"/>
              <a:t> الخلايا الالتهابية المزمنة لمفاوية </a:t>
            </a:r>
            <a:r>
              <a:rPr lang="ar-SA" sz="3500" dirty="0" err="1" smtClean="0"/>
              <a:t>ومصورية</a:t>
            </a:r>
            <a:r>
              <a:rPr lang="ar-SA" sz="3500" dirty="0" smtClean="0"/>
              <a:t> و  ينشط النسيج </a:t>
            </a:r>
            <a:r>
              <a:rPr lang="ar-SA" sz="3500" dirty="0" err="1" smtClean="0"/>
              <a:t>الضام</a:t>
            </a:r>
            <a:r>
              <a:rPr lang="ar-SA" sz="3500" dirty="0" smtClean="0"/>
              <a:t> وتتكاثر خلاياه المصورة لليف والبطانية </a:t>
            </a:r>
            <a:r>
              <a:rPr lang="ar-SA" sz="3500" dirty="0" err="1" smtClean="0"/>
              <a:t>و</a:t>
            </a:r>
            <a:r>
              <a:rPr lang="ar-SA" sz="3500" dirty="0" smtClean="0"/>
              <a:t> تزداد  الأوعية الدموية الشعرية المستحدثة والخلايا المدورة والبالعات الكبيرة </a:t>
            </a:r>
            <a:r>
              <a:rPr lang="ar-SA" sz="3500" dirty="0" err="1" smtClean="0"/>
              <a:t>و</a:t>
            </a:r>
            <a:r>
              <a:rPr lang="ar-SA" sz="3500" dirty="0" smtClean="0"/>
              <a:t> الخلايا </a:t>
            </a:r>
            <a:r>
              <a:rPr lang="ar-SA" sz="3500" dirty="0" err="1" smtClean="0"/>
              <a:t>العرطلة</a:t>
            </a:r>
            <a:r>
              <a:rPr lang="ar-SA" sz="3500" dirty="0" smtClean="0"/>
              <a:t> الحاوية على </a:t>
            </a:r>
            <a:r>
              <a:rPr lang="ar-SA" sz="3500" dirty="0" err="1" smtClean="0"/>
              <a:t>اللبيدات</a:t>
            </a:r>
            <a:r>
              <a:rPr lang="ar-SA" sz="3500" dirty="0" smtClean="0"/>
              <a:t> (خلايا رغوية),و يترافق هذا التطور بامتصاص عظمي في المراحل اللاحقة يمكن أن يكون بسيط أو شديد.</a:t>
            </a:r>
            <a:endParaRPr lang="ar-SY" sz="3500" dirty="0" smtClean="0"/>
          </a:p>
          <a:p>
            <a:pPr>
              <a:buNone/>
            </a:pPr>
            <a:endParaRPr lang="ar-SY" sz="3500" dirty="0" smtClean="0"/>
          </a:p>
          <a:p>
            <a:pPr>
              <a:buNone/>
            </a:pPr>
            <a:r>
              <a:rPr lang="ar-SY" sz="3500" dirty="0" smtClean="0"/>
              <a:t> </a:t>
            </a:r>
            <a:r>
              <a:rPr lang="ar-SA" sz="3200" dirty="0" smtClean="0"/>
              <a:t> </a:t>
            </a:r>
            <a:r>
              <a:rPr lang="ar-SA" sz="3500" dirty="0" smtClean="0"/>
              <a:t>كذلك يحدث إنتاج </a:t>
            </a:r>
            <a:r>
              <a:rPr lang="ar-SA" sz="3500" dirty="0" err="1" smtClean="0"/>
              <a:t>غلوبولينات</a:t>
            </a:r>
            <a:r>
              <a:rPr lang="ar-SA" sz="3500" dirty="0" smtClean="0"/>
              <a:t> مناعية وأيضا يلاحظ وجود خلايا بدينة ,كما قد تتجمع بلورات الكولسترول في النسج و تظهر في المقاطع النسيجية على شكل إبر تمثل مكان الكولسترول المنحل لدى التحضير للفحص النسيجي</a:t>
            </a:r>
            <a:endParaRPr lang="ar-SA" sz="3800" dirty="0" smtClean="0"/>
          </a:p>
          <a:p>
            <a:pPr>
              <a:buNone/>
            </a:pPr>
            <a:endParaRPr lang="ar-SY" sz="3200" dirty="0" smtClean="0"/>
          </a:p>
          <a:p>
            <a:pPr>
              <a:buNone/>
            </a:pPr>
            <a:r>
              <a:rPr lang="ar-SY" sz="3200" dirty="0" smtClean="0"/>
              <a:t>    </a:t>
            </a:r>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خاص علي\سنة ثالثة\حلقة بحث\P7040055.jpg"/>
          <p:cNvPicPr>
            <a:picLocks noChangeAspect="1" noChangeArrowheads="1"/>
          </p:cNvPicPr>
          <p:nvPr/>
        </p:nvPicPr>
        <p:blipFill>
          <a:blip r:embed="rId3"/>
          <a:srcRect/>
          <a:stretch>
            <a:fillRect/>
          </a:stretch>
        </p:blipFill>
        <p:spPr bwMode="auto">
          <a:xfrm>
            <a:off x="0" y="0"/>
            <a:ext cx="9144000" cy="6357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عنصر نائب للتذييل 2"/>
          <p:cNvSpPr>
            <a:spLocks noGrp="1"/>
          </p:cNvSpPr>
          <p:nvPr>
            <p:ph type="ftr" sz="quarter" idx="11"/>
          </p:nvPr>
        </p:nvSpPr>
        <p:spPr/>
        <p:txBody>
          <a:bodyPr/>
          <a:lstStyle/>
          <a:p>
            <a:r>
              <a:rPr lang="ar-SA" smtClean="0"/>
              <a:t>د.باسمة يوسف</a:t>
            </a:r>
            <a:endParaRPr lang="ar-SA"/>
          </a:p>
        </p:txBody>
      </p:sp>
    </p:spTree>
  </p:cSld>
  <p:clrMapOvr>
    <a:masterClrMapping/>
  </p:clrMapOvr>
  <p:transition>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57752" y="5857892"/>
            <a:ext cx="4286248" cy="785818"/>
          </a:xfrm>
        </p:spPr>
        <p:txBody>
          <a:bodyPr>
            <a:normAutofit fontScale="90000"/>
          </a:bodyPr>
          <a:lstStyle/>
          <a:p>
            <a:r>
              <a:rPr lang="en-US" u="sng" dirty="0" smtClean="0">
                <a:solidFill>
                  <a:schemeClr val="bg1"/>
                </a:solidFill>
              </a:rPr>
              <a:t>Cholesterol clefts </a:t>
            </a:r>
            <a:r>
              <a:rPr lang="ar-SY" dirty="0" smtClean="0"/>
              <a:t/>
            </a:r>
            <a:br>
              <a:rPr lang="ar-SY" dirty="0" smtClean="0"/>
            </a:br>
            <a:endParaRPr lang="ar-SA" dirty="0"/>
          </a:p>
        </p:txBody>
      </p:sp>
      <p:pic>
        <p:nvPicPr>
          <p:cNvPr id="4" name="عنصر نائب للمحتوى 3" descr="832.GIF"/>
          <p:cNvPicPr>
            <a:picLocks noGrp="1" noChangeAspect="1"/>
          </p:cNvPicPr>
          <p:nvPr>
            <p:ph idx="1"/>
          </p:nvPr>
        </p:nvPicPr>
        <p:blipFill>
          <a:blip r:embed="rId3"/>
          <a:stretch>
            <a:fillRect/>
          </a:stretch>
        </p:blipFill>
        <p:spPr>
          <a:xfrm>
            <a:off x="5464974" y="0"/>
            <a:ext cx="3321835" cy="2357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Documents and Settings\ali\My Documents\My Scans\2011-04 (ابريل)\scan0002.jpg"/>
          <p:cNvPicPr>
            <a:picLocks noChangeAspect="1" noChangeArrowheads="1"/>
          </p:cNvPicPr>
          <p:nvPr/>
        </p:nvPicPr>
        <p:blipFill>
          <a:blip r:embed="rId4" cstate="print"/>
          <a:srcRect/>
          <a:stretch>
            <a:fillRect/>
          </a:stretch>
        </p:blipFill>
        <p:spPr bwMode="auto">
          <a:xfrm>
            <a:off x="0" y="3857628"/>
            <a:ext cx="3285467"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عنصر نائب للتذييل 5"/>
          <p:cNvSpPr>
            <a:spLocks noGrp="1"/>
          </p:cNvSpPr>
          <p:nvPr>
            <p:ph type="ftr" sz="quarter" idx="11"/>
          </p:nvPr>
        </p:nvSpPr>
        <p:spPr/>
        <p:txBody>
          <a:bodyPr/>
          <a:lstStyle/>
          <a:p>
            <a:r>
              <a:rPr lang="ar-SA" smtClean="0"/>
              <a:t>د.باسمة يوسف</a:t>
            </a:r>
            <a:endParaRPr lang="ar-SA"/>
          </a:p>
        </p:txBody>
      </p:sp>
    </p:spTree>
  </p:cSld>
  <p:clrMapOvr>
    <a:masterClrMapping/>
  </p:clrMapOvr>
  <p:transition>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dirty="0" smtClean="0"/>
              <a:t/>
            </a:r>
            <a:br>
              <a:rPr lang="ar-SY" dirty="0" smtClean="0"/>
            </a:br>
            <a:endParaRPr lang="ar-SA" dirty="0"/>
          </a:p>
        </p:txBody>
      </p:sp>
      <p:sp>
        <p:nvSpPr>
          <p:cNvPr id="3" name="عنصر نائب للمحتوى 2"/>
          <p:cNvSpPr>
            <a:spLocks noGrp="1"/>
          </p:cNvSpPr>
          <p:nvPr>
            <p:ph idx="1"/>
          </p:nvPr>
        </p:nvSpPr>
        <p:spPr>
          <a:xfrm>
            <a:off x="457200" y="142852"/>
            <a:ext cx="8229600" cy="6166508"/>
          </a:xfrm>
          <a:solidFill>
            <a:schemeClr val="accent1">
              <a:lumMod val="60000"/>
              <a:lumOff val="40000"/>
            </a:schemeClr>
          </a:solidFill>
        </p:spPr>
        <p:txBody>
          <a:bodyPr>
            <a:normAutofit fontScale="92500" lnSpcReduction="10000"/>
          </a:bodyPr>
          <a:lstStyle/>
          <a:p>
            <a:r>
              <a:rPr lang="ar-SY" sz="2400" dirty="0" smtClean="0"/>
              <a:t> </a:t>
            </a:r>
            <a:r>
              <a:rPr lang="ar-SY" sz="3200" dirty="0" smtClean="0"/>
              <a:t>هناك بعض الدراسات التي أشارت إلى أن تشكل الورم الحبيبي حول </a:t>
            </a:r>
            <a:r>
              <a:rPr lang="ar-SY" sz="3200" dirty="0" err="1" smtClean="0"/>
              <a:t>الذروي</a:t>
            </a:r>
            <a:r>
              <a:rPr lang="ar-SY" sz="3200" dirty="0" smtClean="0"/>
              <a:t> يتضمن تفاعلات مناعية لكبح </a:t>
            </a:r>
            <a:r>
              <a:rPr lang="ar-SY" sz="3200" dirty="0" err="1" smtClean="0"/>
              <a:t>و</a:t>
            </a:r>
            <a:r>
              <a:rPr lang="ar-SY" sz="3200" dirty="0" smtClean="0"/>
              <a:t> إيقاف </a:t>
            </a:r>
            <a:r>
              <a:rPr lang="ar-SY" sz="3200" dirty="0" err="1" smtClean="0"/>
              <a:t>عضويات</a:t>
            </a:r>
            <a:r>
              <a:rPr lang="ar-SY" sz="3200" dirty="0" smtClean="0"/>
              <a:t> </a:t>
            </a:r>
            <a:r>
              <a:rPr lang="ar-SY" sz="3200" dirty="0" err="1" smtClean="0"/>
              <a:t>مجهرية</a:t>
            </a:r>
            <a:r>
              <a:rPr lang="ar-SY" sz="3200" dirty="0" smtClean="0"/>
              <a:t> متواجدة في المنطقة أو لمنع تأثير منتجاتها, </a:t>
            </a:r>
            <a:r>
              <a:rPr lang="ar-SY" sz="3200" dirty="0" err="1" smtClean="0"/>
              <a:t>و</a:t>
            </a:r>
            <a:r>
              <a:rPr lang="ar-SY" sz="3200" dirty="0" smtClean="0"/>
              <a:t> هذا ما يتنافى مع اعتقاد أغلب العلماء </a:t>
            </a:r>
            <a:r>
              <a:rPr lang="ar-SY" sz="3200" dirty="0" err="1" smtClean="0"/>
              <a:t>بعقامة</a:t>
            </a:r>
            <a:r>
              <a:rPr lang="ar-SY" sz="3200" dirty="0" smtClean="0"/>
              <a:t> </a:t>
            </a:r>
            <a:r>
              <a:rPr lang="ar-SY" sz="3200" dirty="0" err="1" smtClean="0"/>
              <a:t>الغرانولوما</a:t>
            </a:r>
            <a:r>
              <a:rPr lang="ar-SY" sz="3200" dirty="0" smtClean="0"/>
              <a:t> حول </a:t>
            </a:r>
            <a:r>
              <a:rPr lang="ar-SY" sz="3200" dirty="0" err="1" smtClean="0"/>
              <a:t>الذروية</a:t>
            </a:r>
            <a:r>
              <a:rPr lang="ar-SY" sz="3200" dirty="0" smtClean="0"/>
              <a:t>. </a:t>
            </a:r>
            <a:endParaRPr lang="ar-SY" dirty="0" smtClean="0"/>
          </a:p>
          <a:p>
            <a:endParaRPr lang="ar-SA" dirty="0" smtClean="0"/>
          </a:p>
          <a:p>
            <a:r>
              <a:rPr lang="ar-SY" dirty="0" smtClean="0"/>
              <a:t> </a:t>
            </a:r>
            <a:r>
              <a:rPr lang="ar-SY" sz="3200" dirty="0" smtClean="0"/>
              <a:t>و تم تأكيد هذه الفكرة من خلال إجراء تحليل كمي للخلايا المناعية المختلفة </a:t>
            </a:r>
            <a:r>
              <a:rPr lang="ar-SY" sz="3200" dirty="0" err="1" smtClean="0"/>
              <a:t>و</a:t>
            </a:r>
            <a:r>
              <a:rPr lang="ar-SY" sz="3200" dirty="0" smtClean="0"/>
              <a:t> كذلك للأجسام الضدية عن طريق التألق المناعي فكانت النتيجة سيطرة واضحة للخلايا اللمفاوية </a:t>
            </a:r>
            <a:r>
              <a:rPr lang="en-US" sz="3200" dirty="0" smtClean="0"/>
              <a:t>T&amp;B)</a:t>
            </a:r>
            <a:r>
              <a:rPr lang="ar-SY" sz="3200" dirty="0" smtClean="0"/>
              <a:t>) مع تواجد متباين للخلايا المناعية الأخرى .</a:t>
            </a:r>
            <a:endParaRPr lang="ar-SY" dirty="0" smtClean="0"/>
          </a:p>
          <a:p>
            <a:endParaRPr lang="ar-SY" dirty="0" smtClean="0"/>
          </a:p>
          <a:p>
            <a:r>
              <a:rPr lang="ar-SY" sz="3500" dirty="0" smtClean="0"/>
              <a:t>و بذلك </a:t>
            </a:r>
            <a:r>
              <a:rPr lang="ar-SY" sz="3500" dirty="0" err="1" smtClean="0"/>
              <a:t>و</a:t>
            </a:r>
            <a:r>
              <a:rPr lang="ar-SY" sz="3500" dirty="0" smtClean="0"/>
              <a:t> بحسب هذه الدراسات فقد تم ترسيخ دور ومساهمة مختلف الخلايا المناعية </a:t>
            </a:r>
            <a:r>
              <a:rPr lang="ar-SY" sz="3500" dirty="0" err="1" smtClean="0"/>
              <a:t>و</a:t>
            </a:r>
            <a:r>
              <a:rPr lang="ar-SY" sz="3500" dirty="0" smtClean="0"/>
              <a:t> على رأسها الخلايا اللمفاوية </a:t>
            </a:r>
            <a:r>
              <a:rPr lang="en-US" sz="3500" dirty="0" smtClean="0"/>
              <a:t>T&amp;B  </a:t>
            </a:r>
            <a:r>
              <a:rPr lang="ar-SY" sz="3500" dirty="0" smtClean="0"/>
              <a:t> في </a:t>
            </a:r>
            <a:r>
              <a:rPr lang="ar-SY" sz="3500" dirty="0" err="1" smtClean="0"/>
              <a:t>الفيزيولوجيا</a:t>
            </a:r>
            <a:r>
              <a:rPr lang="ar-SY" sz="3500" dirty="0" smtClean="0"/>
              <a:t> المرضية </a:t>
            </a:r>
            <a:r>
              <a:rPr lang="ar-SY" sz="3500" dirty="0" err="1" smtClean="0"/>
              <a:t>و</a:t>
            </a:r>
            <a:r>
              <a:rPr lang="ar-SY" sz="3500" dirty="0" smtClean="0"/>
              <a:t> التطورية للورم الحبيبي حول </a:t>
            </a:r>
            <a:r>
              <a:rPr lang="ar-SY" sz="3500" dirty="0" err="1" smtClean="0"/>
              <a:t>الذروي</a:t>
            </a:r>
            <a:r>
              <a:rPr lang="ar-SY" sz="3500" dirty="0" smtClean="0"/>
              <a:t> و  </a:t>
            </a:r>
            <a:r>
              <a:rPr lang="ar-SY" sz="3500" dirty="0" err="1" smtClean="0"/>
              <a:t>و</a:t>
            </a:r>
            <a:r>
              <a:rPr lang="ar-SY" sz="3500" dirty="0" smtClean="0"/>
              <a:t> كذلك في إمكانية تحوله إلى كيس  جذري لاحقا.</a:t>
            </a:r>
          </a:p>
          <a:p>
            <a:endParaRPr lang="ar-SA" dirty="0"/>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dirty="0" smtClean="0"/>
              <a:t/>
            </a:r>
            <a:br>
              <a:rPr lang="ar-SY" dirty="0" smtClean="0"/>
            </a:br>
            <a:endParaRPr lang="ar-SA" dirty="0"/>
          </a:p>
        </p:txBody>
      </p:sp>
      <p:sp>
        <p:nvSpPr>
          <p:cNvPr id="3" name="عنصر نائب للمحتوى 2"/>
          <p:cNvSpPr>
            <a:spLocks noGrp="1"/>
          </p:cNvSpPr>
          <p:nvPr>
            <p:ph idx="1"/>
          </p:nvPr>
        </p:nvSpPr>
        <p:spPr>
          <a:xfrm>
            <a:off x="457200" y="214290"/>
            <a:ext cx="8229600" cy="5715040"/>
          </a:xfrm>
          <a:solidFill>
            <a:schemeClr val="accent1">
              <a:lumMod val="60000"/>
              <a:lumOff val="40000"/>
            </a:schemeClr>
          </a:solidFill>
        </p:spPr>
        <p:txBody>
          <a:bodyPr>
            <a:normAutofit/>
          </a:bodyPr>
          <a:lstStyle/>
          <a:p>
            <a:r>
              <a:rPr lang="ar-SY" sz="3200" dirty="0" smtClean="0"/>
              <a:t>و كذلك فدراسات أخرى أجريت على مقاطع مجمدة لأورام حبيبية  </a:t>
            </a:r>
            <a:r>
              <a:rPr lang="ar-SY" sz="3200" dirty="0" err="1" smtClean="0"/>
              <a:t>و</a:t>
            </a:r>
            <a:r>
              <a:rPr lang="ar-SY" sz="3200" dirty="0" smtClean="0"/>
              <a:t> تم فيها ملاحظة وجود الخلايا الحاوية على الأجسام الضدية </a:t>
            </a:r>
            <a:r>
              <a:rPr lang="en-US" sz="3200" dirty="0" smtClean="0"/>
              <a:t>(</a:t>
            </a:r>
            <a:r>
              <a:rPr lang="en-US" sz="3200" dirty="0" err="1" smtClean="0"/>
              <a:t>IgE&amp;IgG</a:t>
            </a:r>
            <a:r>
              <a:rPr lang="en-US" sz="3200" dirty="0" smtClean="0"/>
              <a:t>)</a:t>
            </a:r>
            <a:r>
              <a:rPr lang="ar-SY" sz="3200" dirty="0" smtClean="0"/>
              <a:t>و أيضا لوحظت المعقدات المناعية ,و هذا ما يثبت مرة أخرى دور الأجسام الضدية والمعقدات المناعية بالإضافة للخلايا المناعية في تطور الآفات حول الذروية.</a:t>
            </a:r>
          </a:p>
          <a:p>
            <a:r>
              <a:rPr lang="ar-SY" sz="3200" dirty="0" smtClean="0"/>
              <a:t>و عززت الدراسات السابقة بدراسات كيميائية نسيجية مناعية باستخدام الأضداد وحيدة </a:t>
            </a:r>
            <a:r>
              <a:rPr lang="ar-SY" sz="3200" dirty="0" err="1" smtClean="0"/>
              <a:t>النسيلة</a:t>
            </a:r>
            <a:r>
              <a:rPr lang="ar-SY" sz="3200" dirty="0" smtClean="0"/>
              <a:t> وهذه الدراسات بينت وجود </a:t>
            </a:r>
            <a:r>
              <a:rPr lang="ar-SY" sz="3200" dirty="0" err="1" smtClean="0"/>
              <a:t>الإنترلوكين</a:t>
            </a:r>
            <a:r>
              <a:rPr lang="ar-SY" sz="3200" dirty="0" smtClean="0"/>
              <a:t> 8 (بالمقام الأول )في سيتوبلاسما الخلايا البشروية لمالاسيه,في حين اقتصرت بروتينات الجذب الكيميائي على الخلايا البطانية للأوردة ,كما لوحظ وجود </a:t>
            </a:r>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cover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dirty="0" smtClean="0"/>
              <a:t/>
            </a:r>
            <a:br>
              <a:rPr lang="ar-SY" dirty="0" smtClean="0"/>
            </a:br>
            <a:endParaRPr lang="ar-SA" dirty="0"/>
          </a:p>
        </p:txBody>
      </p:sp>
      <p:sp>
        <p:nvSpPr>
          <p:cNvPr id="3" name="عنصر نائب للمحتوى 2"/>
          <p:cNvSpPr>
            <a:spLocks noGrp="1"/>
          </p:cNvSpPr>
          <p:nvPr>
            <p:ph idx="1"/>
          </p:nvPr>
        </p:nvSpPr>
        <p:spPr>
          <a:xfrm>
            <a:off x="457200" y="428604"/>
            <a:ext cx="8229600" cy="5880756"/>
          </a:xfrm>
          <a:solidFill>
            <a:schemeClr val="accent1">
              <a:lumMod val="60000"/>
              <a:lumOff val="40000"/>
            </a:schemeClr>
          </a:solidFill>
        </p:spPr>
        <p:txBody>
          <a:bodyPr>
            <a:normAutofit fontScale="92500" lnSpcReduction="10000"/>
          </a:bodyPr>
          <a:lstStyle/>
          <a:p>
            <a:r>
              <a:rPr lang="ar-SY" sz="3500" dirty="0" smtClean="0"/>
              <a:t>ثلاث أنواع من جزيئات </a:t>
            </a:r>
            <a:r>
              <a:rPr lang="ar-SY" sz="3500" dirty="0" err="1" smtClean="0"/>
              <a:t>الكيموكيناز</a:t>
            </a:r>
            <a:r>
              <a:rPr lang="ar-SY" sz="3500" dirty="0" smtClean="0"/>
              <a:t> التي يحتمل أن تلعب دورا في أنتاج تراكيب ضمن خلوية في الالتهابات </a:t>
            </a:r>
            <a:r>
              <a:rPr lang="ar-SY" sz="3500" dirty="0" err="1" smtClean="0"/>
              <a:t>الذروية</a:t>
            </a:r>
            <a:r>
              <a:rPr lang="ar-SY" sz="3500" dirty="0" smtClean="0"/>
              <a:t> المزمنة , الأمر الذي يؤدي إلى كثافة الالتهاب الموضعي و التخرب النسيجي.</a:t>
            </a:r>
          </a:p>
          <a:p>
            <a:pPr>
              <a:buNone/>
            </a:pPr>
            <a:endParaRPr lang="ar-SY" dirty="0" smtClean="0"/>
          </a:p>
          <a:p>
            <a:r>
              <a:rPr lang="ar-SY" sz="3500" dirty="0" smtClean="0"/>
              <a:t>هذه الدراسات عززت فكرة التواجد الجرثومي في هذه الآفة التي تم التوصل إليها بعد دراسة شملت 16 ورم حبيبي, 14منها _أي ما يعادل 88%_أظهر نتيجة إيجابية بالزرع,و كان من بين 47 مستعمرة جرثومية استنبتت, 26 مستعمرة أي (55%) احتوت جراثيم لا هوائية ,  و 21 مستعمرة أي (45%)احتوت جراثيم هوائية.</a:t>
            </a:r>
          </a:p>
          <a:p>
            <a:r>
              <a:rPr lang="ar-SY" sz="3500" dirty="0" smtClean="0"/>
              <a:t>و  كانت الجراثيم التي سجلت تواجدا مرتفعا هي :فصيلة الفيونيلة,المكورات العقدية المحبة للدم,الشعية النيسلندية,البروبيونية العدية ,و العصوانيات.</a:t>
            </a:r>
          </a:p>
          <a:p>
            <a:endParaRPr lang="ar-SY" dirty="0" smtClean="0"/>
          </a:p>
          <a:p>
            <a:endParaRPr lang="ar-SY" dirty="0" smtClean="0"/>
          </a:p>
          <a:p>
            <a:endParaRPr lang="ar-SY" dirty="0" smtClean="0"/>
          </a:p>
          <a:p>
            <a:endParaRPr lang="ar-SY" dirty="0" smtClean="0"/>
          </a:p>
          <a:p>
            <a:endParaRPr lang="ar-SY" dirty="0" smtClean="0"/>
          </a:p>
          <a:p>
            <a:endParaRPr lang="ar-SA" dirty="0"/>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325880"/>
            <a:ext cx="8229600" cy="45719"/>
          </a:xfrm>
        </p:spPr>
        <p:txBody>
          <a:bodyPr>
            <a:normAutofit fontScale="90000"/>
          </a:bodyPr>
          <a:lstStyle/>
          <a:p>
            <a:r>
              <a:rPr lang="ar-SA" dirty="0" smtClean="0"/>
              <a:t/>
            </a:r>
            <a:br>
              <a:rPr lang="ar-SA" dirty="0" smtClean="0"/>
            </a:br>
            <a:endParaRPr lang="ar-SA" dirty="0"/>
          </a:p>
        </p:txBody>
      </p:sp>
      <p:sp>
        <p:nvSpPr>
          <p:cNvPr id="3" name="عنصر نائب للمحتوى 2"/>
          <p:cNvSpPr>
            <a:spLocks noGrp="1"/>
          </p:cNvSpPr>
          <p:nvPr>
            <p:ph idx="1"/>
          </p:nvPr>
        </p:nvSpPr>
        <p:spPr>
          <a:xfrm>
            <a:off x="457200" y="357166"/>
            <a:ext cx="8229600" cy="5952194"/>
          </a:xfrm>
          <a:solidFill>
            <a:schemeClr val="accent1">
              <a:lumMod val="60000"/>
              <a:lumOff val="40000"/>
            </a:schemeClr>
          </a:solidFill>
        </p:spPr>
        <p:txBody>
          <a:bodyPr>
            <a:normAutofit fontScale="92500" lnSpcReduction="10000"/>
          </a:bodyPr>
          <a:lstStyle/>
          <a:p>
            <a:pPr>
              <a:buNone/>
            </a:pPr>
            <a:r>
              <a:rPr lang="ar-SA" sz="3500" dirty="0" smtClean="0"/>
              <a:t>    </a:t>
            </a:r>
            <a:r>
              <a:rPr lang="ar-SY" sz="3500" dirty="0" smtClean="0"/>
              <a:t>أما فيما يخص البشرة ؛فالبشرة</a:t>
            </a:r>
            <a:r>
              <a:rPr lang="ar-SA" sz="3500" dirty="0" smtClean="0"/>
              <a:t> توجد في كل الأورام الحبيبية حول </a:t>
            </a:r>
            <a:r>
              <a:rPr lang="ar-SA" sz="3500" dirty="0" err="1" smtClean="0"/>
              <a:t>الذروية</a:t>
            </a:r>
            <a:r>
              <a:rPr lang="ar-SA" sz="3500" dirty="0" smtClean="0"/>
              <a:t> و غالبا ما </a:t>
            </a:r>
            <a:r>
              <a:rPr lang="ar-SY" sz="3500" dirty="0" smtClean="0"/>
              <a:t>يكون منشأها </a:t>
            </a:r>
            <a:r>
              <a:rPr lang="ar-SA" sz="3500" dirty="0" smtClean="0"/>
              <a:t> بقايا </a:t>
            </a:r>
            <a:r>
              <a:rPr lang="ar-SA" sz="3500" dirty="0" err="1" smtClean="0"/>
              <a:t>مالاسيه</a:t>
            </a:r>
            <a:r>
              <a:rPr lang="ar-SA" sz="3500" dirty="0" smtClean="0"/>
              <a:t> </a:t>
            </a:r>
            <a:r>
              <a:rPr lang="ar-SA" sz="3500" dirty="0" err="1" smtClean="0"/>
              <a:t>البشروية</a:t>
            </a:r>
            <a:r>
              <a:rPr lang="ar-SA" sz="3500" dirty="0" smtClean="0"/>
              <a:t>,و كذلك </a:t>
            </a:r>
            <a:r>
              <a:rPr lang="ar-SY" sz="3500" dirty="0" smtClean="0"/>
              <a:t>ف</a:t>
            </a:r>
            <a:r>
              <a:rPr lang="ar-SA" sz="3500" dirty="0" err="1" smtClean="0"/>
              <a:t>البشرات</a:t>
            </a:r>
            <a:r>
              <a:rPr lang="ar-SA" sz="3500" dirty="0" smtClean="0"/>
              <a:t> التالية تشكل منشأ محتمل لهذه البشرة:</a:t>
            </a:r>
          </a:p>
          <a:p>
            <a:pPr>
              <a:buNone/>
            </a:pPr>
            <a:r>
              <a:rPr lang="ar-SA" sz="3500" dirty="0" smtClean="0"/>
              <a:t>*   بشرة الجيب الفكي التنفسية عندما تثقب الآفة جدار الجيب.</a:t>
            </a:r>
          </a:p>
          <a:p>
            <a:pPr>
              <a:buNone/>
            </a:pPr>
            <a:r>
              <a:rPr lang="ar-SA" sz="3500" dirty="0" smtClean="0"/>
              <a:t>*   البشرة الفموية النامية عبر </a:t>
            </a:r>
            <a:r>
              <a:rPr lang="ar-SA" sz="3500" dirty="0" err="1" smtClean="0"/>
              <a:t>ناسور</a:t>
            </a:r>
            <a:r>
              <a:rPr lang="ar-SA" sz="3500" dirty="0" smtClean="0"/>
              <a:t> أو </a:t>
            </a:r>
            <a:r>
              <a:rPr lang="ar-SA" sz="3500" dirty="0" err="1" smtClean="0"/>
              <a:t>المرتشحة</a:t>
            </a:r>
            <a:r>
              <a:rPr lang="ar-SA" sz="3500" dirty="0" smtClean="0"/>
              <a:t> إلى الذروة عبر جيب حول سني عميق أو من منطقة مفترق الجذور في حال إصابتها.</a:t>
            </a:r>
          </a:p>
          <a:p>
            <a:pPr>
              <a:buNone/>
            </a:pPr>
            <a:r>
              <a:rPr lang="ar-SA" sz="3500" dirty="0" smtClean="0"/>
              <a:t>   </a:t>
            </a:r>
          </a:p>
          <a:p>
            <a:pPr>
              <a:buNone/>
            </a:pPr>
            <a:r>
              <a:rPr lang="ar-SA" sz="3500" dirty="0" smtClean="0"/>
              <a:t>     مع تقدم العملية الالتهابية </a:t>
            </a:r>
            <a:r>
              <a:rPr lang="ar-SA" sz="3500" dirty="0" err="1" smtClean="0"/>
              <a:t>و</a:t>
            </a:r>
            <a:r>
              <a:rPr lang="ar-SA" sz="3500" dirty="0" smtClean="0"/>
              <a:t> تزايد التحريض يزداد تكاثر البشرة </a:t>
            </a:r>
            <a:r>
              <a:rPr lang="ar-SA" sz="3500" dirty="0" err="1" smtClean="0"/>
              <a:t>و</a:t>
            </a:r>
            <a:r>
              <a:rPr lang="ar-SA" sz="3500" dirty="0" smtClean="0"/>
              <a:t> مع اعتبار بقايا </a:t>
            </a:r>
            <a:r>
              <a:rPr lang="ar-SA" sz="3500" dirty="0" err="1" smtClean="0"/>
              <a:t>مالاسيه</a:t>
            </a:r>
            <a:r>
              <a:rPr lang="ar-SA" sz="3500" dirty="0" smtClean="0"/>
              <a:t> </a:t>
            </a:r>
            <a:r>
              <a:rPr lang="ar-SA" sz="3500" dirty="0" err="1" smtClean="0"/>
              <a:t>المنسأ</a:t>
            </a:r>
            <a:r>
              <a:rPr lang="ar-SA" sz="3500" dirty="0" smtClean="0"/>
              <a:t> </a:t>
            </a:r>
            <a:r>
              <a:rPr lang="ar-SA" sz="3500" dirty="0" err="1" smtClean="0"/>
              <a:t>الاكثر</a:t>
            </a:r>
            <a:r>
              <a:rPr lang="ar-SA" sz="3500" dirty="0" smtClean="0"/>
              <a:t> احتمالا فإننا نلاحظ  سيطرة الخلايا البشرية الشائكة المطبقة  في أغلب الحالات .</a:t>
            </a:r>
          </a:p>
          <a:p>
            <a:pPr>
              <a:buNone/>
            </a:pPr>
            <a:endParaRPr lang="ar-SA" dirty="0" smtClean="0"/>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728" y="4929198"/>
            <a:ext cx="6500858" cy="1071570"/>
          </a:xfrm>
          <a:solidFill>
            <a:schemeClr val="accent1">
              <a:lumMod val="60000"/>
              <a:lumOff val="40000"/>
            </a:schemeClr>
          </a:solidFill>
        </p:spPr>
        <p:txBody>
          <a:bodyPr/>
          <a:lstStyle/>
          <a:p>
            <a:pPr algn="r"/>
            <a:r>
              <a:rPr lang="ar-SA" dirty="0" smtClean="0">
                <a:solidFill>
                  <a:schemeClr val="accent2"/>
                </a:solidFill>
              </a:rPr>
              <a:t>المرحلة الثانية : التهاب اللب</a:t>
            </a:r>
            <a:endParaRPr lang="ar-SA" dirty="0">
              <a:solidFill>
                <a:schemeClr val="accent2"/>
              </a:solidFill>
            </a:endParaRPr>
          </a:p>
        </p:txBody>
      </p:sp>
      <p:sp>
        <p:nvSpPr>
          <p:cNvPr id="3" name="عنصر نائب للتذييل 2"/>
          <p:cNvSpPr>
            <a:spLocks noGrp="1"/>
          </p:cNvSpPr>
          <p:nvPr>
            <p:ph type="ftr" sz="quarter" idx="11"/>
          </p:nvPr>
        </p:nvSpPr>
        <p:spPr/>
        <p:txBody>
          <a:bodyPr/>
          <a:lstStyle/>
          <a:p>
            <a:r>
              <a:rPr lang="ar-SA" smtClean="0"/>
              <a:t>د.باسمة يوسف</a:t>
            </a:r>
            <a:endParaRPr lang="ar-S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
            </a:r>
            <a:br>
              <a:rPr lang="ar-SA" dirty="0" smtClean="0"/>
            </a:br>
            <a:endParaRPr lang="ar-SA" dirty="0"/>
          </a:p>
        </p:txBody>
      </p:sp>
      <p:sp>
        <p:nvSpPr>
          <p:cNvPr id="3" name="عنصر نائب للمحتوى 2"/>
          <p:cNvSpPr>
            <a:spLocks noGrp="1"/>
          </p:cNvSpPr>
          <p:nvPr>
            <p:ph idx="1"/>
          </p:nvPr>
        </p:nvSpPr>
        <p:spPr>
          <a:xfrm>
            <a:off x="457200" y="214290"/>
            <a:ext cx="8229600" cy="6429420"/>
          </a:xfrm>
          <a:solidFill>
            <a:schemeClr val="accent1">
              <a:lumMod val="60000"/>
              <a:lumOff val="40000"/>
            </a:schemeClr>
          </a:solidFill>
        </p:spPr>
        <p:txBody>
          <a:bodyPr>
            <a:normAutofit fontScale="70000" lnSpcReduction="20000"/>
          </a:bodyPr>
          <a:lstStyle/>
          <a:p>
            <a:pPr>
              <a:buNone/>
            </a:pPr>
            <a:r>
              <a:rPr lang="ar-SA" dirty="0" smtClean="0"/>
              <a:t>  </a:t>
            </a:r>
            <a:r>
              <a:rPr lang="ar-SA" sz="3200" b="1" dirty="0" smtClean="0">
                <a:solidFill>
                  <a:schemeClr val="bg1"/>
                </a:solidFill>
              </a:rPr>
              <a:t> </a:t>
            </a:r>
            <a:r>
              <a:rPr lang="ar-SA" sz="4700" b="1" dirty="0" smtClean="0">
                <a:solidFill>
                  <a:schemeClr val="bg1"/>
                </a:solidFill>
              </a:rPr>
              <a:t>ملاحظة: </a:t>
            </a:r>
            <a:r>
              <a:rPr lang="ar-SA" sz="4600" dirty="0" smtClean="0"/>
              <a:t>يميل أغلب العلماء للاعتقاد </a:t>
            </a:r>
            <a:r>
              <a:rPr lang="ar-SA" sz="4600" dirty="0" err="1" smtClean="0"/>
              <a:t>بعقامة</a:t>
            </a:r>
            <a:r>
              <a:rPr lang="ar-SA" sz="4600" dirty="0" smtClean="0"/>
              <a:t> الورم الحبيبي حول </a:t>
            </a:r>
            <a:r>
              <a:rPr lang="ar-SA" sz="4600" dirty="0" err="1" smtClean="0"/>
              <a:t>الذروي</a:t>
            </a:r>
            <a:r>
              <a:rPr lang="ar-SA" sz="4600" dirty="0" smtClean="0"/>
              <a:t> رغم صعوبة قلع الأسنان المصابة بمعزل عن التلويث الجرثومي للمنطقة حول </a:t>
            </a:r>
            <a:r>
              <a:rPr lang="ar-SA" sz="4600" dirty="0" err="1" smtClean="0"/>
              <a:t>الذروية</a:t>
            </a:r>
            <a:r>
              <a:rPr lang="ar-SY" sz="4600" dirty="0" smtClean="0"/>
              <a:t>,و حاليا يمكن التخلي عن هذه الفكرة </a:t>
            </a:r>
            <a:r>
              <a:rPr lang="ar-SY" sz="4600" dirty="0" err="1" smtClean="0"/>
              <a:t>و</a:t>
            </a:r>
            <a:r>
              <a:rPr lang="ar-SY" sz="4600" dirty="0" smtClean="0"/>
              <a:t> الميل باتجاه الاعتقاد بوجود الجراثيم كما ذكر سابقا</a:t>
            </a:r>
            <a:endParaRPr lang="ar-SY" sz="4200" dirty="0" smtClean="0"/>
          </a:p>
          <a:p>
            <a:pPr>
              <a:buNone/>
            </a:pPr>
            <a:r>
              <a:rPr lang="ar-SA" sz="4200" dirty="0" smtClean="0"/>
              <a:t>  </a:t>
            </a:r>
            <a:endParaRPr lang="ar-SY" sz="4200" dirty="0" smtClean="0"/>
          </a:p>
          <a:p>
            <a:pPr>
              <a:buNone/>
            </a:pPr>
            <a:r>
              <a:rPr lang="ar-SA" sz="4200" dirty="0" smtClean="0"/>
              <a:t> و أما فيما يخص</a:t>
            </a:r>
            <a:r>
              <a:rPr lang="ar-SA" sz="5600" dirty="0" smtClean="0">
                <a:solidFill>
                  <a:schemeClr val="bg1"/>
                </a:solidFill>
              </a:rPr>
              <a:t> المعالجة :</a:t>
            </a:r>
          </a:p>
          <a:p>
            <a:pPr>
              <a:buNone/>
            </a:pPr>
            <a:r>
              <a:rPr lang="ar-SA" sz="4600" b="1" dirty="0" smtClean="0"/>
              <a:t>     </a:t>
            </a:r>
            <a:r>
              <a:rPr lang="ar-SA" sz="4600" dirty="0" smtClean="0"/>
              <a:t>نقوم بمعالجة </a:t>
            </a:r>
            <a:r>
              <a:rPr lang="ar-SA" sz="4600" dirty="0" err="1" smtClean="0"/>
              <a:t>الأقنية</a:t>
            </a:r>
            <a:r>
              <a:rPr lang="ar-SA" sz="4600" dirty="0" smtClean="0"/>
              <a:t> </a:t>
            </a:r>
            <a:r>
              <a:rPr lang="ar-SA" sz="4600" dirty="0" err="1" smtClean="0"/>
              <a:t>اللبية</a:t>
            </a:r>
            <a:r>
              <a:rPr lang="ar-SA" sz="4600" dirty="0" smtClean="0"/>
              <a:t> الجذرية عند اكتشاف الآفة مبكرا </a:t>
            </a:r>
            <a:r>
              <a:rPr lang="ar-SA" sz="4600" dirty="0" err="1" smtClean="0"/>
              <a:t>و</a:t>
            </a:r>
            <a:r>
              <a:rPr lang="ar-SA" sz="4600" dirty="0" smtClean="0"/>
              <a:t> إلا نقوم بعملية قطع ذروة وحشو راجع في المراحل المتأخرة  </a:t>
            </a:r>
            <a:r>
              <a:rPr lang="ar-SY" sz="4600" dirty="0" smtClean="0"/>
              <a:t>و يمكن أحيانا أن</a:t>
            </a:r>
            <a:r>
              <a:rPr lang="ar-SA" sz="4600" dirty="0" smtClean="0"/>
              <a:t> نقوم بقلع السن .</a:t>
            </a:r>
            <a:endParaRPr lang="ar-SY" sz="4600" dirty="0" smtClean="0"/>
          </a:p>
          <a:p>
            <a:pPr>
              <a:buNone/>
            </a:pPr>
            <a:endParaRPr lang="ar-SA" sz="3400" dirty="0" smtClean="0"/>
          </a:p>
          <a:p>
            <a:pPr>
              <a:buNone/>
            </a:pPr>
            <a:r>
              <a:rPr lang="ar-SA" sz="4600" dirty="0" smtClean="0"/>
              <a:t>     هذه الآفة في حال عدم معالجتها أو في حال عولجت معالجة غير كافية </a:t>
            </a:r>
            <a:r>
              <a:rPr lang="ar-SA" sz="4600" dirty="0" err="1" smtClean="0"/>
              <a:t>و</a:t>
            </a:r>
            <a:r>
              <a:rPr lang="ar-SA" sz="4600" dirty="0" smtClean="0"/>
              <a:t> تعرضت </a:t>
            </a:r>
            <a:r>
              <a:rPr lang="ar-SA" sz="4600" dirty="0" err="1" smtClean="0"/>
              <a:t>للنكس</a:t>
            </a:r>
            <a:r>
              <a:rPr lang="ar-SA" sz="4600" dirty="0" smtClean="0"/>
              <a:t> و استمرت </a:t>
            </a:r>
            <a:r>
              <a:rPr lang="ar-SA" sz="4600" dirty="0" err="1" smtClean="0"/>
              <a:t>العملبة</a:t>
            </a:r>
            <a:r>
              <a:rPr lang="ar-SA" sz="4600" dirty="0" smtClean="0"/>
              <a:t> الالتهابية فالنتيجة حتما تطور الآفة إلى الكيس حول </a:t>
            </a:r>
            <a:r>
              <a:rPr lang="ar-SA" sz="4600" dirty="0" err="1" smtClean="0"/>
              <a:t>الذروي</a:t>
            </a:r>
            <a:r>
              <a:rPr lang="ar-SA" sz="4600" dirty="0" smtClean="0"/>
              <a:t>.</a:t>
            </a:r>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714612" y="500042"/>
            <a:ext cx="5943584" cy="1071570"/>
          </a:xfrm>
          <a:solidFill>
            <a:schemeClr val="accent1">
              <a:lumMod val="60000"/>
              <a:lumOff val="40000"/>
            </a:schemeClr>
          </a:solidFill>
        </p:spPr>
        <p:txBody>
          <a:bodyPr>
            <a:noAutofit/>
          </a:bodyPr>
          <a:lstStyle/>
          <a:p>
            <a:r>
              <a:rPr lang="ar-SA" sz="5400" dirty="0" smtClean="0">
                <a:solidFill>
                  <a:schemeClr val="bg1"/>
                </a:solidFill>
              </a:rPr>
              <a:t>الكيس حول </a:t>
            </a:r>
            <a:r>
              <a:rPr lang="ar-SA" sz="5400" dirty="0" err="1" smtClean="0">
                <a:solidFill>
                  <a:schemeClr val="bg1"/>
                </a:solidFill>
              </a:rPr>
              <a:t>الذروي</a:t>
            </a:r>
            <a:r>
              <a:rPr lang="ar-SA" sz="4400" dirty="0" smtClean="0">
                <a:solidFill>
                  <a:schemeClr val="bg1"/>
                </a:solidFill>
              </a:rPr>
              <a:t/>
            </a:r>
            <a:br>
              <a:rPr lang="ar-SA" sz="4400" dirty="0" smtClean="0">
                <a:solidFill>
                  <a:schemeClr val="bg1"/>
                </a:solidFill>
              </a:rPr>
            </a:br>
            <a:r>
              <a:rPr lang="en-US" sz="4400" dirty="0" err="1" smtClean="0">
                <a:solidFill>
                  <a:schemeClr val="bg1"/>
                </a:solidFill>
              </a:rPr>
              <a:t>Periapical</a:t>
            </a:r>
            <a:r>
              <a:rPr lang="en-US" sz="4400" dirty="0" smtClean="0">
                <a:solidFill>
                  <a:schemeClr val="bg1"/>
                </a:solidFill>
              </a:rPr>
              <a:t> cyst </a:t>
            </a:r>
            <a:endParaRPr lang="ar-SA" sz="4400" dirty="0">
              <a:solidFill>
                <a:schemeClr val="bg1"/>
              </a:solidFill>
            </a:endParaRPr>
          </a:p>
        </p:txBody>
      </p:sp>
      <p:sp>
        <p:nvSpPr>
          <p:cNvPr id="3" name="عنصر نائب للمحتوى 2"/>
          <p:cNvSpPr>
            <a:spLocks noGrp="1"/>
          </p:cNvSpPr>
          <p:nvPr>
            <p:ph idx="1"/>
          </p:nvPr>
        </p:nvSpPr>
        <p:spPr>
          <a:xfrm>
            <a:off x="628650" y="4714884"/>
            <a:ext cx="7886700" cy="1462078"/>
          </a:xfrm>
          <a:solidFill>
            <a:schemeClr val="accent1">
              <a:lumMod val="60000"/>
              <a:lumOff val="40000"/>
            </a:schemeClr>
          </a:solidFill>
        </p:spPr>
        <p:txBody>
          <a:bodyPr>
            <a:normAutofit fontScale="85000" lnSpcReduction="20000"/>
          </a:bodyPr>
          <a:lstStyle/>
          <a:p>
            <a:pPr>
              <a:buNone/>
            </a:pPr>
            <a:endParaRPr lang="en-US" sz="3200" dirty="0" smtClean="0"/>
          </a:p>
          <a:p>
            <a:r>
              <a:rPr lang="ar-SA" sz="3200" dirty="0" smtClean="0"/>
              <a:t>ينشأ عن التهاب اللب الجرثومي الذي أدى إلى تشكل ورم حبيبي حيث يعتبر نتيجة تالية وليست حتمية له_ففي حال علاج الورم الحبيبي بشكل صحيح لن يكون هناك تطور ليتشكل الكيس_</a:t>
            </a:r>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a:p>
            <a:pPr>
              <a:buNone/>
            </a:pPr>
            <a:endParaRPr lang="ar-SA" dirty="0" smtClean="0"/>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428605"/>
            <a:ext cx="6858048" cy="8956298"/>
          </a:xfrm>
          <a:prstGeom prst="rect">
            <a:avLst/>
          </a:prstGeom>
          <a:noFill/>
        </p:spPr>
        <p:txBody>
          <a:bodyPr wrap="square">
            <a:spAutoFit/>
          </a:bodyPr>
          <a:lstStyle/>
          <a:p>
            <a:r>
              <a:rPr lang="ar-SA" sz="3200" dirty="0" smtClean="0"/>
              <a:t>وكذلك يمكن أن ينشأ من نشاط البقايا </a:t>
            </a:r>
            <a:r>
              <a:rPr lang="ar-SA" sz="3200" dirty="0" err="1" smtClean="0"/>
              <a:t>البشروية</a:t>
            </a:r>
            <a:r>
              <a:rPr lang="ar-SA" sz="3200" dirty="0" smtClean="0"/>
              <a:t> حين يصيبها فرط تصنع التهابي دون وجود ورم حبيبي.</a:t>
            </a:r>
          </a:p>
          <a:p>
            <a:pPr>
              <a:buNone/>
            </a:pPr>
            <a:r>
              <a:rPr lang="ar-SA" sz="3200" dirty="0" smtClean="0"/>
              <a:t>   و </a:t>
            </a:r>
            <a:r>
              <a:rPr lang="ar-SA" sz="3200" b="1" dirty="0" smtClean="0">
                <a:solidFill>
                  <a:schemeClr val="bg1"/>
                </a:solidFill>
              </a:rPr>
              <a:t>الكيس بالتعريف </a:t>
            </a:r>
            <a:r>
              <a:rPr lang="ar-SA" sz="3200" dirty="0" smtClean="0"/>
              <a:t>:جوف أو فجوة مرضية ,مبطنة ببشرة , تحوي مواد سائلة أو نصف سائلة ,تكون البشرة مشتقة من بقايا مالاسيه المتكاثرة بفعل التحريض,أما محتوى الكيس فهو عبارة عن سائل المصورة الدموية و البروتينات و بقايا نسيجية و مواد أخرى.</a:t>
            </a:r>
            <a:endParaRPr lang="en-US" sz="3200" dirty="0" smtClean="0"/>
          </a:p>
          <a:p>
            <a:pPr>
              <a:buNone/>
            </a:pPr>
            <a:endParaRPr lang="en-US" sz="3200" dirty="0" smtClean="0"/>
          </a:p>
          <a:p>
            <a:pPr>
              <a:buNone/>
            </a:pPr>
            <a:endParaRPr lang="en-US" sz="3200" dirty="0" smtClean="0"/>
          </a:p>
          <a:p>
            <a:pPr>
              <a:buNone/>
            </a:pPr>
            <a:endParaRPr lang="en-US" sz="3200" dirty="0" smtClean="0"/>
          </a:p>
          <a:p>
            <a:pPr>
              <a:buNone/>
            </a:pPr>
            <a:endParaRPr lang="en-US" sz="3200" dirty="0" smtClean="0"/>
          </a:p>
          <a:p>
            <a:pPr>
              <a:buNone/>
            </a:pPr>
            <a:endParaRPr lang="en-US" sz="3200" dirty="0" smtClean="0"/>
          </a:p>
          <a:p>
            <a:pPr>
              <a:buNone/>
            </a:pPr>
            <a:endParaRPr lang="en-US" sz="3200" dirty="0" smtClean="0"/>
          </a:p>
          <a:p>
            <a:pPr>
              <a:buNone/>
            </a:pPr>
            <a:endParaRPr lang="en-US" sz="3200" dirty="0" smtClean="0"/>
          </a:p>
          <a:p>
            <a:pPr>
              <a:buNone/>
            </a:pPr>
            <a:endParaRPr lang="en-US" sz="3200" dirty="0" smtClean="0"/>
          </a:p>
          <a:p>
            <a:pPr>
              <a:buNone/>
            </a:pPr>
            <a:endParaRPr lang="en-US" sz="3200" dirty="0" smtClean="0"/>
          </a:p>
          <a:p>
            <a:pPr>
              <a:buNone/>
            </a:pPr>
            <a:endParaRPr lang="ar-SA" sz="3200" dirty="0" smtClean="0"/>
          </a:p>
        </p:txBody>
      </p:sp>
      <p:sp>
        <p:nvSpPr>
          <p:cNvPr id="5" name="مستطيل 4"/>
          <p:cNvSpPr/>
          <p:nvPr/>
        </p:nvSpPr>
        <p:spPr>
          <a:xfrm>
            <a:off x="571472" y="4500570"/>
            <a:ext cx="8358246" cy="1692771"/>
          </a:xfrm>
          <a:prstGeom prst="rect">
            <a:avLst/>
          </a:prstGeom>
        </p:spPr>
        <p:txBody>
          <a:bodyPr wrap="square">
            <a:spAutoFit/>
          </a:bodyPr>
          <a:lstStyle/>
          <a:p>
            <a:r>
              <a:rPr lang="ar-SA" sz="4000" b="1" dirty="0" err="1" smtClean="0">
                <a:solidFill>
                  <a:schemeClr val="bg1"/>
                </a:solidFill>
              </a:rPr>
              <a:t>سريريا</a:t>
            </a:r>
            <a:r>
              <a:rPr lang="ar-SA" sz="4000" b="1" dirty="0" smtClean="0">
                <a:solidFill>
                  <a:schemeClr val="bg1"/>
                </a:solidFill>
              </a:rPr>
              <a:t>:</a:t>
            </a:r>
          </a:p>
          <a:p>
            <a:r>
              <a:rPr lang="ar-SA" sz="3200" dirty="0" smtClean="0"/>
              <a:t>غالبا  تلاحظ الإصابة بين (30 – 60)سنة و يمكن مشاهتها بأعمار أخرى بشكل أقل تواترا</a:t>
            </a:r>
            <a:r>
              <a:rPr lang="ar-SA" sz="2000" dirty="0" smtClean="0"/>
              <a:t>.</a:t>
            </a:r>
            <a:endParaRPr lang="ar-SA" sz="2000" dirty="0" smtClean="0">
              <a:solidFill>
                <a:schemeClr val="bg1"/>
              </a:solidFill>
            </a:endParaRPr>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
            </a:r>
            <a:br>
              <a:rPr lang="ar-SA" dirty="0" smtClean="0"/>
            </a:br>
            <a:endParaRPr lang="ar-SA" dirty="0"/>
          </a:p>
        </p:txBody>
      </p:sp>
      <p:sp>
        <p:nvSpPr>
          <p:cNvPr id="3" name="عنصر نائب للمحتوى 2"/>
          <p:cNvSpPr>
            <a:spLocks noGrp="1"/>
          </p:cNvSpPr>
          <p:nvPr>
            <p:ph idx="1"/>
          </p:nvPr>
        </p:nvSpPr>
        <p:spPr>
          <a:xfrm>
            <a:off x="457200" y="428604"/>
            <a:ext cx="8229600" cy="5880756"/>
          </a:xfrm>
          <a:solidFill>
            <a:schemeClr val="tx2">
              <a:lumMod val="40000"/>
              <a:lumOff val="60000"/>
            </a:schemeClr>
          </a:solidFill>
        </p:spPr>
        <p:txBody>
          <a:bodyPr>
            <a:normAutofit/>
          </a:bodyPr>
          <a:lstStyle/>
          <a:p>
            <a:r>
              <a:rPr lang="ar-SA" sz="3200" dirty="0" smtClean="0"/>
              <a:t>عموما الكيس لا عرضي </a:t>
            </a:r>
            <a:r>
              <a:rPr lang="ar-SA" sz="3200" dirty="0" err="1" smtClean="0"/>
              <a:t>و</a:t>
            </a:r>
            <a:r>
              <a:rPr lang="ar-SA" sz="3200" dirty="0" smtClean="0"/>
              <a:t> لكن هناك حالات تترافق بألم أو حساسية السن المصابة على القرع . ,أغلب الحالات تكتشف صدفة أثناء التصوير </a:t>
            </a:r>
            <a:r>
              <a:rPr lang="ar-SA" sz="3200" dirty="0" err="1" smtClean="0"/>
              <a:t>الشعاعي</a:t>
            </a:r>
            <a:r>
              <a:rPr lang="ar-SA" sz="3200" dirty="0" smtClean="0"/>
              <a:t>. </a:t>
            </a:r>
            <a:endParaRPr lang="en-US" sz="3200" dirty="0" smtClean="0"/>
          </a:p>
          <a:p>
            <a:endParaRPr lang="ar-SA" sz="3500" dirty="0" smtClean="0"/>
          </a:p>
          <a:p>
            <a:pPr>
              <a:buNone/>
            </a:pPr>
            <a:r>
              <a:rPr lang="ar-SA" sz="3500" dirty="0" smtClean="0"/>
              <a:t>     </a:t>
            </a:r>
            <a:r>
              <a:rPr lang="ar-SA" sz="3200" dirty="0" smtClean="0"/>
              <a:t>اتساع الكيس (لأي سبب كان)يسبب تورم دهليزي أو لساني غير مؤلم,إلا إذا أصيب بإنتان ثانوي(حيث يتسارع نمو الكيس بتأثير الوسائط الالتهابية )و في هذه الحالة قد يتطور إلى خراج حول سني و هذا الأخير قد يتطور إلى التهاب خلوي أو يشكل ناسور مفجر.</a:t>
            </a:r>
            <a:r>
              <a:rPr lang="en-US" sz="3200" dirty="0" smtClean="0"/>
              <a:t/>
            </a:r>
            <a:br>
              <a:rPr lang="en-US" sz="3200" dirty="0" smtClean="0"/>
            </a:br>
            <a:endParaRPr lang="ar-SA" sz="3500" dirty="0" smtClean="0"/>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dirty="0" smtClean="0"/>
              <a:t/>
            </a:r>
            <a:br>
              <a:rPr lang="ar-SY" dirty="0" smtClean="0"/>
            </a:br>
            <a:endParaRPr lang="ar-SA" dirty="0"/>
          </a:p>
        </p:txBody>
      </p:sp>
      <p:pic>
        <p:nvPicPr>
          <p:cNvPr id="6" name="Picture 2"/>
          <p:cNvPicPr>
            <a:picLocks noGrp="1" noChangeAspect="1" noChangeArrowheads="1"/>
          </p:cNvPicPr>
          <p:nvPr>
            <p:ph idx="1"/>
          </p:nvPr>
        </p:nvPicPr>
        <p:blipFill>
          <a:blip r:embed="rId3"/>
          <a:srcRect r="16609" b="3168"/>
          <a:stretch>
            <a:fillRect/>
          </a:stretch>
        </p:blipFill>
        <p:spPr>
          <a:xfrm>
            <a:off x="428596" y="3357562"/>
            <a:ext cx="3929090" cy="3333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descr="cyst"/>
          <p:cNvPicPr>
            <a:picLocks noChangeAspect="1" noChangeArrowheads="1"/>
          </p:cNvPicPr>
          <p:nvPr/>
        </p:nvPicPr>
        <p:blipFill>
          <a:blip r:embed="rId4"/>
          <a:srcRect l="7338" t="13037" r="38449" b="38260"/>
          <a:stretch>
            <a:fillRect/>
          </a:stretch>
        </p:blipFill>
        <p:spPr bwMode="auto">
          <a:xfrm>
            <a:off x="4929190" y="0"/>
            <a:ext cx="3929090" cy="3438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عنصر نائب للتذييل 4"/>
          <p:cNvSpPr>
            <a:spLocks noGrp="1"/>
          </p:cNvSpPr>
          <p:nvPr>
            <p:ph type="ftr" sz="quarter" idx="11"/>
          </p:nvPr>
        </p:nvSpPr>
        <p:spPr/>
        <p:txBody>
          <a:bodyPr/>
          <a:lstStyle/>
          <a:p>
            <a:r>
              <a:rPr lang="ar-SA" smtClean="0"/>
              <a:t>د.باسمة يوسف</a:t>
            </a:r>
            <a:endParaRPr lang="ar-SA"/>
          </a:p>
        </p:txBody>
      </p:sp>
    </p:spTree>
  </p:cSld>
  <p:clrMapOvr>
    <a:masterClrMapping/>
  </p:clrMapOvr>
  <p:transition>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347642"/>
          </a:xfrm>
        </p:spPr>
        <p:txBody>
          <a:bodyPr>
            <a:normAutofit fontScale="90000"/>
          </a:bodyPr>
          <a:lstStyle/>
          <a:p>
            <a:r>
              <a:rPr lang="en-US" dirty="0" smtClean="0"/>
              <a:t/>
            </a:r>
            <a:br>
              <a:rPr lang="en-US" dirty="0" smtClean="0"/>
            </a:br>
            <a:endParaRPr lang="ar-SA" dirty="0"/>
          </a:p>
        </p:txBody>
      </p:sp>
      <p:sp>
        <p:nvSpPr>
          <p:cNvPr id="3" name="عنصر نائب للمحتوى 2"/>
          <p:cNvSpPr>
            <a:spLocks noGrp="1"/>
          </p:cNvSpPr>
          <p:nvPr>
            <p:ph idx="1"/>
          </p:nvPr>
        </p:nvSpPr>
        <p:spPr>
          <a:xfrm>
            <a:off x="5357818" y="285728"/>
            <a:ext cx="3328982" cy="5286412"/>
          </a:xfrm>
          <a:solidFill>
            <a:schemeClr val="tx2">
              <a:lumMod val="40000"/>
              <a:lumOff val="60000"/>
            </a:schemeClr>
          </a:solidFill>
        </p:spPr>
        <p:txBody>
          <a:bodyPr>
            <a:normAutofit fontScale="77500" lnSpcReduction="20000"/>
          </a:bodyPr>
          <a:lstStyle/>
          <a:p>
            <a:pPr>
              <a:buNone/>
            </a:pPr>
            <a:r>
              <a:rPr lang="ar-SA" sz="3200" dirty="0" smtClean="0"/>
              <a:t>وفي الأكياس الكبيرة يصبح العظم المغطي للكيس مشابهاً لقشرة البيض,وفي مرحلة متقدمة قد يتجاوز الكيس العظم القشري,فيعطي تورم طري </a:t>
            </a:r>
            <a:r>
              <a:rPr lang="ar-SA" sz="3200" dirty="0" err="1" smtClean="0"/>
              <a:t>مزرق</a:t>
            </a:r>
            <a:r>
              <a:rPr lang="ar-SA" sz="3200" dirty="0" smtClean="0"/>
              <a:t> على المخاطية المغطية</a:t>
            </a:r>
            <a:r>
              <a:rPr lang="en-US" sz="3200" dirty="0" smtClean="0"/>
              <a:t> </a:t>
            </a:r>
            <a:r>
              <a:rPr lang="ar-SA" sz="3200" dirty="0" smtClean="0"/>
              <a:t>له والتي لا يتجاوزها أبداً (إذا تجاوزها وانتشر فيها , هذا يعني أننا أمام آفة خبيثة </a:t>
            </a:r>
            <a:r>
              <a:rPr lang="en-US" sz="3200" dirty="0" smtClean="0"/>
              <a:t>–</a:t>
            </a:r>
            <a:r>
              <a:rPr lang="ar-SA" sz="3200" dirty="0" smtClean="0"/>
              <a:t>صفة </a:t>
            </a:r>
            <a:r>
              <a:rPr lang="ar-SA" sz="3200" dirty="0" err="1" smtClean="0"/>
              <a:t>الارتشاح</a:t>
            </a:r>
            <a:r>
              <a:rPr lang="en-US" sz="3200" dirty="0" smtClean="0"/>
              <a:t>-.</a:t>
            </a:r>
            <a:r>
              <a:rPr lang="ar-SA" sz="3200" dirty="0" smtClean="0"/>
              <a:t>)</a:t>
            </a:r>
          </a:p>
          <a:p>
            <a:pPr>
              <a:buNone/>
            </a:pPr>
            <a:r>
              <a:rPr lang="en-US" sz="3200" dirty="0" smtClean="0"/>
              <a:t> </a:t>
            </a:r>
          </a:p>
          <a:p>
            <a:pPr>
              <a:buNone/>
            </a:pPr>
            <a:r>
              <a:rPr lang="en-US" sz="3200" dirty="0" smtClean="0"/>
              <a:t>   </a:t>
            </a:r>
            <a:r>
              <a:rPr lang="ar-SA" sz="3200" dirty="0" smtClean="0"/>
              <a:t>السن المصابة تبدو بلون غامق, لأنها سن ميتة.</a:t>
            </a:r>
            <a:endParaRPr lang="ar-SY" sz="3200" dirty="0" smtClean="0"/>
          </a:p>
          <a:p>
            <a:pPr>
              <a:buNone/>
            </a:pPr>
            <a:endParaRPr lang="ar-SY" sz="3200" dirty="0" smtClean="0"/>
          </a:p>
          <a:p>
            <a:pPr>
              <a:buNone/>
            </a:pPr>
            <a:endParaRPr lang="ar-SY" sz="3200" dirty="0" smtClean="0"/>
          </a:p>
          <a:p>
            <a:pPr>
              <a:buNone/>
            </a:pPr>
            <a:r>
              <a:rPr lang="ar-SA" sz="4000" b="1" dirty="0" err="1" smtClean="0">
                <a:solidFill>
                  <a:schemeClr val="bg1"/>
                </a:solidFill>
              </a:rPr>
              <a:t>شعاعيا</a:t>
            </a:r>
            <a:r>
              <a:rPr lang="ar-SA" sz="4000" b="1" dirty="0" smtClean="0">
                <a:solidFill>
                  <a:schemeClr val="bg1"/>
                </a:solidFill>
              </a:rPr>
              <a:t>:</a:t>
            </a:r>
          </a:p>
          <a:p>
            <a:pPr>
              <a:buNone/>
            </a:pPr>
            <a:endParaRPr lang="ar-SA" sz="3200" dirty="0"/>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
            </a:r>
            <a:br>
              <a:rPr lang="ar-SA" dirty="0" smtClean="0"/>
            </a:br>
            <a:endParaRPr lang="ar-SA" dirty="0"/>
          </a:p>
        </p:txBody>
      </p:sp>
      <p:sp>
        <p:nvSpPr>
          <p:cNvPr id="3" name="عنصر نائب للمحتوى 2"/>
          <p:cNvSpPr>
            <a:spLocks noGrp="1"/>
          </p:cNvSpPr>
          <p:nvPr>
            <p:ph idx="1"/>
          </p:nvPr>
        </p:nvSpPr>
        <p:spPr>
          <a:xfrm>
            <a:off x="457200" y="428604"/>
            <a:ext cx="8229600" cy="5880756"/>
          </a:xfrm>
          <a:solidFill>
            <a:schemeClr val="tx2">
              <a:lumMod val="40000"/>
              <a:lumOff val="60000"/>
            </a:schemeClr>
          </a:solidFill>
        </p:spPr>
        <p:txBody>
          <a:bodyPr>
            <a:normAutofit/>
          </a:bodyPr>
          <a:lstStyle/>
          <a:p>
            <a:r>
              <a:rPr lang="ar-SA" sz="3200" dirty="0" smtClean="0"/>
              <a:t>الكيس </a:t>
            </a:r>
            <a:r>
              <a:rPr lang="ar-SY" sz="3200" dirty="0" smtClean="0"/>
              <a:t>الجذري </a:t>
            </a:r>
            <a:r>
              <a:rPr lang="ar-SA" sz="3200" dirty="0" smtClean="0"/>
              <a:t>بخلاف الورم </a:t>
            </a:r>
            <a:r>
              <a:rPr lang="ar-SY" sz="3200" dirty="0" smtClean="0"/>
              <a:t>الحبيبي </a:t>
            </a:r>
            <a:r>
              <a:rPr lang="ar-SA" sz="3200" dirty="0" smtClean="0"/>
              <a:t>الذي يمكن أن يكون غير مميز </a:t>
            </a:r>
            <a:r>
              <a:rPr lang="ar-SA" sz="3200" dirty="0" err="1" smtClean="0"/>
              <a:t>شعاعيا</a:t>
            </a:r>
            <a:r>
              <a:rPr lang="ar-SA" sz="3200" dirty="0" smtClean="0"/>
              <a:t> في مراحله المبكرة, </a:t>
            </a:r>
            <a:r>
              <a:rPr lang="ar-SA" sz="3200" dirty="0" err="1" smtClean="0"/>
              <a:t>و</a:t>
            </a:r>
            <a:r>
              <a:rPr lang="ar-SA" sz="3200" dirty="0" smtClean="0"/>
              <a:t> لكن الكيس دائما يقترن وصفه(سواء بمراحله المبكرة أو اللاحقة المتقدمة) بعبارة</a:t>
            </a:r>
            <a:r>
              <a:rPr lang="ar-SA" sz="3200" dirty="0" smtClean="0">
                <a:solidFill>
                  <a:schemeClr val="bg1"/>
                </a:solidFill>
              </a:rPr>
              <a:t>( </a:t>
            </a:r>
            <a:r>
              <a:rPr lang="ar-SA" sz="3200" dirty="0" smtClean="0"/>
              <a:t>منطقة </a:t>
            </a:r>
            <a:r>
              <a:rPr lang="ar-SA" sz="3200" dirty="0" err="1" smtClean="0"/>
              <a:t>شافة</a:t>
            </a:r>
            <a:r>
              <a:rPr lang="ar-SA" sz="3200" dirty="0" smtClean="0"/>
              <a:t> </a:t>
            </a:r>
            <a:r>
              <a:rPr lang="ar-SA" sz="3200" dirty="0" err="1" smtClean="0"/>
              <a:t>شعاعيا</a:t>
            </a:r>
            <a:r>
              <a:rPr lang="ar-SA" sz="3200" dirty="0" smtClean="0"/>
              <a:t> </a:t>
            </a:r>
            <a:r>
              <a:rPr lang="ar-SA" sz="3200" dirty="0" smtClean="0">
                <a:solidFill>
                  <a:schemeClr val="bg1"/>
                </a:solidFill>
              </a:rPr>
              <a:t>)</a:t>
            </a:r>
            <a:r>
              <a:rPr lang="ar-SA" sz="3200" dirty="0" smtClean="0"/>
              <a:t>حوافها ظليلة </a:t>
            </a:r>
            <a:r>
              <a:rPr lang="ar-SA" sz="3200" dirty="0" err="1" smtClean="0"/>
              <a:t>و</a:t>
            </a:r>
            <a:r>
              <a:rPr lang="ar-SA" sz="3200" dirty="0" smtClean="0"/>
              <a:t> واضحة الحدود </a:t>
            </a:r>
            <a:r>
              <a:rPr lang="ar-SA" sz="3600" b="1" dirty="0" smtClean="0"/>
              <a:t>غالبا</a:t>
            </a:r>
            <a:r>
              <a:rPr lang="ar-SA" sz="3200" dirty="0" smtClean="0"/>
              <a:t>,أو غير واضحة الحدود( في حال اختلاطه بإنتان) حيث تتداخل الحدود </a:t>
            </a:r>
            <a:r>
              <a:rPr lang="ar-SA" sz="3200" dirty="0" err="1" smtClean="0"/>
              <a:t>و</a:t>
            </a:r>
            <a:r>
              <a:rPr lang="ar-SA" sz="3200" dirty="0" smtClean="0"/>
              <a:t> يغيب التمييز </a:t>
            </a:r>
            <a:r>
              <a:rPr lang="ar-SA" sz="3200" dirty="0" err="1" smtClean="0"/>
              <a:t>ال</a:t>
            </a:r>
            <a:r>
              <a:rPr lang="ar-SY" sz="3200" dirty="0" smtClean="0"/>
              <a:t>دقيق</a:t>
            </a:r>
            <a:r>
              <a:rPr lang="ar-SA" sz="3200" dirty="0" smtClean="0"/>
              <a:t> للحواف.</a:t>
            </a:r>
            <a:endParaRPr lang="en-US" sz="3200" dirty="0" smtClean="0"/>
          </a:p>
          <a:p>
            <a:pPr>
              <a:buNone/>
            </a:pPr>
            <a:endParaRPr lang="ar-SA" dirty="0" smtClean="0"/>
          </a:p>
          <a:p>
            <a:pPr>
              <a:buNone/>
            </a:pPr>
            <a:r>
              <a:rPr lang="ar-SY" sz="3200" dirty="0" smtClean="0"/>
              <a:t>   </a:t>
            </a:r>
            <a:r>
              <a:rPr lang="ar-SA" sz="3200" dirty="0" smtClean="0"/>
              <a:t>و</a:t>
            </a:r>
            <a:r>
              <a:rPr lang="ar-SY" sz="3200" dirty="0" smtClean="0"/>
              <a:t>بشكل عام يمكن اعتبار</a:t>
            </a:r>
            <a:r>
              <a:rPr lang="ar-SA" sz="3200" dirty="0" smtClean="0"/>
              <a:t>الكيس أكبر حجما من الورم الحبيبي,</a:t>
            </a:r>
            <a:r>
              <a:rPr lang="ar-SY" sz="3200" dirty="0" smtClean="0"/>
              <a:t> إلا </a:t>
            </a:r>
            <a:r>
              <a:rPr lang="ar-SA" sz="3200" dirty="0" smtClean="0"/>
              <a:t>أن هناك حالات ليست بالكثيرة يكون فيها تمييز الكيس عن الورم مستحيل بالطريقة </a:t>
            </a:r>
            <a:r>
              <a:rPr lang="ar-SA" sz="3200" dirty="0" err="1" smtClean="0"/>
              <a:t>الشعاعية</a:t>
            </a:r>
            <a:r>
              <a:rPr lang="ar-SA" sz="3200" dirty="0" smtClean="0"/>
              <a:t>  لوحدها </a:t>
            </a:r>
            <a:r>
              <a:rPr lang="ar-SA" sz="3200" dirty="0" err="1" smtClean="0"/>
              <a:t>و</a:t>
            </a:r>
            <a:r>
              <a:rPr lang="ar-SA" sz="3200" dirty="0" smtClean="0"/>
              <a:t> عند ذلك فالتشخيص الحقيقي يكون بالفحص النسيجي للآفة بعد الاستئصال</a:t>
            </a:r>
            <a:r>
              <a:rPr lang="ar-SA" sz="2800" dirty="0" smtClean="0"/>
              <a:t>.</a:t>
            </a:r>
            <a:endParaRPr lang="ar-SA" sz="3200" dirty="0"/>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dirty="0" smtClean="0"/>
              <a:t/>
            </a:r>
            <a:br>
              <a:rPr lang="ar-SY" dirty="0" smtClean="0"/>
            </a:br>
            <a:endParaRPr lang="ar-SA" dirty="0"/>
          </a:p>
        </p:txBody>
      </p:sp>
      <p:sp>
        <p:nvSpPr>
          <p:cNvPr id="3" name="عنصر نائب للمحتوى 2"/>
          <p:cNvSpPr>
            <a:spLocks noGrp="1"/>
          </p:cNvSpPr>
          <p:nvPr>
            <p:ph idx="1"/>
          </p:nvPr>
        </p:nvSpPr>
        <p:spPr>
          <a:xfrm>
            <a:off x="457200" y="357166"/>
            <a:ext cx="8229600" cy="3429024"/>
          </a:xfrm>
          <a:solidFill>
            <a:schemeClr val="tx2">
              <a:lumMod val="40000"/>
              <a:lumOff val="60000"/>
            </a:schemeClr>
          </a:solidFill>
        </p:spPr>
        <p:txBody>
          <a:bodyPr>
            <a:normAutofit/>
          </a:bodyPr>
          <a:lstStyle/>
          <a:p>
            <a:r>
              <a:rPr lang="ar-SY" sz="3200" dirty="0" smtClean="0"/>
              <a:t>و في سياق تأكيد هذه الفكرة فقد أجريت عدة دراسات تم من خلالها التوصل إلى أنه يمكن تمييز الورم الحبيبي عن الكيس الجذري من خلال تحليل نماذج توزع اللون الرمادي في الصور </a:t>
            </a:r>
            <a:r>
              <a:rPr lang="ar-SY" sz="3200" dirty="0" err="1" smtClean="0"/>
              <a:t>الشعاعية</a:t>
            </a:r>
            <a:r>
              <a:rPr lang="ar-SY" sz="3200" dirty="0" smtClean="0"/>
              <a:t> , حيث تصنف الصورة </a:t>
            </a:r>
            <a:r>
              <a:rPr lang="ar-SY" sz="3200" dirty="0" err="1" smtClean="0"/>
              <a:t>الشعاعية</a:t>
            </a:r>
            <a:r>
              <a:rPr lang="ar-SY" sz="3200" dirty="0" smtClean="0"/>
              <a:t> كورم حبيبي عندما تحتوي مستويات منخفضة من اللون الرمادي في حين تحتوي الصورة المصنفة على أنها كيس جذري مستويات أعلى من الرمادية.</a:t>
            </a:r>
            <a:endParaRPr lang="ar-SA" sz="3200" dirty="0"/>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cover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
            </a:r>
            <a:br>
              <a:rPr lang="ar-SA" dirty="0" smtClean="0"/>
            </a:br>
            <a:endParaRPr lang="ar-SA" dirty="0"/>
          </a:p>
        </p:txBody>
      </p:sp>
      <p:pic>
        <p:nvPicPr>
          <p:cNvPr id="4" name="عنصر نائب للمحتوى 3" descr="http://www.syrianclinic.com/vb/imgcache/2287.imgcache"/>
          <p:cNvPicPr>
            <a:picLocks noGrp="1"/>
          </p:cNvPicPr>
          <p:nvPr>
            <p:ph idx="1"/>
          </p:nvPr>
        </p:nvPicPr>
        <p:blipFill>
          <a:blip r:embed="rId3"/>
          <a:stretch>
            <a:fillRect/>
          </a:stretch>
        </p:blipFill>
        <p:spPr bwMode="auto">
          <a:xfrm>
            <a:off x="5357818" y="285728"/>
            <a:ext cx="3286148" cy="5000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p:cNvPicPr>
            <a:picLocks noChangeAspect="1" noChangeArrowheads="1"/>
          </p:cNvPicPr>
          <p:nvPr/>
        </p:nvPicPr>
        <p:blipFill>
          <a:blip r:embed="rId4"/>
          <a:srcRect l="9862" r="2631" b="11436"/>
          <a:stretch>
            <a:fillRect/>
          </a:stretch>
        </p:blipFill>
        <p:spPr>
          <a:xfrm>
            <a:off x="500034" y="500042"/>
            <a:ext cx="2786082" cy="5214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عنصر نائب للتذييل 5"/>
          <p:cNvSpPr>
            <a:spLocks noGrp="1"/>
          </p:cNvSpPr>
          <p:nvPr>
            <p:ph type="ftr" sz="quarter" idx="11"/>
          </p:nvPr>
        </p:nvSpPr>
        <p:spPr/>
        <p:txBody>
          <a:bodyPr/>
          <a:lstStyle/>
          <a:p>
            <a:r>
              <a:rPr lang="ar-SA" smtClean="0"/>
              <a:t>د.باسمة يوسف</a:t>
            </a:r>
            <a:endParaRPr lang="ar-SA"/>
          </a:p>
        </p:txBody>
      </p:sp>
    </p:spTree>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
            </a:r>
            <a:br>
              <a:rPr lang="ar-SA" dirty="0" smtClean="0"/>
            </a:br>
            <a:endParaRPr lang="ar-SA" dirty="0"/>
          </a:p>
        </p:txBody>
      </p:sp>
      <p:sp>
        <p:nvSpPr>
          <p:cNvPr id="3" name="عنصر نائب للمحتوى 2"/>
          <p:cNvSpPr>
            <a:spLocks noGrp="1"/>
          </p:cNvSpPr>
          <p:nvPr>
            <p:ph idx="1"/>
          </p:nvPr>
        </p:nvSpPr>
        <p:spPr>
          <a:xfrm>
            <a:off x="457200" y="214290"/>
            <a:ext cx="8229600" cy="6095070"/>
          </a:xfrm>
          <a:solidFill>
            <a:schemeClr val="tx2">
              <a:lumMod val="40000"/>
              <a:lumOff val="60000"/>
            </a:schemeClr>
          </a:solidFill>
        </p:spPr>
        <p:txBody>
          <a:bodyPr>
            <a:normAutofit fontScale="85000" lnSpcReduction="20000"/>
          </a:bodyPr>
          <a:lstStyle/>
          <a:p>
            <a:r>
              <a:rPr lang="ar-SA" sz="4000" b="1" dirty="0" smtClean="0">
                <a:solidFill>
                  <a:schemeClr val="bg1"/>
                </a:solidFill>
              </a:rPr>
              <a:t>نسيجيا:</a:t>
            </a:r>
          </a:p>
          <a:p>
            <a:pPr>
              <a:buNone/>
            </a:pPr>
            <a:r>
              <a:rPr lang="ar-SA" sz="3500" dirty="0" smtClean="0"/>
              <a:t>   فجوة مرضية مبطنة ببشرة شائكة </a:t>
            </a:r>
            <a:r>
              <a:rPr lang="ar-SA" sz="3500" dirty="0" err="1" smtClean="0"/>
              <a:t>رصفية</a:t>
            </a:r>
            <a:r>
              <a:rPr lang="ar-SA" sz="3500" dirty="0" smtClean="0"/>
              <a:t> مطبقة</a:t>
            </a:r>
            <a:r>
              <a:rPr lang="ar-SA" sz="3500" dirty="0" smtClean="0">
                <a:solidFill>
                  <a:schemeClr val="bg1"/>
                </a:solidFill>
              </a:rPr>
              <a:t>/</a:t>
            </a:r>
            <a:r>
              <a:rPr lang="ar-SA" sz="3500" dirty="0" smtClean="0"/>
              <a:t> </a:t>
            </a:r>
            <a:r>
              <a:rPr lang="ar-SA" sz="3500" dirty="0" err="1" smtClean="0"/>
              <a:t>و</a:t>
            </a:r>
            <a:r>
              <a:rPr lang="ar-SA" sz="3500" dirty="0" smtClean="0"/>
              <a:t> الاستثناء الوحيد هو في الحالات التي </a:t>
            </a:r>
            <a:r>
              <a:rPr lang="ar-SA" sz="3500" dirty="0" err="1" smtClean="0"/>
              <a:t>يتفاغر</a:t>
            </a:r>
            <a:r>
              <a:rPr lang="ar-SA" sz="3500" dirty="0" smtClean="0"/>
              <a:t> فيها الكيس مع الجيب الفكي حيث تبطنه بشرة </a:t>
            </a:r>
            <a:r>
              <a:rPr lang="ar-SA" sz="3500" dirty="0" err="1" smtClean="0"/>
              <a:t>مهدبة</a:t>
            </a:r>
            <a:r>
              <a:rPr lang="ar-SA" sz="3500" dirty="0" smtClean="0"/>
              <a:t> مطبقة كاذبة أو( تنفسية)</a:t>
            </a:r>
            <a:r>
              <a:rPr lang="ar-SA" sz="3500" dirty="0" smtClean="0">
                <a:solidFill>
                  <a:schemeClr val="bg1"/>
                </a:solidFill>
              </a:rPr>
              <a:t>/,</a:t>
            </a:r>
            <a:r>
              <a:rPr lang="ar-SA" sz="3500" dirty="0" smtClean="0"/>
              <a:t>تتراوح سماكتها بين (3 - 4) طبقات,وقد تصل إلى عشرين طبقة.هذه البشرة تكون مستمرة مع وجود تقطعات أماكن الالتهاب,و هذه البشرة لا تصنع القرنين عادة,</a:t>
            </a:r>
            <a:r>
              <a:rPr lang="en-US" sz="3500" dirty="0" smtClean="0"/>
              <a:t>  </a:t>
            </a:r>
          </a:p>
          <a:p>
            <a:pPr>
              <a:buNone/>
            </a:pPr>
            <a:r>
              <a:rPr lang="en-US" sz="3500" dirty="0" smtClean="0"/>
              <a:t>   </a:t>
            </a:r>
            <a:r>
              <a:rPr lang="ar-SA" sz="3500" dirty="0" smtClean="0"/>
              <a:t>كما يلاحظ وجود شبكة وعائية دموية حديثة التشكل,بالإضافة لبنية هامة تتواجد بأعداد كبيرة في بشرة الكيس تدعى جسيمات </a:t>
            </a:r>
            <a:r>
              <a:rPr lang="ar-SA" sz="3500" dirty="0" err="1" smtClean="0"/>
              <a:t>راشتون</a:t>
            </a:r>
            <a:r>
              <a:rPr lang="ar-SA" sz="3500" dirty="0" smtClean="0"/>
              <a:t> و هي عبارة عن تراكيب </a:t>
            </a:r>
            <a:r>
              <a:rPr lang="ar-SA" sz="3500" dirty="0" err="1" smtClean="0"/>
              <a:t>صفيحية</a:t>
            </a:r>
            <a:r>
              <a:rPr lang="ar-SA" sz="3500" dirty="0" smtClean="0"/>
              <a:t> زجاجية رقيقة أو </a:t>
            </a:r>
            <a:r>
              <a:rPr lang="ar-SA" sz="3500" dirty="0" err="1" smtClean="0"/>
              <a:t>قوسية</a:t>
            </a:r>
            <a:r>
              <a:rPr lang="ar-SA" sz="3500" dirty="0" smtClean="0"/>
              <a:t> تكون قصفة عادة, بلون زهري, درجة حموضتها منخفضة, ذات تركيب غير محدد. يعتقد أنها من منشأ دموي(</a:t>
            </a:r>
            <a:r>
              <a:rPr lang="ar-SA" sz="3500" dirty="0" err="1" smtClean="0"/>
              <a:t>خثرات</a:t>
            </a:r>
            <a:r>
              <a:rPr lang="ar-SA" sz="3500" dirty="0" smtClean="0"/>
              <a:t> دموية صغيرة) أو من منشأ سني(</a:t>
            </a:r>
            <a:r>
              <a:rPr lang="ar-SA" sz="3500" dirty="0" err="1" smtClean="0"/>
              <a:t>كيراتين</a:t>
            </a:r>
            <a:r>
              <a:rPr lang="ar-SA" sz="3500" dirty="0" smtClean="0"/>
              <a:t> أو بشرة </a:t>
            </a:r>
            <a:r>
              <a:rPr lang="ar-SA" sz="3500" dirty="0" err="1" smtClean="0"/>
              <a:t>مينائية</a:t>
            </a:r>
            <a:r>
              <a:rPr lang="ar-SA" sz="3500" dirty="0" smtClean="0"/>
              <a:t>)ويدعم النظرية السنية التي تقول أنها لا توجد إلا في الأكياس السنية</a:t>
            </a:r>
            <a:endParaRPr lang="ar-SA" sz="3000" dirty="0" smtClean="0"/>
          </a:p>
          <a:p>
            <a:pPr>
              <a:buNone/>
            </a:pPr>
            <a:r>
              <a:rPr lang="en-US" dirty="0" smtClean="0"/>
              <a:t/>
            </a:r>
            <a:br>
              <a:rPr lang="en-US" dirty="0" smtClean="0"/>
            </a:br>
            <a:r>
              <a:rPr lang="ar-SA" dirty="0" smtClean="0"/>
              <a:t>.</a:t>
            </a:r>
            <a:endParaRPr lang="ar-SA" dirty="0"/>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مستطيل 30"/>
          <p:cNvSpPr/>
          <p:nvPr/>
        </p:nvSpPr>
        <p:spPr>
          <a:xfrm>
            <a:off x="500034" y="214290"/>
            <a:ext cx="8429684" cy="2585323"/>
          </a:xfrm>
          <a:prstGeom prst="rect">
            <a:avLst/>
          </a:prstGeom>
          <a:solidFill>
            <a:schemeClr val="accent1">
              <a:lumMod val="60000"/>
              <a:lumOff val="40000"/>
            </a:schemeClr>
          </a:solidFill>
        </p:spPr>
        <p:txBody>
          <a:bodyPr wrap="square">
            <a:spAutoFit/>
          </a:bodyPr>
          <a:lstStyle/>
          <a:p>
            <a:r>
              <a:rPr lang="en-US" dirty="0" smtClean="0"/>
              <a:t>	</a:t>
            </a:r>
            <a:br>
              <a:rPr lang="en-US" dirty="0" smtClean="0"/>
            </a:br>
            <a:r>
              <a:rPr lang="en-US" dirty="0" smtClean="0"/>
              <a:t>* </a:t>
            </a:r>
            <a:r>
              <a:rPr lang="ar-SA" dirty="0" smtClean="0"/>
              <a:t>أسباب التهاب اللب</a:t>
            </a:r>
            <a:r>
              <a:rPr lang="en-US" dirty="0" smtClean="0"/>
              <a:t> :Etiology of </a:t>
            </a:r>
            <a:r>
              <a:rPr lang="en-US" dirty="0" err="1" smtClean="0"/>
              <a:t>pulpitis</a:t>
            </a:r>
            <a:r>
              <a:rPr lang="en-US" dirty="0" smtClean="0"/>
              <a:t/>
            </a:r>
            <a:br>
              <a:rPr lang="en-US" dirty="0" smtClean="0"/>
            </a:br>
            <a:r>
              <a:rPr lang="en-US" dirty="0" smtClean="0"/>
              <a:t/>
            </a:r>
            <a:br>
              <a:rPr lang="en-US" dirty="0" smtClean="0"/>
            </a:br>
            <a:r>
              <a:rPr lang="ar-SA" dirty="0" err="1" smtClean="0"/>
              <a:t>اولا</a:t>
            </a:r>
            <a:r>
              <a:rPr lang="ar-SA" dirty="0" smtClean="0"/>
              <a:t> الأسباب الجرثومية</a:t>
            </a:r>
            <a:r>
              <a:rPr lang="en-US" dirty="0" smtClean="0"/>
              <a:t> :Bacterial </a:t>
            </a:r>
            <a:r>
              <a:rPr lang="en-US" dirty="0" err="1" smtClean="0"/>
              <a:t>pulpitis</a:t>
            </a:r>
            <a:r>
              <a:rPr lang="en-US" dirty="0" smtClean="0"/>
              <a:t> </a:t>
            </a:r>
            <a:br>
              <a:rPr lang="en-US" dirty="0" smtClean="0"/>
            </a:br>
            <a:r>
              <a:rPr lang="ar-SA" dirty="0" smtClean="0"/>
              <a:t>يمكن للجراثيم أن تصل إلى اللب السني إما عبر الغزو المباشر للب وذلك عن طريق </a:t>
            </a:r>
            <a:r>
              <a:rPr lang="ar-SA" dirty="0" err="1" smtClean="0"/>
              <a:t>الأقنية</a:t>
            </a:r>
            <a:r>
              <a:rPr lang="ar-SA" dirty="0" smtClean="0"/>
              <a:t> العاجية في سياق النخر السني أو الكسور أو </a:t>
            </a:r>
            <a:r>
              <a:rPr lang="ar-SA" dirty="0" err="1" smtClean="0"/>
              <a:t>الصدوع</a:t>
            </a:r>
            <a:r>
              <a:rPr lang="ar-SA" dirty="0" smtClean="0"/>
              <a:t> ، أو عن طريق الانكشاف الميكانيكي للب السني وذلك بعد التحضير أو يمكن أن نضيف التآكل العنقي والسحل اللذان يمكن أن يؤديان إلى انكشاف </a:t>
            </a:r>
            <a:r>
              <a:rPr lang="ar-SA" dirty="0" err="1" smtClean="0"/>
              <a:t>الأقنية</a:t>
            </a:r>
            <a:r>
              <a:rPr lang="ar-SA" dirty="0" smtClean="0"/>
              <a:t> العاجية أو الغزو عبر الطريق الدموي ويحدث هذا الأمر في حالات التجرثم الدموي وفي الأمراض </a:t>
            </a:r>
            <a:r>
              <a:rPr lang="ar-SA" dirty="0" err="1" smtClean="0"/>
              <a:t>الانتانية</a:t>
            </a:r>
            <a:r>
              <a:rPr lang="ar-SA" dirty="0" smtClean="0"/>
              <a:t> كالحمى </a:t>
            </a:r>
            <a:r>
              <a:rPr lang="ar-SA" dirty="0" err="1" smtClean="0"/>
              <a:t>التيفية</a:t>
            </a:r>
            <a:r>
              <a:rPr lang="ar-SA" dirty="0" smtClean="0"/>
              <a:t> ، وهذا الأمر نادر الحدوث ، أو الغزو عبر الطريق </a:t>
            </a:r>
            <a:r>
              <a:rPr lang="ar-SA" dirty="0" err="1" smtClean="0"/>
              <a:t>اللمفي</a:t>
            </a:r>
            <a:r>
              <a:rPr lang="ar-SA" dirty="0" smtClean="0"/>
              <a:t> في حالات </a:t>
            </a:r>
            <a:r>
              <a:rPr lang="ar-SA" dirty="0" err="1" smtClean="0"/>
              <a:t>الانتانات</a:t>
            </a:r>
            <a:r>
              <a:rPr lang="ar-SA" dirty="0" smtClean="0"/>
              <a:t> اللثوية أو الأمراض </a:t>
            </a:r>
            <a:r>
              <a:rPr lang="ar-SA" dirty="0" err="1" smtClean="0"/>
              <a:t>النساعية</a:t>
            </a:r>
            <a:r>
              <a:rPr lang="ar-SA" dirty="0" smtClean="0"/>
              <a:t> أثناء عمليات التجريف العميق </a:t>
            </a:r>
            <a:endParaRPr lang="ar-SA" dirty="0"/>
          </a:p>
        </p:txBody>
      </p:sp>
      <p:sp>
        <p:nvSpPr>
          <p:cNvPr id="32" name="مستطيل 31"/>
          <p:cNvSpPr/>
          <p:nvPr/>
        </p:nvSpPr>
        <p:spPr>
          <a:xfrm>
            <a:off x="571472" y="3643314"/>
            <a:ext cx="8358246" cy="2031325"/>
          </a:xfrm>
          <a:prstGeom prst="rect">
            <a:avLst/>
          </a:prstGeom>
          <a:solidFill>
            <a:schemeClr val="accent1">
              <a:lumMod val="60000"/>
              <a:lumOff val="40000"/>
            </a:schemeClr>
          </a:solidFill>
        </p:spPr>
        <p:txBody>
          <a:bodyPr wrap="square">
            <a:spAutoFit/>
          </a:bodyPr>
          <a:lstStyle/>
          <a:p>
            <a:r>
              <a:rPr lang="ar-SA" dirty="0" smtClean="0"/>
              <a:t>ثانيا الأسباب </a:t>
            </a:r>
            <a:r>
              <a:rPr lang="ar-SA" dirty="0" err="1" smtClean="0"/>
              <a:t>الميكانيكة</a:t>
            </a:r>
            <a:r>
              <a:rPr lang="en-US" dirty="0" smtClean="0"/>
              <a:t> :Mechanical </a:t>
            </a:r>
            <a:r>
              <a:rPr lang="en-US" dirty="0" err="1" smtClean="0"/>
              <a:t>pulpitis</a:t>
            </a:r>
            <a:r>
              <a:rPr lang="en-US" dirty="0" smtClean="0"/>
              <a:t/>
            </a:r>
            <a:br>
              <a:rPr lang="en-US" dirty="0" smtClean="0"/>
            </a:br>
            <a:r>
              <a:rPr lang="ar-SA" dirty="0" smtClean="0"/>
              <a:t>يحدث الاحتقان </a:t>
            </a:r>
            <a:r>
              <a:rPr lang="ar-SA" dirty="0" err="1" smtClean="0"/>
              <a:t>اللبي</a:t>
            </a:r>
            <a:r>
              <a:rPr lang="ar-SA" dirty="0" smtClean="0"/>
              <a:t> عند تعرض السن لأية صدمة تبلغ من الشدة حداً معيناً ويزداد الاحتقان كلما زادت شدة الصدمة وترافقت مع أذية أخرى في وقت واحد ، كتعرض السن للارتجاج والانزياح ، وقد يؤدي الفصل السريع أثناء المعالجة التقويمية إلى الاحتقان </a:t>
            </a:r>
            <a:r>
              <a:rPr lang="ar-SA" dirty="0" err="1" smtClean="0"/>
              <a:t>اللبي</a:t>
            </a:r>
            <a:r>
              <a:rPr lang="en-US" dirty="0" smtClean="0"/>
              <a:t> .</a:t>
            </a:r>
            <a:br>
              <a:rPr lang="en-US" dirty="0" smtClean="0"/>
            </a:br>
            <a:r>
              <a:rPr lang="ar-SA" dirty="0" smtClean="0"/>
              <a:t>كذلك يمكن أن يسبب </a:t>
            </a:r>
            <a:r>
              <a:rPr lang="ar-SA" dirty="0" err="1" smtClean="0"/>
              <a:t>الرض</a:t>
            </a:r>
            <a:r>
              <a:rPr lang="ar-SA" dirty="0" smtClean="0"/>
              <a:t> </a:t>
            </a:r>
            <a:r>
              <a:rPr lang="ar-SA" dirty="0" err="1" smtClean="0"/>
              <a:t>الاطباقي</a:t>
            </a:r>
            <a:r>
              <a:rPr lang="ar-SA" dirty="0" smtClean="0"/>
              <a:t> أذية </a:t>
            </a:r>
            <a:r>
              <a:rPr lang="ar-SA" dirty="0" err="1" smtClean="0"/>
              <a:t>لبية</a:t>
            </a:r>
            <a:r>
              <a:rPr lang="en-US" dirty="0" smtClean="0"/>
              <a:t> .</a:t>
            </a:r>
            <a:br>
              <a:rPr lang="en-US" dirty="0" smtClean="0"/>
            </a:br>
            <a:r>
              <a:rPr lang="ar-SA" dirty="0" smtClean="0"/>
              <a:t>كما أن اللب السني يمكن أن يتضرر في سياق الأعمال العلاجية إذ قد يحدث انكشاف مفاجئ أثناء التحضير</a:t>
            </a:r>
            <a:r>
              <a:rPr lang="en-US" dirty="0" smtClean="0"/>
              <a:t> .</a:t>
            </a:r>
            <a:br>
              <a:rPr lang="en-US" dirty="0" smtClean="0"/>
            </a:br>
            <a:endParaRPr lang="ar-SA" dirty="0"/>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
            </a:r>
            <a:br>
              <a:rPr lang="ar-SA" dirty="0" smtClean="0"/>
            </a:br>
            <a:endParaRPr lang="ar-SA" dirty="0"/>
          </a:p>
        </p:txBody>
      </p:sp>
      <p:sp>
        <p:nvSpPr>
          <p:cNvPr id="5" name="عنصر نائب للمحتوى 4"/>
          <p:cNvSpPr>
            <a:spLocks noGrp="1"/>
          </p:cNvSpPr>
          <p:nvPr>
            <p:ph idx="1"/>
          </p:nvPr>
        </p:nvSpPr>
        <p:spPr>
          <a:xfrm>
            <a:off x="457200" y="571480"/>
            <a:ext cx="8229600" cy="5737880"/>
          </a:xfrm>
        </p:spPr>
        <p:txBody>
          <a:bodyPr>
            <a:normAutofit/>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pPr>
              <a:buNone/>
            </a:pPr>
            <a:endParaRPr lang="ar-SA" b="1" dirty="0" smtClean="0">
              <a:solidFill>
                <a:schemeClr val="bg1"/>
              </a:solidFill>
            </a:endParaRPr>
          </a:p>
          <a:p>
            <a:pPr>
              <a:buNone/>
            </a:pPr>
            <a:endParaRPr lang="ar-SA" b="1" dirty="0" smtClean="0">
              <a:solidFill>
                <a:schemeClr val="bg1"/>
              </a:solidFill>
            </a:endParaRPr>
          </a:p>
          <a:p>
            <a:pPr>
              <a:buNone/>
            </a:pPr>
            <a:r>
              <a:rPr lang="ar-SA" b="1" dirty="0" smtClean="0">
                <a:solidFill>
                  <a:schemeClr val="bg1"/>
                </a:solidFill>
              </a:rPr>
              <a:t>جسيمات </a:t>
            </a:r>
            <a:r>
              <a:rPr lang="ar-SA" b="1" dirty="0" err="1" smtClean="0">
                <a:solidFill>
                  <a:schemeClr val="bg1"/>
                </a:solidFill>
              </a:rPr>
              <a:t>راشتون</a:t>
            </a:r>
            <a:endParaRPr lang="ar-SA" b="1" dirty="0" smtClean="0">
              <a:solidFill>
                <a:schemeClr val="bg1"/>
              </a:solidFill>
            </a:endParaRPr>
          </a:p>
        </p:txBody>
      </p:sp>
      <p:pic>
        <p:nvPicPr>
          <p:cNvPr id="6" name="Picture 3" descr="radic cyst"/>
          <p:cNvPicPr>
            <a:picLocks noChangeAspect="1" noChangeArrowheads="1"/>
          </p:cNvPicPr>
          <p:nvPr/>
        </p:nvPicPr>
        <p:blipFill>
          <a:blip r:embed="rId3">
            <a:lum bright="-12000"/>
          </a:blip>
          <a:srcRect l="7036" t="11977" r="10280" b="21600"/>
          <a:stretch>
            <a:fillRect/>
          </a:stretch>
        </p:blipFill>
        <p:spPr>
          <a:xfrm>
            <a:off x="5287192" y="357166"/>
            <a:ext cx="3402698"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descr="radi cyst"/>
          <p:cNvPicPr>
            <a:picLocks noChangeAspect="1" noChangeArrowheads="1"/>
          </p:cNvPicPr>
          <p:nvPr/>
        </p:nvPicPr>
        <p:blipFill>
          <a:blip r:embed="rId4"/>
          <a:srcRect l="12383" t="9827" r="9158" b="21080"/>
          <a:stretch>
            <a:fillRect/>
          </a:stretch>
        </p:blipFill>
        <p:spPr>
          <a:xfrm>
            <a:off x="0" y="3929066"/>
            <a:ext cx="3526699" cy="2928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عنصر نائب للتذييل 7"/>
          <p:cNvSpPr>
            <a:spLocks noGrp="1"/>
          </p:cNvSpPr>
          <p:nvPr>
            <p:ph type="ftr" sz="quarter" idx="11"/>
          </p:nvPr>
        </p:nvSpPr>
        <p:spPr/>
        <p:txBody>
          <a:bodyPr/>
          <a:lstStyle/>
          <a:p>
            <a:r>
              <a:rPr lang="ar-SA" smtClean="0"/>
              <a:t>د.باسمة يوسف</a:t>
            </a:r>
            <a:endParaRPr lang="ar-SA"/>
          </a:p>
        </p:txBody>
      </p:sp>
    </p:spTree>
  </p:cSld>
  <p:clrMapOvr>
    <a:masterClrMapping/>
  </p:clrMapOvr>
  <p:transition>
    <p:diamon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
            </a:r>
            <a:br>
              <a:rPr lang="ar-SA" dirty="0" smtClean="0"/>
            </a:br>
            <a:endParaRPr lang="ar-SA" dirty="0"/>
          </a:p>
        </p:txBody>
      </p:sp>
      <p:sp>
        <p:nvSpPr>
          <p:cNvPr id="3" name="عنصر نائب للمحتوى 2"/>
          <p:cNvSpPr>
            <a:spLocks noGrp="1"/>
          </p:cNvSpPr>
          <p:nvPr>
            <p:ph idx="1"/>
          </p:nvPr>
        </p:nvSpPr>
        <p:spPr>
          <a:xfrm>
            <a:off x="457200" y="357166"/>
            <a:ext cx="8229600" cy="5572164"/>
          </a:xfrm>
          <a:solidFill>
            <a:schemeClr val="tx2">
              <a:lumMod val="40000"/>
              <a:lumOff val="60000"/>
            </a:schemeClr>
          </a:solidFill>
        </p:spPr>
        <p:txBody>
          <a:bodyPr>
            <a:normAutofit lnSpcReduction="10000"/>
          </a:bodyPr>
          <a:lstStyle/>
          <a:p>
            <a:r>
              <a:rPr lang="ar-SA" sz="2800" dirty="0" smtClean="0"/>
              <a:t>يدعم البشرة نسيج ضام,تكون الألياف </a:t>
            </a:r>
            <a:r>
              <a:rPr lang="ar-SA" sz="2800" dirty="0" err="1" smtClean="0"/>
              <a:t>الغرائية</a:t>
            </a:r>
            <a:r>
              <a:rPr lang="ar-SA" sz="2800" dirty="0" smtClean="0"/>
              <a:t> فيه متوازية, ويحتوي على خلايا التهابية مزمنة </a:t>
            </a:r>
            <a:r>
              <a:rPr lang="ar-SA" sz="2800" dirty="0" err="1" smtClean="0"/>
              <a:t>و</a:t>
            </a:r>
            <a:r>
              <a:rPr lang="ar-SA" sz="2800" dirty="0" smtClean="0"/>
              <a:t> مصورات الليف </a:t>
            </a:r>
            <a:r>
              <a:rPr lang="ar-SA" sz="2800" dirty="0" err="1" smtClean="0"/>
              <a:t>و</a:t>
            </a:r>
            <a:r>
              <a:rPr lang="ar-SA" sz="2800" dirty="0" smtClean="0"/>
              <a:t> أوعية دموية صغيرة </a:t>
            </a:r>
            <a:r>
              <a:rPr lang="ar-SA" sz="2800" dirty="0" err="1" smtClean="0"/>
              <a:t>و</a:t>
            </a:r>
            <a:r>
              <a:rPr lang="ar-SA" sz="2800" dirty="0" smtClean="0"/>
              <a:t> بقايا </a:t>
            </a:r>
            <a:r>
              <a:rPr lang="ar-SA" sz="2800" dirty="0" err="1" smtClean="0"/>
              <a:t>هيموسيدرين</a:t>
            </a:r>
            <a:r>
              <a:rPr lang="ar-SA" sz="2800" dirty="0" smtClean="0"/>
              <a:t> و خلايا رغوية </a:t>
            </a:r>
            <a:r>
              <a:rPr lang="ar-SA" sz="2800" dirty="0" err="1" smtClean="0"/>
              <a:t>و</a:t>
            </a:r>
            <a:r>
              <a:rPr lang="ar-SA" sz="2800" dirty="0" smtClean="0"/>
              <a:t> </a:t>
            </a:r>
            <a:r>
              <a:rPr lang="ar-SA" sz="2800" dirty="0" err="1" smtClean="0"/>
              <a:t>بللورات</a:t>
            </a:r>
            <a:r>
              <a:rPr lang="ar-SA" sz="2800" dirty="0" smtClean="0"/>
              <a:t> </a:t>
            </a:r>
            <a:r>
              <a:rPr lang="ar-SA" sz="2800" dirty="0" err="1" smtClean="0"/>
              <a:t>الكوليسترول</a:t>
            </a:r>
            <a:r>
              <a:rPr lang="ar-SA" sz="2800" dirty="0" smtClean="0"/>
              <a:t> مترافقة مع خلايا </a:t>
            </a:r>
            <a:r>
              <a:rPr lang="ar-SA" sz="2800" dirty="0" err="1" smtClean="0"/>
              <a:t>عرطلة</a:t>
            </a:r>
            <a:r>
              <a:rPr lang="ar-SA" sz="2800" dirty="0" smtClean="0"/>
              <a:t> متعددة النوى,و يمكن أن </a:t>
            </a:r>
            <a:r>
              <a:rPr lang="ar-SA" sz="2800" dirty="0" err="1" smtClean="0"/>
              <a:t>يرتشح</a:t>
            </a:r>
            <a:r>
              <a:rPr lang="ar-SA" sz="2800" dirty="0" smtClean="0"/>
              <a:t> أحيانا ببعض الكريات البيضاء </a:t>
            </a:r>
            <a:r>
              <a:rPr lang="ar-SA" sz="2800" dirty="0" err="1" smtClean="0"/>
              <a:t>و</a:t>
            </a:r>
            <a:r>
              <a:rPr lang="ar-SA" sz="2800" dirty="0" smtClean="0"/>
              <a:t> ذلك اعتمادا على شدة الإنتان</a:t>
            </a:r>
            <a:endParaRPr lang="en-US" sz="2800" dirty="0" smtClean="0"/>
          </a:p>
          <a:p>
            <a:r>
              <a:rPr lang="ar-SY" dirty="0" smtClean="0"/>
              <a:t>هذه الصورة تختصر ما ذكر عن الكيس الجذري :</a:t>
            </a:r>
          </a:p>
          <a:p>
            <a:r>
              <a:rPr lang="ar-SY" dirty="0" smtClean="0"/>
              <a:t>السهم </a:t>
            </a:r>
            <a:r>
              <a:rPr lang="ar-SY" dirty="0" err="1" smtClean="0"/>
              <a:t>أ</a:t>
            </a:r>
            <a:r>
              <a:rPr lang="ar-SY" dirty="0" smtClean="0"/>
              <a:t> يشير إلى النسيج </a:t>
            </a:r>
            <a:r>
              <a:rPr lang="ar-SY" dirty="0" err="1" smtClean="0"/>
              <a:t>الضام</a:t>
            </a:r>
            <a:r>
              <a:rPr lang="ar-SY" dirty="0" smtClean="0"/>
              <a:t> الذي يدعم الكيس</a:t>
            </a:r>
          </a:p>
          <a:p>
            <a:pPr>
              <a:buNone/>
            </a:pPr>
            <a:r>
              <a:rPr lang="ar-SY" dirty="0" smtClean="0"/>
              <a:t>    و يبين ما يحتويه من مكونات .</a:t>
            </a:r>
          </a:p>
          <a:p>
            <a:pPr>
              <a:buNone/>
            </a:pPr>
            <a:r>
              <a:rPr lang="ar-SY" dirty="0" smtClean="0"/>
              <a:t>    السهم </a:t>
            </a:r>
            <a:r>
              <a:rPr lang="ar-SY" dirty="0" err="1" smtClean="0"/>
              <a:t>ب</a:t>
            </a:r>
            <a:r>
              <a:rPr lang="ar-SY" dirty="0" smtClean="0"/>
              <a:t> يشير إلى </a:t>
            </a:r>
            <a:r>
              <a:rPr lang="ar-SY" dirty="0" err="1" smtClean="0"/>
              <a:t>البشرات</a:t>
            </a:r>
            <a:r>
              <a:rPr lang="ar-SY" dirty="0" smtClean="0"/>
              <a:t> المتعددة التي يمكن </a:t>
            </a:r>
          </a:p>
          <a:p>
            <a:pPr>
              <a:buNone/>
            </a:pPr>
            <a:r>
              <a:rPr lang="ar-SY" dirty="0" smtClean="0"/>
              <a:t>     مشاهدتها في الكيس.</a:t>
            </a:r>
            <a:endParaRPr lang="ar-SA" dirty="0" smtClean="0"/>
          </a:p>
          <a:p>
            <a:pPr>
              <a:buNone/>
            </a:pPr>
            <a:r>
              <a:rPr lang="ar-SA" dirty="0" smtClean="0"/>
              <a:t> </a:t>
            </a:r>
          </a:p>
          <a:p>
            <a:pPr>
              <a:buNone/>
            </a:pPr>
            <a:r>
              <a:rPr lang="ar-SA" dirty="0" smtClean="0"/>
              <a:t> </a:t>
            </a:r>
          </a:p>
          <a:p>
            <a:pPr>
              <a:buNone/>
            </a:pPr>
            <a:endParaRPr lang="ar-SA" dirty="0"/>
          </a:p>
        </p:txBody>
      </p:sp>
      <p:pic>
        <p:nvPicPr>
          <p:cNvPr id="3076" name="Picture 4" descr="G:\خاص علي\سنة ثالثة\حلقة بحث\cystHisto.jpg"/>
          <p:cNvPicPr>
            <a:picLocks noChangeAspect="1" noChangeArrowheads="1"/>
          </p:cNvPicPr>
          <p:nvPr/>
        </p:nvPicPr>
        <p:blipFill>
          <a:blip r:embed="rId3"/>
          <a:srcRect/>
          <a:stretch>
            <a:fillRect/>
          </a:stretch>
        </p:blipFill>
        <p:spPr bwMode="auto">
          <a:xfrm>
            <a:off x="500034" y="3786190"/>
            <a:ext cx="2214578" cy="2206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عنصر نائب للتذييل 4"/>
          <p:cNvSpPr>
            <a:spLocks noGrp="1"/>
          </p:cNvSpPr>
          <p:nvPr>
            <p:ph type="ftr" sz="quarter" idx="11"/>
          </p:nvPr>
        </p:nvSpPr>
        <p:spPr/>
        <p:txBody>
          <a:bodyPr/>
          <a:lstStyle/>
          <a:p>
            <a:r>
              <a:rPr lang="ar-SA" smtClean="0"/>
              <a:t>د.باسمة يوسف</a:t>
            </a:r>
            <a:endParaRPr lang="ar-SA"/>
          </a:p>
        </p:txBody>
      </p:sp>
    </p:spTree>
  </p:cSld>
  <p:clrMapOvr>
    <a:masterClrMapping/>
  </p:clrMapOvr>
  <p:transition>
    <p:comb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1325880"/>
            <a:ext cx="8229600" cy="45719"/>
          </a:xfrm>
        </p:spPr>
        <p:txBody>
          <a:bodyPr>
            <a:normAutofit fontScale="90000"/>
          </a:bodyPr>
          <a:lstStyle/>
          <a:p>
            <a:pPr>
              <a:buFont typeface="Arial" pitchFamily="34" charset="0"/>
              <a:buChar char="•"/>
            </a:pPr>
            <a:r>
              <a:rPr smtClean="0"/>
              <a:t/>
            </a:r>
            <a:br>
              <a:rPr smtClean="0"/>
            </a:br>
            <a:endParaRPr lang="ar-SA" dirty="0"/>
          </a:p>
        </p:txBody>
      </p:sp>
      <p:sp>
        <p:nvSpPr>
          <p:cNvPr id="2" name="عنصر نائب للمحتوى 1"/>
          <p:cNvSpPr>
            <a:spLocks noGrp="1"/>
          </p:cNvSpPr>
          <p:nvPr>
            <p:ph idx="1"/>
          </p:nvPr>
        </p:nvSpPr>
        <p:spPr>
          <a:xfrm>
            <a:off x="500034" y="285728"/>
            <a:ext cx="8229600" cy="6572272"/>
          </a:xfrm>
          <a:solidFill>
            <a:schemeClr val="tx2">
              <a:lumMod val="40000"/>
              <a:lumOff val="60000"/>
            </a:schemeClr>
          </a:solidFill>
        </p:spPr>
        <p:txBody>
          <a:bodyPr>
            <a:normAutofit/>
          </a:bodyPr>
          <a:lstStyle/>
          <a:p>
            <a:pPr>
              <a:buNone/>
            </a:pPr>
            <a:r>
              <a:rPr lang="ar-SY" dirty="0" smtClean="0"/>
              <a:t> في هذه الصورة يشير الرقم 1</a:t>
            </a:r>
          </a:p>
          <a:p>
            <a:pPr>
              <a:buNone/>
            </a:pPr>
            <a:r>
              <a:rPr lang="ar-SY" dirty="0" smtClean="0"/>
              <a:t> إلى النزف النقطي ضمن الكيس </a:t>
            </a:r>
          </a:p>
          <a:p>
            <a:pPr>
              <a:buNone/>
            </a:pPr>
            <a:r>
              <a:rPr lang="ar-SY" dirty="0" smtClean="0"/>
              <a:t> و الرقم 2 يشير إلى الوعاء الدموي</a:t>
            </a:r>
          </a:p>
          <a:p>
            <a:pPr>
              <a:buNone/>
            </a:pPr>
            <a:r>
              <a:rPr lang="ar-SY" dirty="0" smtClean="0"/>
              <a:t> الصغير المتشكل في النسيج </a:t>
            </a:r>
          </a:p>
          <a:p>
            <a:pPr>
              <a:buNone/>
            </a:pPr>
            <a:r>
              <a:rPr lang="ar-SY" dirty="0" smtClean="0"/>
              <a:t> </a:t>
            </a:r>
            <a:r>
              <a:rPr lang="ar-SY" dirty="0" err="1" smtClean="0"/>
              <a:t>الضام</a:t>
            </a:r>
            <a:r>
              <a:rPr lang="ar-SY" dirty="0" smtClean="0"/>
              <a:t> الداعم للكيس.</a:t>
            </a:r>
          </a:p>
          <a:p>
            <a:pPr>
              <a:buNone/>
            </a:pPr>
            <a:endParaRPr lang="en-US" dirty="0" smtClean="0"/>
          </a:p>
          <a:p>
            <a:pPr>
              <a:buNone/>
            </a:pPr>
            <a:r>
              <a:rPr lang="ar-SA" dirty="0" smtClean="0"/>
              <a:t>في لمعة الكيس نجد سائلاً </a:t>
            </a:r>
            <a:r>
              <a:rPr lang="ar-SA" dirty="0" err="1" smtClean="0"/>
              <a:t>زهرياً</a:t>
            </a:r>
            <a:r>
              <a:rPr lang="ar-SA" dirty="0" smtClean="0"/>
              <a:t> فيه : ألبومين – بروتينات نووية – إبر </a:t>
            </a:r>
            <a:r>
              <a:rPr lang="ar-SA" dirty="0" err="1" smtClean="0"/>
              <a:t>كوليسترول</a:t>
            </a:r>
            <a:r>
              <a:rPr lang="en-US" dirty="0" smtClean="0"/>
              <a:t>.</a:t>
            </a:r>
            <a:br>
              <a:rPr lang="en-US" dirty="0" smtClean="0"/>
            </a:br>
            <a:r>
              <a:rPr lang="ar-SA" dirty="0" smtClean="0"/>
              <a:t>(البروتينات النووية</a:t>
            </a:r>
            <a:r>
              <a:rPr lang="en-US" dirty="0" smtClean="0"/>
              <a:t> </a:t>
            </a:r>
            <a:r>
              <a:rPr lang="en-US" dirty="0" err="1" smtClean="0"/>
              <a:t>Histon</a:t>
            </a:r>
            <a:r>
              <a:rPr lang="en-US" dirty="0" smtClean="0"/>
              <a:t> </a:t>
            </a:r>
            <a:r>
              <a:rPr lang="ar-SA" dirty="0" smtClean="0"/>
              <a:t>و</a:t>
            </a:r>
            <a:r>
              <a:rPr lang="en-US" dirty="0" smtClean="0"/>
              <a:t> :Non </a:t>
            </a:r>
            <a:r>
              <a:rPr lang="en-US" dirty="0" err="1" smtClean="0"/>
              <a:t>histon</a:t>
            </a:r>
            <a:r>
              <a:rPr lang="en-US" dirty="0" smtClean="0"/>
              <a:t> </a:t>
            </a:r>
            <a:r>
              <a:rPr lang="ar-SA" dirty="0" smtClean="0"/>
              <a:t>بروتينات تلتف عليها الأسس </a:t>
            </a:r>
            <a:r>
              <a:rPr lang="ar-SA" dirty="0" err="1" smtClean="0"/>
              <a:t>الآزوتية</a:t>
            </a:r>
            <a:r>
              <a:rPr lang="ar-SA" dirty="0" smtClean="0"/>
              <a:t> لتشكيل </a:t>
            </a:r>
            <a:r>
              <a:rPr lang="ar-SA" dirty="0" err="1" smtClean="0"/>
              <a:t>الكروموزوم</a:t>
            </a:r>
            <a:r>
              <a:rPr lang="ar-SA" dirty="0" smtClean="0"/>
              <a:t> ).</a:t>
            </a:r>
          </a:p>
          <a:p>
            <a:pPr>
              <a:buNone/>
            </a:pPr>
            <a:r>
              <a:rPr lang="ar-SA" dirty="0" smtClean="0"/>
              <a:t>بالإضافة إلى ما ذكر من وجود البشرة التنفسية في الأكياس العلوية </a:t>
            </a:r>
            <a:r>
              <a:rPr lang="ar-SA" dirty="0" err="1" smtClean="0"/>
              <a:t>و</a:t>
            </a:r>
            <a:r>
              <a:rPr lang="ar-SA" dirty="0" smtClean="0"/>
              <a:t> كذلك جسيمات </a:t>
            </a:r>
            <a:r>
              <a:rPr lang="ar-SA" dirty="0" err="1" smtClean="0"/>
              <a:t>راشتون</a:t>
            </a:r>
            <a:r>
              <a:rPr lang="ar-SA" dirty="0" smtClean="0"/>
              <a:t> فإننا نلاحظ في جدار الكيس التغيرات التالية:</a:t>
            </a:r>
          </a:p>
          <a:p>
            <a:endParaRPr lang="ar-SA" dirty="0"/>
          </a:p>
        </p:txBody>
      </p:sp>
      <p:pic>
        <p:nvPicPr>
          <p:cNvPr id="5123" name="Picture 3" descr="G:\خاص علي\سنة ثالثة\حلقة بحث\Histol.jpg"/>
          <p:cNvPicPr>
            <a:picLocks noChangeAspect="1" noChangeArrowheads="1"/>
          </p:cNvPicPr>
          <p:nvPr/>
        </p:nvPicPr>
        <p:blipFill>
          <a:blip r:embed="rId3"/>
          <a:srcRect/>
          <a:stretch>
            <a:fillRect/>
          </a:stretch>
        </p:blipFill>
        <p:spPr bwMode="auto">
          <a:xfrm>
            <a:off x="357158" y="285728"/>
            <a:ext cx="3786214" cy="181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عنصر نائب للتذييل 4"/>
          <p:cNvSpPr>
            <a:spLocks noGrp="1"/>
          </p:cNvSpPr>
          <p:nvPr>
            <p:ph type="ftr" sz="quarter" idx="11"/>
          </p:nvPr>
        </p:nvSpPr>
        <p:spPr/>
        <p:txBody>
          <a:bodyPr/>
          <a:lstStyle/>
          <a:p>
            <a:r>
              <a:rPr lang="ar-SA" smtClean="0"/>
              <a:t>د.باسمة يوسف</a:t>
            </a:r>
            <a:endParaRPr lang="ar-SA"/>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
            </a:r>
            <a:br>
              <a:rPr lang="ar-SA" dirty="0" smtClean="0"/>
            </a:br>
            <a:endParaRPr lang="ar-SA" dirty="0"/>
          </a:p>
        </p:txBody>
      </p:sp>
      <p:sp>
        <p:nvSpPr>
          <p:cNvPr id="3" name="عنصر نائب للمحتوى 2"/>
          <p:cNvSpPr>
            <a:spLocks noGrp="1"/>
          </p:cNvSpPr>
          <p:nvPr>
            <p:ph idx="1"/>
          </p:nvPr>
        </p:nvSpPr>
        <p:spPr>
          <a:xfrm>
            <a:off x="457200" y="285728"/>
            <a:ext cx="8229600" cy="6023632"/>
          </a:xfrm>
          <a:solidFill>
            <a:schemeClr val="tx2">
              <a:lumMod val="40000"/>
              <a:lumOff val="60000"/>
            </a:schemeClr>
          </a:solidFill>
        </p:spPr>
        <p:txBody>
          <a:bodyPr>
            <a:normAutofit/>
          </a:bodyPr>
          <a:lstStyle/>
          <a:p>
            <a:r>
              <a:rPr lang="ar-SA" dirty="0" smtClean="0"/>
              <a:t>إمكانية تقرن البشرة </a:t>
            </a:r>
            <a:r>
              <a:rPr lang="ar-SA" dirty="0" err="1" smtClean="0"/>
              <a:t>المطنة</a:t>
            </a:r>
            <a:r>
              <a:rPr lang="ar-SA" dirty="0" smtClean="0"/>
              <a:t>.</a:t>
            </a:r>
          </a:p>
          <a:p>
            <a:r>
              <a:rPr lang="ar-SA" dirty="0" err="1" smtClean="0"/>
              <a:t>تكلسات</a:t>
            </a:r>
            <a:r>
              <a:rPr lang="ar-SA" dirty="0" smtClean="0"/>
              <a:t> </a:t>
            </a:r>
            <a:r>
              <a:rPr lang="ar-SA" dirty="0" err="1" smtClean="0"/>
              <a:t>استحالية</a:t>
            </a:r>
            <a:r>
              <a:rPr lang="en-US" dirty="0" smtClean="0"/>
              <a:t>Dystrophic Calcifications :</a:t>
            </a:r>
            <a:r>
              <a:rPr lang="ar-SA" dirty="0" smtClean="0"/>
              <a:t>عبارة عن كتل بلون أزرق غامق,تتشكل نتيجة تموت بعض الخلايا وتوضع أملاح الكالسيوم فيها.</a:t>
            </a:r>
          </a:p>
          <a:p>
            <a:r>
              <a:rPr lang="en-US" dirty="0" smtClean="0"/>
              <a:t>· </a:t>
            </a:r>
            <a:r>
              <a:rPr lang="ar-SA" dirty="0" smtClean="0"/>
              <a:t>خلايا </a:t>
            </a:r>
            <a:r>
              <a:rPr lang="ar-SA" dirty="0" err="1" smtClean="0"/>
              <a:t>كأسية</a:t>
            </a:r>
            <a:r>
              <a:rPr lang="ar-SA" dirty="0" smtClean="0"/>
              <a:t> </a:t>
            </a:r>
            <a:r>
              <a:rPr lang="ar-SA" dirty="0" err="1" smtClean="0"/>
              <a:t>مفرزة</a:t>
            </a:r>
            <a:r>
              <a:rPr lang="ar-SA" dirty="0" smtClean="0"/>
              <a:t> للمخاط </a:t>
            </a:r>
            <a:r>
              <a:rPr lang="en-US" dirty="0" smtClean="0"/>
              <a:t>Goblet Cells </a:t>
            </a:r>
            <a:r>
              <a:rPr lang="ar-SA" dirty="0" smtClean="0"/>
              <a:t>ضمن البشرة</a:t>
            </a:r>
          </a:p>
          <a:p>
            <a:pPr>
              <a:buNone/>
            </a:pPr>
            <a:r>
              <a:rPr lang="ar-SA" dirty="0" smtClean="0"/>
              <a:t>    </a:t>
            </a:r>
          </a:p>
          <a:p>
            <a:pPr>
              <a:buNone/>
            </a:pPr>
            <a:r>
              <a:rPr lang="ar-SA" dirty="0" smtClean="0"/>
              <a:t>    و أخيرا يعتبر وجود الدم في الكيس نادرا خلا الدم الناتج عن التداخل الجراحي لإزالة الكيس.</a:t>
            </a:r>
          </a:p>
          <a:p>
            <a:pPr>
              <a:buNone/>
            </a:pPr>
            <a:endParaRPr lang="ar-SA" dirty="0" smtClean="0"/>
          </a:p>
          <a:p>
            <a:pPr>
              <a:buNone/>
            </a:pPr>
            <a:endParaRPr lang="ar-SA" dirty="0" smtClean="0"/>
          </a:p>
          <a:p>
            <a:pPr>
              <a:buNone/>
            </a:pPr>
            <a:r>
              <a:rPr lang="ar-SA" sz="4000" b="1" dirty="0" smtClean="0">
                <a:solidFill>
                  <a:schemeClr val="bg1"/>
                </a:solidFill>
              </a:rPr>
              <a:t>المعالجة:</a:t>
            </a:r>
            <a:endParaRPr lang="ar-SA" sz="4000" b="1" dirty="0">
              <a:solidFill>
                <a:schemeClr val="bg1"/>
              </a:solidFill>
            </a:endParaRPr>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2984"/>
            <a:ext cx="8229600" cy="228616"/>
          </a:xfrm>
        </p:spPr>
        <p:txBody>
          <a:bodyPr>
            <a:normAutofit fontScale="90000"/>
          </a:bodyPr>
          <a:lstStyle/>
          <a:p>
            <a:r>
              <a:rPr lang="ar-SA" dirty="0" smtClean="0"/>
              <a:t/>
            </a:r>
            <a:br>
              <a:rPr lang="ar-SA" dirty="0" smtClean="0"/>
            </a:br>
            <a:endParaRPr lang="ar-SA" dirty="0"/>
          </a:p>
        </p:txBody>
      </p:sp>
      <p:sp>
        <p:nvSpPr>
          <p:cNvPr id="3" name="عنصر نائب للمحتوى 2"/>
          <p:cNvSpPr>
            <a:spLocks noGrp="1"/>
          </p:cNvSpPr>
          <p:nvPr>
            <p:ph idx="1"/>
          </p:nvPr>
        </p:nvSpPr>
        <p:spPr>
          <a:xfrm>
            <a:off x="457200" y="285728"/>
            <a:ext cx="8229600" cy="6023632"/>
          </a:xfrm>
          <a:solidFill>
            <a:schemeClr val="tx2">
              <a:lumMod val="40000"/>
              <a:lumOff val="60000"/>
            </a:schemeClr>
          </a:solidFill>
        </p:spPr>
        <p:txBody>
          <a:bodyPr>
            <a:normAutofit/>
          </a:bodyPr>
          <a:lstStyle/>
          <a:p>
            <a:r>
              <a:rPr lang="ar-SA" sz="2800" dirty="0" smtClean="0"/>
              <a:t>تعالج الأكياس السنية الصغيرة : معالجة لبية - تجريف وقطع ذروة</a:t>
            </a:r>
            <a:r>
              <a:rPr lang="en-US" sz="2800" dirty="0" smtClean="0"/>
              <a:t>.</a:t>
            </a:r>
          </a:p>
          <a:p>
            <a:r>
              <a:rPr lang="ar-SA" sz="2800" dirty="0" smtClean="0"/>
              <a:t>تعالج الأكياس السنية المتوسطة: قلع السن وتجريف (هنا الكيس غير ملتصق بالسن لذا لن يخرج أثناء قلعه ؛ أي لا بد من التجريف)</a:t>
            </a:r>
            <a:r>
              <a:rPr lang="en-US" sz="2800" dirty="0" smtClean="0"/>
              <a:t>.</a:t>
            </a:r>
            <a:endParaRPr lang="ar-SY" sz="2800" dirty="0" smtClean="0"/>
          </a:p>
          <a:p>
            <a:r>
              <a:rPr lang="en-US" sz="2800" dirty="0" smtClean="0"/>
              <a:t> </a:t>
            </a:r>
            <a:r>
              <a:rPr lang="ar-SA" sz="2800" dirty="0" smtClean="0"/>
              <a:t>تعالج الأكياس السنية الكبيرة :بالتكوية</a:t>
            </a:r>
            <a:r>
              <a:rPr lang="en-US" sz="2800" dirty="0" err="1" smtClean="0"/>
              <a:t>Marsupralization</a:t>
            </a:r>
            <a:r>
              <a:rPr lang="en-US" sz="2800" dirty="0" smtClean="0"/>
              <a:t> .</a:t>
            </a:r>
            <a:endParaRPr lang="ar-SA" sz="2800" dirty="0" smtClean="0"/>
          </a:p>
          <a:p>
            <a:r>
              <a:rPr lang="ar-SA" sz="2800" dirty="0" smtClean="0"/>
              <a:t>أما الأكياس الكبيرة جداً,فتعالج بالتجريف مع </a:t>
            </a:r>
            <a:r>
              <a:rPr lang="ar-SA" sz="2800" dirty="0" err="1" smtClean="0"/>
              <a:t>الطعوم</a:t>
            </a:r>
            <a:r>
              <a:rPr lang="ar-SA" sz="2800" dirty="0" smtClean="0"/>
              <a:t> والرقائق العظمية والمعدنية(بلاتين).</a:t>
            </a:r>
            <a:endParaRPr lang="en-US" sz="2800" dirty="0" smtClean="0"/>
          </a:p>
          <a:p>
            <a:endParaRPr lang="ar-SA" sz="2800" dirty="0" smtClean="0"/>
          </a:p>
          <a:p>
            <a:pPr>
              <a:buNone/>
            </a:pPr>
            <a:r>
              <a:rPr lang="en-US" sz="2800" dirty="0" smtClean="0"/>
              <a:t> </a:t>
            </a:r>
            <a:r>
              <a:rPr lang="ar-SY" sz="2800" dirty="0" smtClean="0"/>
              <a:t>في سياق الحديث المعالجة يمكن أن نشير إلى دراسة بنيت على أساس الفحص النسيجي </a:t>
            </a:r>
            <a:r>
              <a:rPr lang="ar-SY" sz="2800" dirty="0" err="1" smtClean="0"/>
              <a:t>ل</a:t>
            </a:r>
            <a:r>
              <a:rPr lang="ar-SY" sz="2800" dirty="0" smtClean="0"/>
              <a:t> 969 كيس جذري </a:t>
            </a:r>
            <a:r>
              <a:rPr lang="ar-SY" sz="2800" dirty="0" err="1" smtClean="0"/>
              <a:t>و</a:t>
            </a:r>
            <a:r>
              <a:rPr lang="ar-SY" sz="2800" dirty="0" smtClean="0"/>
              <a:t> تم التوصل إلى ما يلي  :</a:t>
            </a:r>
            <a:endParaRPr lang="ar-SA" sz="2800" dirty="0" smtClean="0"/>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spli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dirty="0" smtClean="0"/>
              <a:t/>
            </a:r>
            <a:br>
              <a:rPr lang="ar-SY" dirty="0" smtClean="0"/>
            </a:br>
            <a:endParaRPr lang="ar-SA" dirty="0"/>
          </a:p>
        </p:txBody>
      </p:sp>
      <p:sp>
        <p:nvSpPr>
          <p:cNvPr id="3" name="عنصر نائب للمحتوى 2"/>
          <p:cNvSpPr>
            <a:spLocks noGrp="1"/>
          </p:cNvSpPr>
          <p:nvPr>
            <p:ph idx="1"/>
          </p:nvPr>
        </p:nvSpPr>
        <p:spPr>
          <a:xfrm>
            <a:off x="457200" y="285728"/>
            <a:ext cx="8229600" cy="5886789"/>
          </a:xfrm>
          <a:solidFill>
            <a:schemeClr val="tx2">
              <a:lumMod val="40000"/>
              <a:lumOff val="60000"/>
            </a:schemeClr>
          </a:solidFill>
        </p:spPr>
        <p:txBody>
          <a:bodyPr>
            <a:normAutofit/>
          </a:bodyPr>
          <a:lstStyle/>
          <a:p>
            <a:pPr>
              <a:buNone/>
            </a:pPr>
            <a:endParaRPr lang="ar-SY" dirty="0" smtClean="0"/>
          </a:p>
          <a:p>
            <a:r>
              <a:rPr lang="ar-SY" sz="2800" dirty="0" smtClean="0"/>
              <a:t>عانت غالبية الأكياس الجذرية(و ذلك بالنسبة للأسنان التي كانت  المعالجة </a:t>
            </a:r>
            <a:r>
              <a:rPr lang="ar-SY" sz="2800" dirty="0" err="1" smtClean="0"/>
              <a:t>اللبية</a:t>
            </a:r>
            <a:r>
              <a:rPr lang="ar-SY" sz="2800" dirty="0" smtClean="0"/>
              <a:t> </a:t>
            </a:r>
            <a:r>
              <a:rPr lang="ar-SY" sz="2800" dirty="0" err="1" smtClean="0"/>
              <a:t>استطبابا</a:t>
            </a:r>
            <a:r>
              <a:rPr lang="ar-SY" sz="2800" dirty="0" smtClean="0"/>
              <a:t> رئيسيا لها) من انحلال بعدما عولجت السن لبيا,و تم تفسير آلية الانحلال هذه بتعرض البشرة البطانية للانحلال نتيجة </a:t>
            </a:r>
            <a:r>
              <a:rPr lang="ar-SY" sz="2800" dirty="0" err="1" smtClean="0"/>
              <a:t>نتحة</a:t>
            </a:r>
            <a:r>
              <a:rPr lang="ar-SY" sz="2800" dirty="0" smtClean="0"/>
              <a:t> التهابية,و تشكل هذه </a:t>
            </a:r>
            <a:r>
              <a:rPr lang="ar-SY" sz="2800" dirty="0" err="1" smtClean="0"/>
              <a:t>النتحة</a:t>
            </a:r>
            <a:r>
              <a:rPr lang="ar-SY" sz="2800" dirty="0" smtClean="0"/>
              <a:t> يشترط أن تجتاز أدوات المعالجة </a:t>
            </a:r>
            <a:r>
              <a:rPr lang="ar-SY" sz="2800" dirty="0" err="1" smtClean="0"/>
              <a:t>اللبية</a:t>
            </a:r>
            <a:r>
              <a:rPr lang="ar-SY" sz="2800" dirty="0" smtClean="0"/>
              <a:t> ذروة السن باتجاه الكيس </a:t>
            </a:r>
          </a:p>
          <a:p>
            <a:r>
              <a:rPr lang="ar-SY" sz="2800" dirty="0" smtClean="0"/>
              <a:t>لذلك يوجه أغلب العلماء بالحرص على أن تصل أداة المعالجة إلى ما بعد الذروة.</a:t>
            </a:r>
          </a:p>
          <a:p>
            <a:endParaRPr lang="ar-SY" dirty="0" smtClean="0"/>
          </a:p>
          <a:p>
            <a:r>
              <a:rPr lang="ar-SA" sz="2800" dirty="0" smtClean="0"/>
              <a:t>في حال عدم</a:t>
            </a:r>
            <a:r>
              <a:rPr lang="ar-SY" sz="2800" dirty="0" smtClean="0"/>
              <a:t> العلاج أو</a:t>
            </a:r>
            <a:r>
              <a:rPr lang="ar-SA" sz="2800" dirty="0" smtClean="0"/>
              <a:t> التجريف الكافي للكيس أو في </a:t>
            </a:r>
            <a:r>
              <a:rPr lang="ar-SY" sz="2800" dirty="0" smtClean="0"/>
              <a:t>حال </a:t>
            </a:r>
            <a:r>
              <a:rPr lang="ar-SA" sz="2800" dirty="0" smtClean="0"/>
              <a:t>عدم إزالة الورم الحبيبي بشكل كامل مع وجود بقايا </a:t>
            </a:r>
            <a:r>
              <a:rPr lang="ar-SA" sz="2800" dirty="0" err="1" smtClean="0"/>
              <a:t>بشروية</a:t>
            </a:r>
            <a:r>
              <a:rPr lang="ar-SA" sz="2800" dirty="0" smtClean="0"/>
              <a:t> فالنتيجة اللاحقة ستكون كيس متبق </a:t>
            </a:r>
            <a:r>
              <a:rPr lang="ar-SA" sz="2800" dirty="0" err="1" smtClean="0"/>
              <a:t>ٍ</a:t>
            </a:r>
            <a:r>
              <a:rPr lang="ar-SA" sz="2800" dirty="0" smtClean="0"/>
              <a:t> بعد أشهر أو سنة.</a:t>
            </a:r>
            <a:endParaRPr lang="ar-SA" sz="2800" dirty="0"/>
          </a:p>
        </p:txBody>
      </p:sp>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ransition>
    <p:wheel spokes="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dirty="0" smtClean="0"/>
              <a:t/>
            </a:r>
            <a:br>
              <a:rPr lang="ar-SY" dirty="0" smtClean="0"/>
            </a:br>
            <a:endParaRPr lang="ar-SA" dirty="0"/>
          </a:p>
        </p:txBody>
      </p:sp>
      <p:sp>
        <p:nvSpPr>
          <p:cNvPr id="5" name="عنصر نائب للمحتوى 4"/>
          <p:cNvSpPr>
            <a:spLocks noGrp="1"/>
          </p:cNvSpPr>
          <p:nvPr>
            <p:ph idx="1"/>
          </p:nvPr>
        </p:nvSpPr>
        <p:spPr>
          <a:xfrm>
            <a:off x="457200" y="5572140"/>
            <a:ext cx="6472254" cy="600376"/>
          </a:xfrm>
        </p:spPr>
        <p:txBody>
          <a:bodyPr/>
          <a:lstStyle/>
          <a:p>
            <a:r>
              <a:rPr lang="en-US" dirty="0" smtClean="0"/>
              <a:t>Residual cyst</a:t>
            </a:r>
          </a:p>
          <a:p>
            <a:endParaRPr lang="ar-SY" dirty="0" smtClean="0"/>
          </a:p>
          <a:p>
            <a:endParaRPr lang="en-US" dirty="0" smtClean="0"/>
          </a:p>
          <a:p>
            <a:endParaRPr lang="en-US" dirty="0" smtClean="0"/>
          </a:p>
          <a:p>
            <a:endParaRPr lang="en-US" dirty="0" smtClean="0"/>
          </a:p>
          <a:p>
            <a:endParaRPr lang="ar-SA" dirty="0"/>
          </a:p>
        </p:txBody>
      </p:sp>
      <p:pic>
        <p:nvPicPr>
          <p:cNvPr id="6" name="عنصر نائب للمحتوى 3" descr="rc1.jpg"/>
          <p:cNvPicPr>
            <a:picLocks noChangeAspect="1"/>
          </p:cNvPicPr>
          <p:nvPr/>
        </p:nvPicPr>
        <p:blipFill>
          <a:blip r:embed="rId3"/>
          <a:stretch>
            <a:fillRect/>
          </a:stretch>
        </p:blipFill>
        <p:spPr>
          <a:xfrm>
            <a:off x="1428728" y="500042"/>
            <a:ext cx="6380211" cy="452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عنصر نائب للتذييل 6"/>
          <p:cNvSpPr>
            <a:spLocks noGrp="1"/>
          </p:cNvSpPr>
          <p:nvPr>
            <p:ph type="ftr" sz="quarter" idx="11"/>
          </p:nvPr>
        </p:nvSpPr>
        <p:spPr/>
        <p:txBody>
          <a:bodyPr/>
          <a:lstStyle/>
          <a:p>
            <a:r>
              <a:rPr lang="ar-SA" smtClean="0"/>
              <a:t>د.باسمة يوسف</a:t>
            </a:r>
            <a:endParaRPr lang="ar-SA"/>
          </a:p>
        </p:txBody>
      </p:sp>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42976" y="285729"/>
            <a:ext cx="7786742" cy="3139321"/>
          </a:xfrm>
          <a:prstGeom prst="rect">
            <a:avLst/>
          </a:prstGeom>
          <a:solidFill>
            <a:schemeClr val="accent1">
              <a:lumMod val="60000"/>
              <a:lumOff val="40000"/>
            </a:schemeClr>
          </a:solidFill>
        </p:spPr>
        <p:txBody>
          <a:bodyPr wrap="square">
            <a:spAutoFit/>
          </a:bodyPr>
          <a:lstStyle/>
          <a:p>
            <a:r>
              <a:rPr lang="ar-SA" dirty="0" err="1" smtClean="0"/>
              <a:t>ثالثاالأسباب</a:t>
            </a:r>
            <a:r>
              <a:rPr lang="ar-SA" dirty="0" smtClean="0"/>
              <a:t> الحرارية</a:t>
            </a:r>
            <a:r>
              <a:rPr lang="en-US" dirty="0" smtClean="0"/>
              <a:t> :Thermal changes</a:t>
            </a:r>
            <a:br>
              <a:rPr lang="en-US" dirty="0" smtClean="0"/>
            </a:br>
            <a:r>
              <a:rPr lang="ar-SA" dirty="0" smtClean="0"/>
              <a:t>تنتقل التغيرات الحرارية التي تحدث أثناء تحضير الحفر سواء كان القطع جافاً أو رطباً بتيار هوائي مائي أو هوائي فقط إلى النسيج </a:t>
            </a:r>
            <a:r>
              <a:rPr lang="ar-SA" dirty="0" err="1" smtClean="0"/>
              <a:t>اللبي</a:t>
            </a:r>
            <a:r>
              <a:rPr lang="en-US" dirty="0" smtClean="0"/>
              <a:t> .</a:t>
            </a:r>
            <a:br>
              <a:rPr lang="en-US" dirty="0" smtClean="0"/>
            </a:br>
            <a:r>
              <a:rPr lang="ar-SA" dirty="0" smtClean="0"/>
              <a:t>وتزداد التأثيرات المؤذية للب إذا كانت سنابل القطع قديمة وحدث ضغط على نسيج السن أثناء القطع مما يؤدي إلى ارتفاع حرارة نسج السن وزيادة الارتجاج</a:t>
            </a:r>
            <a:r>
              <a:rPr lang="en-US" dirty="0" smtClean="0"/>
              <a:t> .</a:t>
            </a:r>
            <a:br>
              <a:rPr lang="en-US" dirty="0" smtClean="0"/>
            </a:br>
            <a:r>
              <a:rPr lang="ar-SA" dirty="0" smtClean="0"/>
              <a:t>تسبب الحرارة المتولدة حروقاً في ألياف </a:t>
            </a:r>
            <a:r>
              <a:rPr lang="ar-SA" dirty="0" err="1" smtClean="0"/>
              <a:t>تومز</a:t>
            </a:r>
            <a:r>
              <a:rPr lang="ar-SA" dirty="0" smtClean="0"/>
              <a:t> وتنتقل هذه التأثيرات إلى الخلايا المولدة للعاج ، كذلك فإن وضع </a:t>
            </a:r>
            <a:r>
              <a:rPr lang="ar-SA" dirty="0" err="1" smtClean="0"/>
              <a:t>حشوة</a:t>
            </a:r>
            <a:r>
              <a:rPr lang="ar-SA" dirty="0" smtClean="0"/>
              <a:t> قريبة من اللب السني دون استخدام مواد مبطنة جيدة سيؤدي إلى انتقال المثيرات الحرارية إلى اللب وبالتالي إحداث الأذى فيه</a:t>
            </a:r>
            <a:r>
              <a:rPr lang="en-US" dirty="0" smtClean="0"/>
              <a:t> .</a:t>
            </a:r>
            <a:br>
              <a:rPr lang="en-US" dirty="0" smtClean="0"/>
            </a:br>
            <a:r>
              <a:rPr lang="ar-SA" dirty="0" smtClean="0"/>
              <a:t>أيضاً كذلك الحرارة الناجمة عن </a:t>
            </a:r>
            <a:r>
              <a:rPr lang="ar-SA" dirty="0" err="1" smtClean="0"/>
              <a:t>تبلمر</a:t>
            </a:r>
            <a:r>
              <a:rPr lang="ar-SA" dirty="0" smtClean="0"/>
              <a:t> بعض المواد الترميمية أو الناتجة عن تصلب </a:t>
            </a:r>
            <a:r>
              <a:rPr lang="ar-SA" dirty="0" err="1" smtClean="0"/>
              <a:t>الاسمنتات</a:t>
            </a:r>
            <a:r>
              <a:rPr lang="ar-SA" dirty="0" smtClean="0"/>
              <a:t> يمكن أن تؤذي لب السن</a:t>
            </a:r>
            <a:r>
              <a:rPr lang="en-US" dirty="0" smtClean="0"/>
              <a:t> .</a:t>
            </a:r>
            <a:br>
              <a:rPr lang="en-US" dirty="0" smtClean="0"/>
            </a:br>
            <a:endParaRPr lang="ar-SA" dirty="0"/>
          </a:p>
        </p:txBody>
      </p:sp>
      <p:sp>
        <p:nvSpPr>
          <p:cNvPr id="19457" name="Rectangle 1"/>
          <p:cNvSpPr>
            <a:spLocks noChangeArrowheads="1"/>
          </p:cNvSpPr>
          <p:nvPr/>
        </p:nvSpPr>
        <p:spPr bwMode="auto">
          <a:xfrm>
            <a:off x="428596" y="4000504"/>
            <a:ext cx="8429652" cy="1954381"/>
          </a:xfrm>
          <a:prstGeom prst="rect">
            <a:avLst/>
          </a:prstGeom>
          <a:solidFill>
            <a:schemeClr val="accent1">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rgbClr val="483D8B"/>
                </a:solidFill>
                <a:effectLst/>
                <a:latin typeface="Verdana" pitchFamily="34" charset="0"/>
                <a:ea typeface="Calibri" pitchFamily="34" charset="0"/>
                <a:cs typeface="Arial" pitchFamily="34" charset="0"/>
              </a:rPr>
              <a:t>رابعا </a:t>
            </a:r>
            <a:r>
              <a:rPr kumimoji="0" lang="ar-SA" b="0" i="0" u="none" strike="noStrike" cap="none" normalizeH="0" baseline="0" dirty="0" err="1" smtClean="0">
                <a:ln>
                  <a:noFill/>
                </a:ln>
                <a:solidFill>
                  <a:srgbClr val="483D8B"/>
                </a:solidFill>
                <a:effectLst/>
                <a:latin typeface="Verdana" pitchFamily="34" charset="0"/>
                <a:ea typeface="Calibri" pitchFamily="34" charset="0"/>
                <a:cs typeface="Arial" pitchFamily="34" charset="0"/>
              </a:rPr>
              <a:t>التجفاف</a:t>
            </a:r>
            <a:r>
              <a:rPr kumimoji="0" lang="ar-SA" b="0" i="0" u="none" strike="noStrike" cap="none" normalizeH="0" baseline="0" dirty="0" smtClean="0">
                <a:ln>
                  <a:noFill/>
                </a:ln>
                <a:solidFill>
                  <a:srgbClr val="483D8B"/>
                </a:solidFill>
                <a:effectLst/>
                <a:latin typeface="Verdana" pitchFamily="34" charset="0"/>
                <a:ea typeface="Calibri" pitchFamily="34" charset="0"/>
                <a:cs typeface="Arial" pitchFamily="34" charset="0"/>
              </a:rPr>
              <a:t> أو </a:t>
            </a:r>
            <a:r>
              <a:rPr kumimoji="0" lang="ar-SA" b="0" i="0" u="none" strike="noStrike" cap="none" normalizeH="0" baseline="0" dirty="0" err="1" smtClean="0">
                <a:ln>
                  <a:noFill/>
                </a:ln>
                <a:solidFill>
                  <a:srgbClr val="483D8B"/>
                </a:solidFill>
                <a:effectLst/>
                <a:latin typeface="Verdana" pitchFamily="34" charset="0"/>
                <a:ea typeface="Calibri" pitchFamily="34" charset="0"/>
                <a:cs typeface="Arial" pitchFamily="34" charset="0"/>
              </a:rPr>
              <a:t>البلمهة</a:t>
            </a:r>
            <a:r>
              <a:rPr kumimoji="0" lang="en-US" b="0" i="0" u="none" strike="noStrike" cap="none" normalizeH="0" baseline="0" dirty="0" smtClean="0">
                <a:ln>
                  <a:noFill/>
                </a:ln>
                <a:solidFill>
                  <a:srgbClr val="483D8B"/>
                </a:solidFill>
                <a:effectLst/>
                <a:latin typeface="Verdana" pitchFamily="34" charset="0"/>
                <a:ea typeface="Calibri" pitchFamily="34" charset="0"/>
                <a:cs typeface="Arial" pitchFamily="34" charset="0"/>
              </a:rPr>
              <a:t> </a:t>
            </a:r>
            <a:r>
              <a:rPr kumimoji="0" lang="en-US" b="0" i="0" u="none" strike="noStrike" cap="none" normalizeH="0" baseline="0" dirty="0" err="1" smtClean="0">
                <a:ln>
                  <a:noFill/>
                </a:ln>
                <a:solidFill>
                  <a:srgbClr val="483D8B"/>
                </a:solidFill>
                <a:effectLst/>
                <a:latin typeface="Verdana" pitchFamily="34" charset="0"/>
                <a:ea typeface="Calibri" pitchFamily="34" charset="0"/>
                <a:cs typeface="Arial" pitchFamily="34" charset="0"/>
              </a:rPr>
              <a:t>ehydration</a:t>
            </a:r>
            <a:r>
              <a:rPr kumimoji="0" lang="en-US" b="0" i="0" u="none" strike="noStrike" cap="none" normalizeH="0" baseline="0" dirty="0" smtClean="0">
                <a:ln>
                  <a:noFill/>
                </a:ln>
                <a:solidFill>
                  <a:srgbClr val="4D528C"/>
                </a:solidFill>
                <a:effectLst/>
                <a:latin typeface="Verdana" pitchFamily="34" charset="0"/>
                <a:ea typeface="Calibri" pitchFamily="34" charset="0"/>
                <a:cs typeface="Arial" pitchFamily="34" charset="0"/>
              </a:rPr>
              <a:t/>
            </a:r>
            <a:br>
              <a:rPr kumimoji="0" lang="en-US" b="0" i="0" u="none" strike="noStrike" cap="none" normalizeH="0" baseline="0" dirty="0" smtClean="0">
                <a:ln>
                  <a:noFill/>
                </a:ln>
                <a:solidFill>
                  <a:srgbClr val="4D528C"/>
                </a:solidFill>
                <a:effectLst/>
                <a:latin typeface="Verdana" pitchFamily="34" charset="0"/>
                <a:ea typeface="Calibri" pitchFamily="34" charset="0"/>
                <a:cs typeface="Arial" pitchFamily="34" charset="0"/>
              </a:rPr>
            </a:b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قد يؤدي </a:t>
            </a: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التجفاف</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الزائد للعاج أثناء تحضير الحفر إلى إصابة </a:t>
            </a: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لبية</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ولا </a:t>
            </a: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سيما</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في الأسنان الدائمة الفتية حيث تكون </a:t>
            </a: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الأقنية</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العاجية واسعة مع احتمال تعرض عدد كبير من ألياف </a:t>
            </a: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تومز</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للانكشاف ، لذلك يجب عدم المبالغة في استعمال الهواء أثناء التجفيف الذي يؤدي إلى </a:t>
            </a: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بلهمة</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a:t>
            </a: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أقنية</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a:t>
            </a: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تومز</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 كذلك يجب تجنب استعمال المطهرات الكيميائية التي تسبب </a:t>
            </a: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التجفاف</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وإثارة ألياف </a:t>
            </a: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تومز</a:t>
            </a:r>
            <a:r>
              <a:rPr kumimoji="0" lang="en-US"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a:t>
            </a:r>
            <a:r>
              <a:rPr kumimoji="0" lang="en-US" sz="13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a:t>
            </a:r>
            <a:r>
              <a:rPr kumimoji="0" lang="en-US" sz="1300" b="0" i="0" u="none" strike="noStrike" cap="none" normalizeH="0" baseline="0" dirty="0" smtClean="0">
                <a:ln>
                  <a:noFill/>
                </a:ln>
                <a:solidFill>
                  <a:srgbClr val="4D528C"/>
                </a:solidFill>
                <a:effectLst/>
                <a:latin typeface="Verdana" pitchFamily="34" charset="0"/>
                <a:ea typeface="Calibri" pitchFamily="34" charset="0"/>
                <a:cs typeface="Arial" pitchFamily="34" charset="0"/>
              </a:rPr>
              <a:t/>
            </a:r>
            <a:br>
              <a:rPr kumimoji="0" lang="en-US" sz="1300" b="0" i="0" u="none" strike="noStrike" cap="none" normalizeH="0" baseline="0" dirty="0" smtClean="0">
                <a:ln>
                  <a:noFill/>
                </a:ln>
                <a:solidFill>
                  <a:srgbClr val="4D528C"/>
                </a:solidFill>
                <a:effectLst/>
                <a:latin typeface="Verdana" pitchFamily="34" charset="0"/>
                <a:ea typeface="Calibri" pitchFamily="34" charset="0"/>
                <a:cs typeface="Arial" pitchFamily="34" charset="0"/>
              </a:rPr>
            </a:br>
            <a:r>
              <a:rPr kumimoji="0" lang="en-US" sz="1300" b="0" i="0" u="none" strike="noStrike" cap="none" normalizeH="0" baseline="0" dirty="0" smtClean="0">
                <a:ln>
                  <a:noFill/>
                </a:ln>
                <a:solidFill>
                  <a:srgbClr val="4D528C"/>
                </a:solidFill>
                <a:effectLst/>
                <a:latin typeface="Verdana" pitchFamily="34" charset="0"/>
                <a:ea typeface="Calibri" pitchFamily="34" charset="0"/>
                <a:cs typeface="Arial" pitchFamily="34" charset="0"/>
              </a:rPr>
              <a:t/>
            </a:r>
            <a:br>
              <a:rPr kumimoji="0" lang="en-US" sz="1300" b="0" i="0" u="none" strike="noStrike" cap="none" normalizeH="0" baseline="0" dirty="0" smtClean="0">
                <a:ln>
                  <a:noFill/>
                </a:ln>
                <a:solidFill>
                  <a:srgbClr val="4D528C"/>
                </a:solidFill>
                <a:effectLst/>
                <a:latin typeface="Verdana" pitchFamily="34" charset="0"/>
                <a:ea typeface="Calibri"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عنصر نائب للتذييل 4"/>
          <p:cNvSpPr>
            <a:spLocks noGrp="1"/>
          </p:cNvSpPr>
          <p:nvPr>
            <p:ph type="ftr" sz="quarter" idx="11"/>
          </p:nvPr>
        </p:nvSpPr>
        <p:spPr/>
        <p:txBody>
          <a:bodyPr/>
          <a:lstStyle/>
          <a:p>
            <a:r>
              <a:rPr lang="ar-SA" smtClean="0"/>
              <a:t>د.باسمة يوسف</a:t>
            </a:r>
            <a:endParaRPr lang="ar-S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285729"/>
            <a:ext cx="9144000" cy="2031325"/>
          </a:xfrm>
          <a:prstGeom prst="rect">
            <a:avLst/>
          </a:prstGeom>
          <a:solidFill>
            <a:schemeClr val="accent1">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rgbClr val="483D8B"/>
                </a:solidFill>
                <a:effectLst/>
                <a:latin typeface="Verdana" pitchFamily="34" charset="0"/>
                <a:ea typeface="Calibri" pitchFamily="34" charset="0"/>
                <a:cs typeface="Arial" pitchFamily="34" charset="0"/>
              </a:rPr>
              <a:t>خامسا الاهتزاز</a:t>
            </a:r>
            <a:r>
              <a:rPr kumimoji="0" lang="en-US" b="0" i="0" u="none" strike="noStrike" cap="none" normalizeH="0" baseline="0" dirty="0" smtClean="0">
                <a:ln>
                  <a:noFill/>
                </a:ln>
                <a:solidFill>
                  <a:srgbClr val="483D8B"/>
                </a:solidFill>
                <a:effectLst/>
                <a:latin typeface="Verdana" pitchFamily="34" charset="0"/>
                <a:ea typeface="Calibri" pitchFamily="34" charset="0"/>
                <a:cs typeface="Arial" pitchFamily="34" charset="0"/>
              </a:rPr>
              <a:t> :Vibration</a:t>
            </a:r>
            <a:r>
              <a:rPr kumimoji="0" lang="en-US" b="0" i="0" u="none" strike="noStrike" cap="none" normalizeH="0" baseline="0" dirty="0" smtClean="0">
                <a:ln>
                  <a:noFill/>
                </a:ln>
                <a:solidFill>
                  <a:srgbClr val="4D528C"/>
                </a:solidFill>
                <a:effectLst/>
                <a:latin typeface="Verdana" pitchFamily="34" charset="0"/>
                <a:ea typeface="Calibri" pitchFamily="34" charset="0"/>
                <a:cs typeface="Arial" pitchFamily="34" charset="0"/>
              </a:rPr>
              <a:t/>
            </a:r>
            <a:br>
              <a:rPr kumimoji="0" lang="en-US" b="0" i="0" u="none" strike="noStrike" cap="none" normalizeH="0" baseline="0" dirty="0" smtClean="0">
                <a:ln>
                  <a:noFill/>
                </a:ln>
                <a:solidFill>
                  <a:srgbClr val="4D528C"/>
                </a:solidFill>
                <a:effectLst/>
                <a:latin typeface="Verdana" pitchFamily="34" charset="0"/>
                <a:ea typeface="Calibri" pitchFamily="34" charset="0"/>
                <a:cs typeface="Arial" pitchFamily="34" charset="0"/>
              </a:rPr>
            </a:b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يؤدي استخدام السنابل القديمة التي تحدث ضغطاً زائداً أثناء تحضير الحفر إلى رض اللب .كما تسبب الأدوات الدوارة ذات السرعات البطيئة ارتجاجاً غير طبيعي وأذية </a:t>
            </a:r>
            <a:r>
              <a:rPr kumimoji="0" lang="en-US" b="0" i="0" u="none" strike="noStrike" cap="none" normalizeH="0" baseline="0" dirty="0" smtClean="0">
                <a:ln>
                  <a:noFill/>
                </a:ln>
                <a:solidFill>
                  <a:srgbClr val="4D528C"/>
                </a:solidFill>
                <a:effectLst/>
                <a:latin typeface="Verdana" pitchFamily="34" charset="0"/>
                <a:ea typeface="Calibri" pitchFamily="34" charset="0"/>
                <a:cs typeface="Arial" pitchFamily="34" charset="0"/>
              </a:rPr>
              <a:t/>
            </a:r>
            <a:br>
              <a:rPr kumimoji="0" lang="en-US" b="0" i="0" u="none" strike="noStrike" cap="none" normalizeH="0" baseline="0" dirty="0" smtClean="0">
                <a:ln>
                  <a:noFill/>
                </a:ln>
                <a:solidFill>
                  <a:srgbClr val="4D528C"/>
                </a:solidFill>
                <a:effectLst/>
                <a:latin typeface="Verdana" pitchFamily="34" charset="0"/>
                <a:ea typeface="Calibri" pitchFamily="34" charset="0"/>
                <a:cs typeface="Arial" pitchFamily="34" charset="0"/>
              </a:rPr>
            </a:b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لبية</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إن استخدام </a:t>
            </a: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مدكات</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a:t>
            </a: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الأملغم</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في رص وتكثيف </a:t>
            </a: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حشوات</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a:t>
            </a: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الأملغم</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يكون تأثيرها قليل، </a:t>
            </a:r>
            <a:r>
              <a:rPr kumimoji="0" lang="en-US" b="0" i="0" u="none" strike="noStrike" cap="none" normalizeH="0" baseline="0" dirty="0" smtClean="0">
                <a:ln>
                  <a:noFill/>
                </a:ln>
                <a:solidFill>
                  <a:srgbClr val="4D528C"/>
                </a:solidFill>
                <a:effectLst/>
                <a:latin typeface="Verdana" pitchFamily="34" charset="0"/>
                <a:ea typeface="Calibri" pitchFamily="34" charset="0"/>
                <a:cs typeface="Arial" pitchFamily="34" charset="0"/>
              </a:rPr>
              <a:t/>
            </a:r>
            <a:br>
              <a:rPr kumimoji="0" lang="en-US" b="0" i="0" u="none" strike="noStrike" cap="none" normalizeH="0" baseline="0" dirty="0" smtClean="0">
                <a:ln>
                  <a:noFill/>
                </a:ln>
                <a:solidFill>
                  <a:srgbClr val="4D528C"/>
                </a:solidFill>
                <a:effectLst/>
                <a:latin typeface="Verdana" pitchFamily="34" charset="0"/>
                <a:ea typeface="Calibri" pitchFamily="34" charset="0"/>
                <a:cs typeface="Arial" pitchFamily="34" charset="0"/>
              </a:rPr>
            </a:b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لذلك على الممارس أن لا يهتم لهذا الأمر</a:t>
            </a:r>
            <a:r>
              <a:rPr kumimoji="0" lang="en-US"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a:t>
            </a:r>
            <a:r>
              <a:rPr kumimoji="0" lang="en-US" b="0" i="0" u="none" strike="noStrike" cap="none" normalizeH="0" baseline="0" dirty="0" smtClean="0">
                <a:ln>
                  <a:noFill/>
                </a:ln>
                <a:solidFill>
                  <a:srgbClr val="4D528C"/>
                </a:solidFill>
                <a:effectLst/>
                <a:latin typeface="Verdana" pitchFamily="34" charset="0"/>
                <a:ea typeface="Calibri" pitchFamily="34" charset="0"/>
                <a:cs typeface="Arial" pitchFamily="34" charset="0"/>
              </a:rPr>
              <a:t/>
            </a:r>
            <a:br>
              <a:rPr kumimoji="0" lang="en-US" b="0" i="0" u="none" strike="noStrike" cap="none" normalizeH="0" baseline="0" dirty="0" smtClean="0">
                <a:ln>
                  <a:noFill/>
                </a:ln>
                <a:solidFill>
                  <a:srgbClr val="4D528C"/>
                </a:solidFill>
                <a:effectLst/>
                <a:latin typeface="Verdana" pitchFamily="34" charset="0"/>
                <a:ea typeface="Calibri" pitchFamily="34" charset="0"/>
                <a:cs typeface="Arial" pitchFamily="34" charset="0"/>
              </a:rPr>
            </a:br>
            <a:r>
              <a:rPr kumimoji="0" lang="en-US" b="0" i="0" u="none" strike="noStrike" cap="none" normalizeH="0" baseline="0" dirty="0" smtClean="0">
                <a:ln>
                  <a:noFill/>
                </a:ln>
                <a:solidFill>
                  <a:srgbClr val="4D528C"/>
                </a:solidFill>
                <a:effectLst/>
                <a:latin typeface="Verdana" pitchFamily="34" charset="0"/>
                <a:ea typeface="Calibri" pitchFamily="34" charset="0"/>
                <a:cs typeface="Arial" pitchFamily="34" charset="0"/>
              </a:rPr>
              <a:t/>
            </a:r>
            <a:br>
              <a:rPr kumimoji="0" lang="en-US" b="0" i="0" u="none" strike="noStrike" cap="none" normalizeH="0" baseline="0" dirty="0" smtClean="0">
                <a:ln>
                  <a:noFill/>
                </a:ln>
                <a:solidFill>
                  <a:srgbClr val="4D528C"/>
                </a:solidFill>
                <a:effectLst/>
                <a:latin typeface="Verdana" pitchFamily="34" charset="0"/>
                <a:ea typeface="Calibri" pitchFamily="34" charset="0"/>
                <a:cs typeface="Arial" pitchFamily="34" charset="0"/>
              </a:rPr>
            </a:b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ستطيل 5"/>
          <p:cNvSpPr/>
          <p:nvPr/>
        </p:nvSpPr>
        <p:spPr>
          <a:xfrm>
            <a:off x="642910" y="2357430"/>
            <a:ext cx="8358246" cy="2585323"/>
          </a:xfrm>
          <a:prstGeom prst="rect">
            <a:avLst/>
          </a:prstGeom>
          <a:solidFill>
            <a:schemeClr val="accent1">
              <a:lumMod val="60000"/>
              <a:lumOff val="40000"/>
            </a:schemeClr>
          </a:solidFill>
        </p:spPr>
        <p:txBody>
          <a:bodyPr wrap="square">
            <a:spAutoFit/>
          </a:bodyPr>
          <a:lstStyle/>
          <a:p>
            <a:r>
              <a:rPr lang="ar-SA" dirty="0" smtClean="0">
                <a:solidFill>
                  <a:schemeClr val="tx2"/>
                </a:solidFill>
              </a:rPr>
              <a:t>سادسا التغيرات الكيميائية</a:t>
            </a:r>
            <a:r>
              <a:rPr lang="en-US" dirty="0" smtClean="0">
                <a:solidFill>
                  <a:schemeClr val="tx2"/>
                </a:solidFill>
              </a:rPr>
              <a:t> :Chemical changes</a:t>
            </a:r>
            <a:r>
              <a:rPr lang="en-US" dirty="0" smtClean="0"/>
              <a:t/>
            </a:r>
            <a:br>
              <a:rPr lang="en-US" dirty="0" smtClean="0"/>
            </a:br>
            <a:r>
              <a:rPr lang="ar-SA" dirty="0" smtClean="0"/>
              <a:t>قد تحدث المواد السنية الترميمية أذى لنسج اللب بسبب تركيبها وبنيتها ، أو بسبب ارتفاع درجة حرارتها أثناء </a:t>
            </a:r>
            <a:r>
              <a:rPr lang="ar-SA" dirty="0" err="1" smtClean="0"/>
              <a:t>تماثرها</a:t>
            </a:r>
            <a:r>
              <a:rPr lang="ar-SA" dirty="0" smtClean="0"/>
              <a:t> أو احتوائها على الحمض مثلاُ</a:t>
            </a:r>
            <a:r>
              <a:rPr lang="en-US" dirty="0" smtClean="0"/>
              <a:t> .</a:t>
            </a:r>
            <a:br>
              <a:rPr lang="en-US" dirty="0" smtClean="0"/>
            </a:br>
            <a:r>
              <a:rPr lang="ar-SA" dirty="0" smtClean="0"/>
              <a:t>هذا ويقي </a:t>
            </a:r>
            <a:r>
              <a:rPr lang="ar-SA" dirty="0" err="1" smtClean="0"/>
              <a:t>التبطن</a:t>
            </a:r>
            <a:r>
              <a:rPr lang="ar-SA" dirty="0" smtClean="0"/>
              <a:t> الجيد والمناسب من حدوث أذية </a:t>
            </a:r>
            <a:r>
              <a:rPr lang="ar-SA" dirty="0" err="1" smtClean="0"/>
              <a:t>لبية</a:t>
            </a:r>
            <a:r>
              <a:rPr lang="ar-SA" dirty="0" smtClean="0"/>
              <a:t> ، ويمكن استخدام طبقتين أو 3 طبقات من الطلاء ( </a:t>
            </a:r>
            <a:r>
              <a:rPr lang="ar-SA" dirty="0" err="1" smtClean="0"/>
              <a:t>الفرنيش</a:t>
            </a:r>
            <a:r>
              <a:rPr lang="ar-SA" dirty="0" smtClean="0"/>
              <a:t> ) بالإضافة إلى التبطين في الحفر المعدة لاستقبال ترميمات </a:t>
            </a:r>
            <a:r>
              <a:rPr lang="ar-SA" dirty="0" err="1" smtClean="0"/>
              <a:t>الأملغم</a:t>
            </a:r>
            <a:r>
              <a:rPr lang="ar-SA" dirty="0" smtClean="0"/>
              <a:t> كونها تزيد من فعالية العزل ، وتمنع تسرب </a:t>
            </a:r>
            <a:r>
              <a:rPr lang="ar-SA" dirty="0" err="1" smtClean="0"/>
              <a:t>الأصبغة</a:t>
            </a:r>
            <a:r>
              <a:rPr lang="ar-SA" dirty="0" smtClean="0"/>
              <a:t> عبر </a:t>
            </a:r>
            <a:r>
              <a:rPr lang="ar-SA" dirty="0" err="1" smtClean="0"/>
              <a:t>أقنية</a:t>
            </a:r>
            <a:r>
              <a:rPr lang="ar-SA" dirty="0" smtClean="0"/>
              <a:t> </a:t>
            </a:r>
            <a:r>
              <a:rPr lang="ar-SA" dirty="0" err="1" smtClean="0"/>
              <a:t>تومز</a:t>
            </a:r>
            <a:r>
              <a:rPr lang="ar-SA" dirty="0" smtClean="0"/>
              <a:t> ، وبالتالي تلون نسج السن باللون الرمادي</a:t>
            </a:r>
            <a:r>
              <a:rPr lang="en-US" dirty="0" smtClean="0"/>
              <a:t> .</a:t>
            </a:r>
            <a:br>
              <a:rPr lang="en-US" dirty="0" smtClean="0"/>
            </a:br>
            <a:r>
              <a:rPr lang="ar-SA" dirty="0" smtClean="0"/>
              <a:t>كذلك قد تنفذ بعض الأدوية المستعملة </a:t>
            </a:r>
            <a:r>
              <a:rPr lang="ar-SA" dirty="0" err="1" smtClean="0"/>
              <a:t>كالكلوروفورم</a:t>
            </a:r>
            <a:r>
              <a:rPr lang="ar-SA" dirty="0" smtClean="0"/>
              <a:t> و تري </a:t>
            </a:r>
            <a:r>
              <a:rPr lang="ar-SA" dirty="0" err="1" smtClean="0"/>
              <a:t>كريزول</a:t>
            </a:r>
            <a:r>
              <a:rPr lang="ar-SA" dirty="0" smtClean="0"/>
              <a:t> </a:t>
            </a:r>
            <a:r>
              <a:rPr lang="ar-SA" dirty="0" err="1" smtClean="0"/>
              <a:t>فورمول</a:t>
            </a:r>
            <a:r>
              <a:rPr lang="ar-SA" dirty="0" smtClean="0"/>
              <a:t> من خلال </a:t>
            </a:r>
            <a:r>
              <a:rPr lang="ar-SA" dirty="0" err="1" smtClean="0"/>
              <a:t>الأقنية</a:t>
            </a:r>
            <a:r>
              <a:rPr lang="ar-SA" dirty="0" smtClean="0"/>
              <a:t> العاجية ، وتحدث التهاباً لبياً غير ردود</a:t>
            </a:r>
            <a:r>
              <a:rPr lang="en-US" dirty="0" smtClean="0"/>
              <a:t> .</a:t>
            </a:r>
            <a:br>
              <a:rPr lang="en-US" dirty="0" smtClean="0"/>
            </a:br>
            <a:endParaRPr lang="ar-SA" dirty="0"/>
          </a:p>
        </p:txBody>
      </p:sp>
      <p:sp>
        <p:nvSpPr>
          <p:cNvPr id="7" name="مستطيل 6"/>
          <p:cNvSpPr/>
          <p:nvPr/>
        </p:nvSpPr>
        <p:spPr>
          <a:xfrm>
            <a:off x="571472" y="5000636"/>
            <a:ext cx="8143900" cy="1200329"/>
          </a:xfrm>
          <a:prstGeom prst="rect">
            <a:avLst/>
          </a:prstGeom>
          <a:solidFill>
            <a:schemeClr val="accent1">
              <a:lumMod val="60000"/>
              <a:lumOff val="40000"/>
            </a:schemeClr>
          </a:solidFill>
        </p:spPr>
        <p:txBody>
          <a:bodyPr wrap="square">
            <a:spAutoFit/>
          </a:bodyPr>
          <a:lstStyle/>
          <a:p>
            <a:r>
              <a:rPr lang="ar-SA" dirty="0" smtClean="0">
                <a:solidFill>
                  <a:schemeClr val="tx2"/>
                </a:solidFill>
              </a:rPr>
              <a:t>سابعا التغيرات الكهربائية</a:t>
            </a:r>
            <a:r>
              <a:rPr lang="en-US" dirty="0" smtClean="0">
                <a:solidFill>
                  <a:schemeClr val="tx2"/>
                </a:solidFill>
              </a:rPr>
              <a:t> :Electrical changes</a:t>
            </a:r>
            <a:r>
              <a:rPr lang="en-US" dirty="0" smtClean="0"/>
              <a:t/>
            </a:r>
            <a:br>
              <a:rPr lang="en-US" dirty="0" smtClean="0"/>
            </a:br>
            <a:r>
              <a:rPr lang="ar-SA" dirty="0" smtClean="0"/>
              <a:t>ينشأ عن وجود معدنين مختلفين في الفم تيارات </a:t>
            </a:r>
            <a:r>
              <a:rPr lang="ar-SA" dirty="0" err="1" smtClean="0"/>
              <a:t>غلفانية</a:t>
            </a:r>
            <a:r>
              <a:rPr lang="ar-SA" dirty="0" smtClean="0"/>
              <a:t> تحدث أذية </a:t>
            </a:r>
            <a:r>
              <a:rPr lang="ar-SA" dirty="0" err="1" smtClean="0"/>
              <a:t>لبية</a:t>
            </a:r>
            <a:r>
              <a:rPr lang="ar-SA" dirty="0" smtClean="0"/>
              <a:t> وقد يؤدي الاستعمال الخاطئ لجهاز اختبار حيوية اللب الكهربائي إلى احتقان لبي</a:t>
            </a:r>
            <a:r>
              <a:rPr lang="en-US" dirty="0" smtClean="0"/>
              <a:t> .</a:t>
            </a:r>
            <a:br>
              <a:rPr lang="en-US" dirty="0" smtClean="0"/>
            </a:br>
            <a:endParaRPr lang="ar-SA" dirty="0"/>
          </a:p>
        </p:txBody>
      </p:sp>
      <p:sp>
        <p:nvSpPr>
          <p:cNvPr id="5" name="عنصر نائب للتذييل 4"/>
          <p:cNvSpPr>
            <a:spLocks noGrp="1"/>
          </p:cNvSpPr>
          <p:nvPr>
            <p:ph type="ftr" sz="quarter" idx="11"/>
          </p:nvPr>
        </p:nvSpPr>
        <p:spPr/>
        <p:txBody>
          <a:bodyPr/>
          <a:lstStyle/>
          <a:p>
            <a:r>
              <a:rPr lang="ar-SA" smtClean="0"/>
              <a:t>د.باسمة يوسف</a:t>
            </a:r>
            <a:endParaRPr lang="ar-S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42910" y="285728"/>
            <a:ext cx="8358246" cy="1477328"/>
          </a:xfrm>
          <a:prstGeom prst="rect">
            <a:avLst/>
          </a:prstGeom>
          <a:solidFill>
            <a:schemeClr val="accent1">
              <a:lumMod val="60000"/>
              <a:lumOff val="40000"/>
            </a:schemeClr>
          </a:solidFill>
        </p:spPr>
        <p:txBody>
          <a:bodyPr wrap="square">
            <a:spAutoFit/>
          </a:bodyPr>
          <a:lstStyle/>
          <a:p>
            <a:r>
              <a:rPr lang="ar-SA" dirty="0" smtClean="0">
                <a:solidFill>
                  <a:schemeClr val="tx2"/>
                </a:solidFill>
              </a:rPr>
              <a:t>ثامنا التسرب </a:t>
            </a:r>
            <a:r>
              <a:rPr lang="ar-SA" dirty="0" err="1" smtClean="0">
                <a:solidFill>
                  <a:schemeClr val="tx2"/>
                </a:solidFill>
              </a:rPr>
              <a:t>الحفافي</a:t>
            </a:r>
            <a:r>
              <a:rPr lang="en-US" dirty="0" smtClean="0">
                <a:solidFill>
                  <a:schemeClr val="tx2"/>
                </a:solidFill>
              </a:rPr>
              <a:t>:Marginal </a:t>
            </a:r>
            <a:r>
              <a:rPr lang="en-US" dirty="0" err="1" smtClean="0">
                <a:solidFill>
                  <a:schemeClr val="tx2"/>
                </a:solidFill>
              </a:rPr>
              <a:t>macrolage</a:t>
            </a:r>
            <a:r>
              <a:rPr lang="en-US" dirty="0" smtClean="0"/>
              <a:t/>
            </a:r>
            <a:br>
              <a:rPr lang="en-US" dirty="0" smtClean="0"/>
            </a:br>
            <a:r>
              <a:rPr lang="ar-SA" dirty="0" smtClean="0"/>
              <a:t>من الأسباب الهامة لالتهاب اللب والتي تحظى باهتمام كبير اليوم حيث يتم دخول </a:t>
            </a:r>
            <a:r>
              <a:rPr lang="ar-SA" dirty="0" err="1" smtClean="0"/>
              <a:t>العضويات</a:t>
            </a:r>
            <a:r>
              <a:rPr lang="ar-SA" dirty="0" smtClean="0"/>
              <a:t> الدقيقة من المسافة ما بين جدران الحفرة والمادة المرممة ، لذلك يجب تأمين ختم حفائي جيد</a:t>
            </a:r>
            <a:r>
              <a:rPr lang="en-US" dirty="0" smtClean="0"/>
              <a:t> .</a:t>
            </a:r>
            <a:br>
              <a:rPr lang="en-US" dirty="0" smtClean="0"/>
            </a:br>
            <a:r>
              <a:rPr lang="en-US" dirty="0" smtClean="0"/>
              <a:t/>
            </a:r>
            <a:br>
              <a:rPr lang="en-US" dirty="0" smtClean="0"/>
            </a:br>
            <a:endParaRPr lang="ar-SA" dirty="0"/>
          </a:p>
        </p:txBody>
      </p:sp>
      <p:sp>
        <p:nvSpPr>
          <p:cNvPr id="17409" name="Rectangle 1"/>
          <p:cNvSpPr>
            <a:spLocks noChangeArrowheads="1"/>
          </p:cNvSpPr>
          <p:nvPr/>
        </p:nvSpPr>
        <p:spPr bwMode="auto">
          <a:xfrm>
            <a:off x="428596" y="5286388"/>
            <a:ext cx="8269480" cy="923330"/>
          </a:xfrm>
          <a:prstGeom prst="rect">
            <a:avLst/>
          </a:prstGeom>
          <a:solidFill>
            <a:schemeClr val="accent1">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rgbClr val="483D8B"/>
                </a:solidFill>
                <a:effectLst/>
                <a:latin typeface="Verdana" pitchFamily="34" charset="0"/>
                <a:ea typeface="Calibri" pitchFamily="34" charset="0"/>
                <a:cs typeface="Arial" pitchFamily="34" charset="0"/>
              </a:rPr>
              <a:t>تاسعا اختلاف الضغط الجوي</a:t>
            </a:r>
            <a:r>
              <a:rPr kumimoji="0" lang="en-US" b="0" i="0" u="none" strike="noStrike" cap="none" normalizeH="0" baseline="0" dirty="0" smtClean="0">
                <a:ln>
                  <a:noFill/>
                </a:ln>
                <a:solidFill>
                  <a:srgbClr val="483D8B"/>
                </a:solidFill>
                <a:effectLst/>
                <a:latin typeface="Verdana" pitchFamily="34" charset="0"/>
                <a:ea typeface="Calibri" pitchFamily="34" charset="0"/>
                <a:cs typeface="Arial" pitchFamily="34" charset="0"/>
              </a:rPr>
              <a:t> :</a:t>
            </a:r>
            <a:r>
              <a:rPr kumimoji="0" lang="en-US" b="0" i="0" u="none" strike="noStrike" cap="none" normalizeH="0" baseline="0" dirty="0" smtClean="0">
                <a:ln>
                  <a:noFill/>
                </a:ln>
                <a:solidFill>
                  <a:srgbClr val="4D528C"/>
                </a:solidFill>
                <a:effectLst/>
                <a:latin typeface="Verdana" pitchFamily="34" charset="0"/>
                <a:ea typeface="Calibri" pitchFamily="34" charset="0"/>
                <a:cs typeface="Arial" pitchFamily="34" charset="0"/>
              </a:rPr>
              <a:t/>
            </a:r>
            <a:br>
              <a:rPr kumimoji="0" lang="en-US" b="0" i="0" u="none" strike="noStrike" cap="none" normalizeH="0" baseline="0" dirty="0" smtClean="0">
                <a:ln>
                  <a:noFill/>
                </a:ln>
                <a:solidFill>
                  <a:srgbClr val="4D528C"/>
                </a:solidFill>
                <a:effectLst/>
                <a:latin typeface="Verdana" pitchFamily="34" charset="0"/>
                <a:ea typeface="Calibri" pitchFamily="34" charset="0"/>
                <a:cs typeface="Arial" pitchFamily="34" charset="0"/>
              </a:rPr>
            </a:b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قد تحدث آلام سنية شديدة تستمر لساعات بسبب انخفاض الضغط الجوي للعاملين في الطائرات أو متسلقي المرتفعات الشاهقة ، وذلك في الأسنان غير السليمة والمرممة حديثاً </a:t>
            </a:r>
            <a:r>
              <a:rPr kumimoji="0" lang="ar-SA" b="0" i="0" u="none" strike="noStrike" cap="none" normalizeH="0" baseline="0" dirty="0" err="1" smtClean="0">
                <a:ln>
                  <a:noFill/>
                </a:ln>
                <a:solidFill>
                  <a:srgbClr val="000000"/>
                </a:solidFill>
                <a:effectLst/>
                <a:latin typeface="Verdana" pitchFamily="34" charset="0"/>
                <a:ea typeface="Calibri" pitchFamily="34" charset="0"/>
                <a:cs typeface="Arial" pitchFamily="34" charset="0"/>
              </a:rPr>
              <a:t>بحشوات</a:t>
            </a:r>
            <a:r>
              <a:rPr kumimoji="0" lang="ar-SA"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عميقة</a:t>
            </a:r>
            <a:r>
              <a:rPr kumimoji="0" lang="en-US"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 </a:t>
            </a:r>
            <a:r>
              <a:rPr kumimoji="0" lang="en-US" sz="1200" b="0" i="0" u="none" strike="noStrike" cap="none" normalizeH="0" baseline="0" dirty="0" smtClean="0">
                <a:ln>
                  <a:noFill/>
                </a:ln>
                <a:solidFill>
                  <a:srgbClr val="000000"/>
                </a:solidFill>
                <a:effectLst/>
                <a:latin typeface="Verdana" pitchFamily="34" charset="0"/>
                <a:ea typeface="Calibri" pitchFamily="34"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عنصر نائب للتذييل 4"/>
          <p:cNvSpPr>
            <a:spLocks noGrp="1"/>
          </p:cNvSpPr>
          <p:nvPr>
            <p:ph type="ftr" sz="quarter" idx="11"/>
          </p:nvPr>
        </p:nvSpPr>
        <p:spPr/>
        <p:txBody>
          <a:bodyPr/>
          <a:lstStyle/>
          <a:p>
            <a:r>
              <a:rPr lang="ar-SA" smtClean="0"/>
              <a:t>د.باسمة يوسف</a:t>
            </a:r>
            <a:endParaRPr lang="ar-S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0" name="Oval 16"/>
          <p:cNvSpPr>
            <a:spLocks noChangeArrowheads="1"/>
          </p:cNvSpPr>
          <p:nvPr/>
        </p:nvSpPr>
        <p:spPr bwMode="auto">
          <a:xfrm>
            <a:off x="1714480" y="3000372"/>
            <a:ext cx="1333500" cy="504825"/>
          </a:xfrm>
          <a:prstGeom prst="ellipse">
            <a:avLst/>
          </a:prstGeom>
          <a:gradFill rotWithShape="0">
            <a:gsLst>
              <a:gs pos="0">
                <a:srgbClr val="FFFFFF"/>
              </a:gs>
              <a:gs pos="100000">
                <a:srgbClr val="999999"/>
              </a:gs>
            </a:gsLst>
            <a:lin ang="5400000" scaled="1"/>
          </a:gra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احتقان اللب</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95" name="AutoShape 11"/>
          <p:cNvSpPr>
            <a:spLocks noChangeArrowheads="1"/>
          </p:cNvSpPr>
          <p:nvPr/>
        </p:nvSpPr>
        <p:spPr bwMode="auto">
          <a:xfrm rot="4676024">
            <a:off x="-2111960" y="1323315"/>
            <a:ext cx="992188" cy="2035175"/>
          </a:xfrm>
          <a:prstGeom prst="curvedRightArrow">
            <a:avLst>
              <a:gd name="adj1" fmla="val 49001"/>
              <a:gd name="adj2" fmla="val 82048"/>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6394" name="Oval 10"/>
          <p:cNvSpPr>
            <a:spLocks noChangeArrowheads="1"/>
          </p:cNvSpPr>
          <p:nvPr/>
        </p:nvSpPr>
        <p:spPr bwMode="auto">
          <a:xfrm>
            <a:off x="2928926" y="4000504"/>
            <a:ext cx="1660525" cy="514350"/>
          </a:xfrm>
          <a:prstGeom prst="ellipse">
            <a:avLst/>
          </a:prstGeom>
          <a:gradFill rotWithShape="0">
            <a:gsLst>
              <a:gs pos="0">
                <a:srgbClr val="FFFFFF"/>
              </a:gs>
              <a:gs pos="100000">
                <a:srgbClr val="999999"/>
              </a:gs>
            </a:gsLst>
            <a:lin ang="5400000" scaled="1"/>
          </a:gra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300" b="0" i="0" u="none" strike="noStrike" cap="none" normalizeH="0" baseline="0" dirty="0" smtClean="0">
                <a:ln>
                  <a:noFill/>
                </a:ln>
                <a:solidFill>
                  <a:srgbClr val="6666FF"/>
                </a:solidFill>
                <a:effectLst/>
                <a:latin typeface="Verdana" pitchFamily="34" charset="0"/>
                <a:ea typeface="Calibri" pitchFamily="34" charset="0"/>
                <a:cs typeface="Arial" pitchFamily="34" charset="0"/>
              </a:rPr>
              <a:t>التهاب اللب الحاد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91" name="Oval 7"/>
          <p:cNvSpPr>
            <a:spLocks noChangeArrowheads="1"/>
          </p:cNvSpPr>
          <p:nvPr/>
        </p:nvSpPr>
        <p:spPr bwMode="auto">
          <a:xfrm>
            <a:off x="2786050" y="5357826"/>
            <a:ext cx="914400" cy="1304925"/>
          </a:xfrm>
          <a:prstGeom prst="ellipse">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300" b="0" i="0" u="none" strike="noStrike" cap="none" normalizeH="0" baseline="0" dirty="0" smtClean="0">
                <a:ln>
                  <a:noFill/>
                </a:ln>
                <a:solidFill>
                  <a:srgbClr val="6666FF"/>
                </a:solidFill>
                <a:effectLst/>
                <a:latin typeface="Verdana" pitchFamily="34" charset="0"/>
                <a:ea typeface="Calibri" pitchFamily="34" charset="0"/>
                <a:cs typeface="Arial" pitchFamily="34" charset="0"/>
              </a:rPr>
              <a:t>التهاب اللب المصلي الحاد</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92" name="Oval 8"/>
          <p:cNvSpPr>
            <a:spLocks noChangeArrowheads="1"/>
          </p:cNvSpPr>
          <p:nvPr/>
        </p:nvSpPr>
        <p:spPr bwMode="auto">
          <a:xfrm>
            <a:off x="4214810" y="5357826"/>
            <a:ext cx="955675" cy="1295400"/>
          </a:xfrm>
          <a:prstGeom prst="ellipse">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300" b="0" i="0" u="none" strike="noStrike" cap="none" normalizeH="0" baseline="0" dirty="0" smtClean="0">
                <a:ln>
                  <a:noFill/>
                </a:ln>
                <a:solidFill>
                  <a:srgbClr val="6666FF"/>
                </a:solidFill>
                <a:effectLst/>
                <a:latin typeface="Verdana" pitchFamily="34" charset="0"/>
                <a:ea typeface="Calibri" pitchFamily="34" charset="0"/>
                <a:cs typeface="Arial" pitchFamily="34" charset="0"/>
              </a:rPr>
              <a:t>التهاب اللب الصديدي الحاد</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9" name="Oval 5"/>
          <p:cNvSpPr>
            <a:spLocks noChangeArrowheads="1"/>
          </p:cNvSpPr>
          <p:nvPr/>
        </p:nvSpPr>
        <p:spPr bwMode="auto">
          <a:xfrm>
            <a:off x="357158" y="4214818"/>
            <a:ext cx="1743075" cy="514350"/>
          </a:xfrm>
          <a:prstGeom prst="ellipse">
            <a:avLst/>
          </a:prstGeom>
          <a:gradFill rotWithShape="0">
            <a:gsLst>
              <a:gs pos="0">
                <a:srgbClr val="FFFFFF"/>
              </a:gs>
              <a:gs pos="100000">
                <a:srgbClr val="999999"/>
              </a:gs>
            </a:gsLst>
            <a:lin ang="5400000" scaled="1"/>
          </a:gra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300" b="0" i="0" u="none" strike="noStrike" cap="none" normalizeH="0" baseline="0" dirty="0" smtClean="0">
                <a:ln>
                  <a:noFill/>
                </a:ln>
                <a:solidFill>
                  <a:srgbClr val="6666FF"/>
                </a:solidFill>
                <a:effectLst/>
                <a:latin typeface="Verdana" pitchFamily="34" charset="0"/>
                <a:ea typeface="Calibri" pitchFamily="34" charset="0"/>
                <a:cs typeface="Arial" pitchFamily="34" charset="0"/>
              </a:rPr>
              <a:t>التهاب اللب المزمن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5" name="Oval 1"/>
          <p:cNvSpPr>
            <a:spLocks noChangeArrowheads="1"/>
          </p:cNvSpPr>
          <p:nvPr/>
        </p:nvSpPr>
        <p:spPr bwMode="auto">
          <a:xfrm>
            <a:off x="285720" y="5786454"/>
            <a:ext cx="914400" cy="752475"/>
          </a:xfrm>
          <a:prstGeom prst="ellipse">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300" b="0" i="0" u="none" strike="noStrike" cap="none" normalizeH="0" baseline="0" dirty="0" smtClean="0">
                <a:ln>
                  <a:noFill/>
                </a:ln>
                <a:solidFill>
                  <a:srgbClr val="00CC33"/>
                </a:solidFill>
                <a:effectLst/>
                <a:latin typeface="Verdana" pitchFamily="34" charset="0"/>
                <a:ea typeface="Calibri" pitchFamily="34" charset="0"/>
                <a:cs typeface="Arial" pitchFamily="34" charset="0"/>
              </a:rPr>
              <a:t>الشكل التقرحي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6" name="Oval 2"/>
          <p:cNvSpPr>
            <a:spLocks noChangeArrowheads="1"/>
          </p:cNvSpPr>
          <p:nvPr/>
        </p:nvSpPr>
        <p:spPr bwMode="auto">
          <a:xfrm>
            <a:off x="1571604" y="5786454"/>
            <a:ext cx="923925" cy="762000"/>
          </a:xfrm>
          <a:prstGeom prst="ellipse">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300" b="0" i="0" u="none" strike="noStrike" cap="none" normalizeH="0" baseline="0" dirty="0" smtClean="0">
                <a:ln>
                  <a:noFill/>
                </a:ln>
                <a:solidFill>
                  <a:srgbClr val="00CC33"/>
                </a:solidFill>
                <a:effectLst/>
                <a:latin typeface="Verdana" pitchFamily="34" charset="0"/>
                <a:ea typeface="Calibri" pitchFamily="34" charset="0"/>
                <a:cs typeface="Arial" pitchFamily="34" charset="0"/>
              </a:rPr>
              <a:t>الشكل </a:t>
            </a:r>
            <a:r>
              <a:rPr kumimoji="0" lang="ar-SA" sz="1300" b="0" i="0" u="none" strike="noStrike" cap="none" normalizeH="0" baseline="0" dirty="0" err="1" smtClean="0">
                <a:ln>
                  <a:noFill/>
                </a:ln>
                <a:solidFill>
                  <a:srgbClr val="00CC33"/>
                </a:solidFill>
                <a:effectLst/>
                <a:latin typeface="Verdana" pitchFamily="34" charset="0"/>
                <a:ea typeface="Calibri" pitchFamily="34" charset="0"/>
                <a:cs typeface="Arial" pitchFamily="34" charset="0"/>
              </a:rPr>
              <a:t>الضخامي</a:t>
            </a:r>
            <a:r>
              <a:rPr kumimoji="0" lang="ar-SA" sz="1300" b="0" i="0" u="none" strike="noStrike" cap="none" normalizeH="0" baseline="0" dirty="0" smtClean="0">
                <a:ln>
                  <a:noFill/>
                </a:ln>
                <a:solidFill>
                  <a:srgbClr val="00CC33"/>
                </a:solidFill>
                <a:effectLst/>
                <a:latin typeface="Verdana" pitchFamily="34" charset="0"/>
                <a:ea typeface="Calibri" pitchFamily="34" charset="0"/>
                <a:cs typeface="Arial" pitchFamily="34" charset="0"/>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7" name="AutoShape 3"/>
          <p:cNvSpPr>
            <a:spLocks noChangeShapeType="1"/>
          </p:cNvSpPr>
          <p:nvPr/>
        </p:nvSpPr>
        <p:spPr bwMode="auto">
          <a:xfrm flipH="1">
            <a:off x="500034" y="4857760"/>
            <a:ext cx="609600" cy="7334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16388" name="AutoShape 4"/>
          <p:cNvSpPr>
            <a:spLocks noChangeShapeType="1"/>
          </p:cNvSpPr>
          <p:nvPr/>
        </p:nvSpPr>
        <p:spPr bwMode="auto">
          <a:xfrm>
            <a:off x="1142976" y="4857760"/>
            <a:ext cx="504825" cy="7334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16393" name="AutoShape 9"/>
          <p:cNvSpPr>
            <a:spLocks noChangeShapeType="1"/>
          </p:cNvSpPr>
          <p:nvPr/>
        </p:nvSpPr>
        <p:spPr bwMode="auto">
          <a:xfrm flipH="1">
            <a:off x="3357554" y="4572008"/>
            <a:ext cx="419100" cy="7334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16404" name="AutoShape 20"/>
          <p:cNvSpPr>
            <a:spLocks noChangeShapeType="1"/>
          </p:cNvSpPr>
          <p:nvPr/>
        </p:nvSpPr>
        <p:spPr bwMode="auto">
          <a:xfrm>
            <a:off x="3786182" y="4572008"/>
            <a:ext cx="457200" cy="78105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16390" name="AutoShape 6"/>
          <p:cNvSpPr>
            <a:spLocks noChangeShapeType="1"/>
          </p:cNvSpPr>
          <p:nvPr/>
        </p:nvSpPr>
        <p:spPr bwMode="auto">
          <a:xfrm flipH="1">
            <a:off x="2285984" y="4357694"/>
            <a:ext cx="40957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16402" name="AutoShape 18"/>
          <p:cNvSpPr>
            <a:spLocks noChangeShapeType="1"/>
          </p:cNvSpPr>
          <p:nvPr/>
        </p:nvSpPr>
        <p:spPr bwMode="auto">
          <a:xfrm flipH="1">
            <a:off x="1214414" y="3500438"/>
            <a:ext cx="714380" cy="48895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16403" name="AutoShape 19"/>
          <p:cNvSpPr>
            <a:spLocks noChangeShapeType="1"/>
          </p:cNvSpPr>
          <p:nvPr/>
        </p:nvSpPr>
        <p:spPr bwMode="auto">
          <a:xfrm>
            <a:off x="2928926" y="3500438"/>
            <a:ext cx="642938" cy="27463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16399" name="Oval 15"/>
          <p:cNvSpPr>
            <a:spLocks noChangeArrowheads="1"/>
          </p:cNvSpPr>
          <p:nvPr/>
        </p:nvSpPr>
        <p:spPr bwMode="auto">
          <a:xfrm>
            <a:off x="7924800" y="4000504"/>
            <a:ext cx="1219200" cy="801687"/>
          </a:xfrm>
          <a:prstGeom prst="ellipse">
            <a:avLst/>
          </a:prstGeom>
          <a:gradFill rotWithShape="0">
            <a:gsLst>
              <a:gs pos="0">
                <a:srgbClr val="FFFFFF"/>
              </a:gs>
              <a:gs pos="100000">
                <a:srgbClr val="999999"/>
              </a:gs>
            </a:gsLst>
            <a:lin ang="5400000" scaled="1"/>
          </a:gra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300" b="0" i="0" u="none" strike="noStrike" cap="none" normalizeH="0" baseline="0" smtClean="0">
                <a:ln>
                  <a:noFill/>
                </a:ln>
                <a:solidFill>
                  <a:srgbClr val="000000"/>
                </a:solidFill>
                <a:effectLst/>
                <a:latin typeface="Verdana" pitchFamily="34" charset="0"/>
                <a:ea typeface="Calibri" pitchFamily="34" charset="0"/>
                <a:cs typeface="Arial" pitchFamily="34" charset="0"/>
              </a:rPr>
              <a:t>الامتصاص الداخلي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397" name="Oval 13"/>
          <p:cNvSpPr>
            <a:spLocks noChangeArrowheads="1"/>
          </p:cNvSpPr>
          <p:nvPr/>
        </p:nvSpPr>
        <p:spPr bwMode="auto">
          <a:xfrm>
            <a:off x="6357950" y="4143380"/>
            <a:ext cx="1057275" cy="530225"/>
          </a:xfrm>
          <a:prstGeom prst="ellipse">
            <a:avLst/>
          </a:prstGeom>
          <a:gradFill rotWithShape="0">
            <a:gsLst>
              <a:gs pos="0">
                <a:srgbClr val="FFFFFF"/>
              </a:gs>
              <a:gs pos="100000">
                <a:srgbClr val="999999"/>
              </a:gs>
            </a:gsLst>
            <a:lin ang="5400000" scaled="1"/>
          </a:gra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300" b="0" i="0" u="none" strike="noStrike" cap="none" normalizeH="0" baseline="0" smtClean="0">
                <a:ln>
                  <a:noFill/>
                </a:ln>
                <a:solidFill>
                  <a:srgbClr val="000000"/>
                </a:solidFill>
                <a:effectLst/>
                <a:latin typeface="Verdana" pitchFamily="34" charset="0"/>
                <a:ea typeface="Calibri" pitchFamily="34" charset="0"/>
                <a:cs typeface="Arial" pitchFamily="34" charset="0"/>
              </a:rPr>
              <a:t>تموت اللب</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396" name="AutoShape 12"/>
          <p:cNvSpPr>
            <a:spLocks noChangeShapeType="1"/>
          </p:cNvSpPr>
          <p:nvPr/>
        </p:nvSpPr>
        <p:spPr bwMode="auto">
          <a:xfrm flipH="1">
            <a:off x="7572396" y="2857496"/>
            <a:ext cx="247650" cy="60801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16398" name="AutoShape 14"/>
          <p:cNvSpPr>
            <a:spLocks noChangeShapeType="1"/>
          </p:cNvSpPr>
          <p:nvPr/>
        </p:nvSpPr>
        <p:spPr bwMode="auto">
          <a:xfrm>
            <a:off x="7858148" y="2857496"/>
            <a:ext cx="447675" cy="9429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16406" name="Oval 22"/>
          <p:cNvSpPr>
            <a:spLocks noChangeArrowheads="1"/>
          </p:cNvSpPr>
          <p:nvPr/>
        </p:nvSpPr>
        <p:spPr bwMode="auto">
          <a:xfrm>
            <a:off x="5500694" y="1857364"/>
            <a:ext cx="3238507" cy="857256"/>
          </a:xfrm>
          <a:prstGeom prst="ellipse">
            <a:avLst/>
          </a:prstGeom>
          <a:solidFill>
            <a:srgbClr val="FFFFFF"/>
          </a:solidFill>
          <a:ln w="12700">
            <a:solidFill>
              <a:srgbClr val="8064A2"/>
            </a:solidFill>
            <a:prstDash val="dash"/>
            <a:round/>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1" i="1" u="none" strike="noStrike" cap="none" normalizeH="0" baseline="0" smtClean="0">
                <a:ln>
                  <a:noFill/>
                </a:ln>
                <a:solidFill>
                  <a:srgbClr val="006400"/>
                </a:solidFill>
                <a:effectLst/>
                <a:latin typeface="Calibri" pitchFamily="34" charset="0"/>
                <a:ea typeface="Calibri" pitchFamily="34" charset="0"/>
                <a:cs typeface="Arial" pitchFamily="34" charset="0"/>
              </a:rPr>
              <a:t>التغيرات المرضية على مستوى النسج الصلبة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405" name="Oval 21"/>
          <p:cNvSpPr>
            <a:spLocks noChangeArrowheads="1"/>
          </p:cNvSpPr>
          <p:nvPr/>
        </p:nvSpPr>
        <p:spPr bwMode="auto">
          <a:xfrm>
            <a:off x="1071538" y="1857364"/>
            <a:ext cx="3214710" cy="642942"/>
          </a:xfrm>
          <a:prstGeom prst="ellipse">
            <a:avLst/>
          </a:prstGeom>
          <a:solidFill>
            <a:srgbClr val="FFFFFF"/>
          </a:solidFill>
          <a:ln w="12700">
            <a:solidFill>
              <a:srgbClr val="8064A2"/>
            </a:solidFill>
            <a:prstDash val="dash"/>
            <a:round/>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1" i="1" u="none" strike="noStrike" cap="none" normalizeH="0" baseline="0" dirty="0" smtClean="0">
                <a:ln>
                  <a:noFill/>
                </a:ln>
                <a:solidFill>
                  <a:srgbClr val="006400"/>
                </a:solidFill>
                <a:effectLst/>
                <a:latin typeface="Calibri" pitchFamily="34" charset="0"/>
                <a:ea typeface="Calibri" pitchFamily="34" charset="0"/>
                <a:cs typeface="Arial" pitchFamily="34" charset="0"/>
              </a:rPr>
              <a:t>التغيرات المرضية على مستوى النسج الرخوة</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01" name="AutoShape 17"/>
          <p:cNvSpPr>
            <a:spLocks noChangeShapeType="1"/>
          </p:cNvSpPr>
          <p:nvPr/>
        </p:nvSpPr>
        <p:spPr bwMode="auto">
          <a:xfrm flipH="1">
            <a:off x="2428860" y="2571744"/>
            <a:ext cx="45719" cy="352424"/>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16407" name="Rectangle 23"/>
          <p:cNvSpPr>
            <a:spLocks noChangeArrowheads="1"/>
          </p:cNvSpPr>
          <p:nvPr/>
        </p:nvSpPr>
        <p:spPr bwMode="auto">
          <a:xfrm>
            <a:off x="3214678" y="642918"/>
            <a:ext cx="2214578" cy="600164"/>
          </a:xfrm>
          <a:prstGeom prst="rect">
            <a:avLst/>
          </a:prstGeom>
          <a:solidFill>
            <a:schemeClr val="accent1">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ysClr val="windowText" lastClr="000000"/>
                </a:solidFill>
                <a:effectLst/>
                <a:latin typeface="Arial Narrow" pitchFamily="34" charset="0"/>
                <a:ea typeface="Calibri" pitchFamily="34" charset="0"/>
                <a:cs typeface="Arial" pitchFamily="34" charset="0"/>
              </a:rPr>
              <a:t>تصنيف أمراض اللب السني</a:t>
            </a:r>
            <a:endParaRPr kumimoji="0" lang="en-US" sz="1600" b="0"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16410" name="Rectangle 26"/>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412" name="Rectangle 2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100" b="1" i="1" u="none" strike="noStrike" cap="none" normalizeH="0" baseline="0" smtClean="0">
              <a:ln>
                <a:noFill/>
              </a:ln>
              <a:solidFill>
                <a:srgbClr val="006400"/>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1" u="none" strike="noStrike" cap="none" normalizeH="0" baseline="0" smtClean="0">
                <a:ln>
                  <a:noFill/>
                </a:ln>
                <a:solidFill>
                  <a:srgbClr val="006400"/>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عنصر نائب للتذييل 26"/>
          <p:cNvSpPr>
            <a:spLocks noGrp="1"/>
          </p:cNvSpPr>
          <p:nvPr>
            <p:ph type="ftr" sz="quarter" idx="11"/>
          </p:nvPr>
        </p:nvSpPr>
        <p:spPr/>
        <p:txBody>
          <a:bodyPr/>
          <a:lstStyle/>
          <a:p>
            <a:r>
              <a:rPr lang="ar-SA" smtClean="0"/>
              <a:t>د.باسمة يوسف</a:t>
            </a:r>
            <a:endParaRPr lang="ar-S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500034" y="214290"/>
            <a:ext cx="8643966"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4300" algn="l"/>
                <a:tab pos="228600" algn="l"/>
                <a:tab pos="342900" algn="l"/>
              </a:tabLst>
            </a:pPr>
            <a:r>
              <a:rPr kumimoji="0" lang="ar-SA" sz="2800" b="0" i="0" u="none" strike="noStrike" cap="none" normalizeH="0" baseline="0" dirty="0" smtClean="0">
                <a:ln>
                  <a:noFill/>
                </a:ln>
                <a:solidFill>
                  <a:srgbClr val="943634"/>
                </a:solidFill>
                <a:effectLst/>
                <a:latin typeface="Cambria" pitchFamily="18" charset="0"/>
                <a:ea typeface="Times New Roman" pitchFamily="18" charset="0"/>
                <a:cs typeface="Times New Roman" pitchFamily="18" charset="0"/>
              </a:rPr>
              <a:t>احتقان اللب</a:t>
            </a:r>
            <a:r>
              <a:rPr kumimoji="0" lang="ar-SA" sz="2000" b="0" i="0" u="none" strike="noStrike" cap="none" normalizeH="0" baseline="0" dirty="0" smtClean="0">
                <a:ln>
                  <a:noFill/>
                </a:ln>
                <a:solidFill>
                  <a:srgbClr val="800000"/>
                </a:solidFill>
                <a:effectLst/>
                <a:latin typeface="Calibri" pitchFamily="34" charset="0"/>
                <a:ea typeface="Calibri" pitchFamily="34" charset="0"/>
                <a:cs typeface="Kufi Extended Outline" pitchFamily="82" charset="-78"/>
              </a:rPr>
              <a:t>:</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هو عبارة عن زيادة في الدم الموجود في اللب السني بسبب التوسع في الأوعية الدموية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قد يكون ايجابياً وهو الاحتقان الشرياني المسبب عن زيادة توارد الدم، أو سلبيّاً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هو الاحتقان الوريدي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فيه تنقص كمية الدم الصادرة بواسطة الأوردة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يتعذر التمييز بين الشكلين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سريرياً</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و قد يؤول الاحتقان إلى النهاب لب إذا لم تُجْرَ له المعالجة المناسبة.</a:t>
            </a:r>
            <a:r>
              <a:rPr kumimoji="0" lang="ar-SA" b="0" i="0" u="none" strike="noStrike" cap="none" normalizeH="0" baseline="0" dirty="0" smtClean="0">
                <a:ln>
                  <a:noFill/>
                </a:ln>
                <a:solidFill>
                  <a:srgbClr val="943634"/>
                </a:solidFill>
                <a:effectLst/>
                <a:latin typeface="Calibri" pitchFamily="34" charset="0"/>
                <a:ea typeface="Calibri" pitchFamily="34" charset="0"/>
                <a:cs typeface="PT Bold Broken" pitchFamily="2" charset="-78"/>
              </a:rPr>
              <a:t>:</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يتميز بألم حاد قصير المدة لا يطول بقاؤه أكثر من بضعة ثوانٍ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على الأكثر دقيقة واحدة،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على الغالب تثيره البرودة أو المآكل الحلوة أو الحامضة،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لا يمكن أن يكون هذا الألم عفوياً بل هو ألم مثار كما أنه يتوقف بعد زوال العامل المسبّب يوضع التشخيص بالاستناد إلى الأعراض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العلامات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الاختبارات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السريرية</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و يجب التفريق بينه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بين</a:t>
            </a:r>
            <a:r>
              <a:rPr kumimoji="0" lang="ar-SA" b="0" i="0" u="none" strike="noStrike" cap="none" normalizeH="0" baseline="0" dirty="0" smtClean="0">
                <a:ln>
                  <a:noFill/>
                </a:ln>
                <a:solidFill>
                  <a:srgbClr val="800000"/>
                </a:solidFill>
                <a:effectLst/>
                <a:latin typeface="Calibri" pitchFamily="34" charset="0"/>
                <a:ea typeface="Calibri" pitchFamily="34" charset="0"/>
                <a:cs typeface="Kufi Extended Outline" pitchFamily="82" charset="-78"/>
              </a:rPr>
              <a:t> </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التهاب اللب الحاد، فالألم في التهاب اللب الحاد أشد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أطول أمداً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الأهم أنه عفوي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و</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مثار معاً في حين أنه يكون مثاراً فقط في حال احتقان اللب تبدو السن المحتقنة طبيعية في التصوير </a:t>
            </a:r>
            <a:r>
              <a:rPr kumimoji="0" lang="ar-SA" b="0" i="0" u="none" strike="noStrike" cap="none" normalizeH="0" baseline="0" dirty="0" err="1" smtClean="0">
                <a:ln>
                  <a:noFill/>
                </a:ln>
                <a:solidFill>
                  <a:schemeClr val="tx1"/>
                </a:solidFill>
                <a:effectLst/>
                <a:latin typeface="Calibri" pitchFamily="34" charset="0"/>
                <a:ea typeface="Calibri" pitchFamily="34" charset="0"/>
                <a:cs typeface="Simplified Arabic" pitchFamily="2" charset="-78"/>
              </a:rPr>
              <a:t>الشعاعي</a:t>
            </a: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أو عن اختبارها بالقرع أو الجسّ أو التحريك</a:t>
            </a:r>
            <a:endParaRPr kumimoji="0" lang="ar-SA"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2" descr="مقطع في اللب 4.jpg"/>
          <p:cNvPicPr>
            <a:picLocks noChangeAspect="1"/>
          </p:cNvPicPr>
          <p:nvPr/>
        </p:nvPicPr>
        <p:blipFill>
          <a:blip r:embed="rId3" cstate="print"/>
          <a:stretch>
            <a:fillRect/>
          </a:stretch>
        </p:blipFill>
        <p:spPr>
          <a:xfrm>
            <a:off x="5143504" y="3786190"/>
            <a:ext cx="3714744" cy="2489526"/>
          </a:xfrm>
          <a:prstGeom prst="rect">
            <a:avLst/>
          </a:prstGeom>
        </p:spPr>
      </p:pic>
      <p:sp>
        <p:nvSpPr>
          <p:cNvPr id="4" name="عنصر نائب للتذييل 3"/>
          <p:cNvSpPr>
            <a:spLocks noGrp="1"/>
          </p:cNvSpPr>
          <p:nvPr>
            <p:ph type="ftr" sz="quarter" idx="11"/>
          </p:nvPr>
        </p:nvSpPr>
        <p:spPr/>
        <p:txBody>
          <a:bodyPr/>
          <a:lstStyle/>
          <a:p>
            <a:r>
              <a:rPr lang="ar-SA" smtClean="0"/>
              <a:t>د.باسمة يوسف</a:t>
            </a:r>
            <a:endParaRPr lang="ar-S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Lectures</Template>
  <TotalTime>148</TotalTime>
  <Words>2666</Words>
  <PresentationFormat>عرض على الشاشة (3:4)‏</PresentationFormat>
  <Paragraphs>307</Paragraphs>
  <Slides>46</Slides>
  <Notes>46</Notes>
  <HiddenSlides>0</HiddenSlides>
  <MMClips>0</MMClips>
  <ScaleCrop>false</ScaleCrop>
  <HeadingPairs>
    <vt:vector size="4" baseType="variant">
      <vt:variant>
        <vt:lpstr>سمة</vt:lpstr>
      </vt:variant>
      <vt:variant>
        <vt:i4>1</vt:i4>
      </vt:variant>
      <vt:variant>
        <vt:lpstr>عناوين الشرائح</vt:lpstr>
      </vt:variant>
      <vt:variant>
        <vt:i4>46</vt:i4>
      </vt:variant>
    </vt:vector>
  </HeadingPairs>
  <TitlesOfParts>
    <vt:vector size="47" baseType="lpstr">
      <vt:lpstr>سمة Office</vt:lpstr>
      <vt:lpstr>التغيرات الالتهابية</vt:lpstr>
      <vt:lpstr>الشريحة 2</vt:lpstr>
      <vt:lpstr>المرحلة الثانية : التهاب اللب</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المرحلة الثالثة: الآفة الذروية</vt:lpstr>
      <vt:lpstr> </vt:lpstr>
      <vt:lpstr> </vt:lpstr>
      <vt:lpstr> </vt:lpstr>
      <vt:lpstr> </vt:lpstr>
      <vt:lpstr>الشريحة 22</vt:lpstr>
      <vt:lpstr> </vt:lpstr>
      <vt:lpstr>الشريحة 24</vt:lpstr>
      <vt:lpstr>Cholesterol clefts  </vt:lpstr>
      <vt:lpstr> </vt:lpstr>
      <vt:lpstr> </vt:lpstr>
      <vt:lpstr> </vt:lpstr>
      <vt:lpstr> </vt:lpstr>
      <vt:lpstr> </vt:lpstr>
      <vt:lpstr>الكيس حول الذروي Periapical cyst </vt:lpstr>
      <vt:lpstr>الشريحة 32</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cp:lastModifiedBy>BCC</cp:lastModifiedBy>
  <cp:revision>23</cp:revision>
  <dcterms:modified xsi:type="dcterms:W3CDTF">2021-12-17T01:24:05Z</dcterms:modified>
</cp:coreProperties>
</file>