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8" r:id="rId4"/>
    <p:sldId id="259" r:id="rId5"/>
    <p:sldId id="260" r:id="rId6"/>
    <p:sldId id="261" r:id="rId7"/>
    <p:sldId id="263" r:id="rId8"/>
    <p:sldId id="262" r:id="rId9"/>
    <p:sldId id="264" r:id="rId10"/>
    <p:sldId id="265" r:id="rId11"/>
    <p:sldId id="295" r:id="rId12"/>
    <p:sldId id="266" r:id="rId13"/>
    <p:sldId id="267" r:id="rId14"/>
    <p:sldId id="268" r:id="rId15"/>
    <p:sldId id="269" r:id="rId16"/>
    <p:sldId id="298" r:id="rId17"/>
    <p:sldId id="296" r:id="rId18"/>
    <p:sldId id="299" r:id="rId19"/>
    <p:sldId id="270" r:id="rId20"/>
    <p:sldId id="300" r:id="rId21"/>
    <p:sldId id="297" r:id="rId22"/>
    <p:sldId id="272" r:id="rId23"/>
    <p:sldId id="301" r:id="rId24"/>
    <p:sldId id="273" r:id="rId25"/>
    <p:sldId id="274" r:id="rId26"/>
    <p:sldId id="275" r:id="rId27"/>
    <p:sldId id="276" r:id="rId28"/>
    <p:sldId id="302" r:id="rId29"/>
    <p:sldId id="278" r:id="rId30"/>
    <p:sldId id="279" r:id="rId31"/>
    <p:sldId id="280" r:id="rId32"/>
    <p:sldId id="281" r:id="rId33"/>
    <p:sldId id="282" r:id="rId34"/>
    <p:sldId id="283" r:id="rId35"/>
    <p:sldId id="303" r:id="rId36"/>
    <p:sldId id="284" r:id="rId37"/>
    <p:sldId id="285" r:id="rId38"/>
    <p:sldId id="286" r:id="rId39"/>
    <p:sldId id="287" r:id="rId40"/>
    <p:sldId id="288" r:id="rId41"/>
    <p:sldId id="289" r:id="rId42"/>
    <p:sldId id="290" r:id="rId43"/>
    <p:sldId id="291" r:id="rId44"/>
    <p:sldId id="305" r:id="rId45"/>
    <p:sldId id="304" r:id="rId46"/>
    <p:sldId id="292" r:id="rId47"/>
    <p:sldId id="306" r:id="rId48"/>
    <p:sldId id="293" r:id="rId49"/>
    <p:sldId id="294" r:id="rId50"/>
    <p:sldId id="307" r:id="rId51"/>
    <p:sldId id="308" r:id="rId52"/>
    <p:sldId id="30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9FBF0A7-E7A5-4029-B942-057F2E6989DA}" type="datetimeFigureOut">
              <a:rPr lang="ar-SY" smtClean="0"/>
              <a:t>29/05/1443</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356C748-4CBF-4126-9E26-13F2E85B8678}" type="slidenum">
              <a:rPr lang="ar-SY" smtClean="0"/>
              <a:t>‹#›</a:t>
            </a:fld>
            <a:endParaRPr lang="ar-SY"/>
          </a:p>
        </p:txBody>
      </p:sp>
    </p:spTree>
    <p:extLst>
      <p:ext uri="{BB962C8B-B14F-4D97-AF65-F5344CB8AC3E}">
        <p14:creationId xmlns:p14="http://schemas.microsoft.com/office/powerpoint/2010/main" val="3473165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1688E6-A773-45F9-8AEB-FC2632CC3AA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0327FFF0-9C00-41B4-8C3A-64EECE0EC2D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2987AC1-5D95-4D5D-9E51-096B44C971E0}"/>
              </a:ext>
            </a:extLst>
          </p:cNvPr>
          <p:cNvSpPr>
            <a:spLocks noGrp="1"/>
          </p:cNvSpPr>
          <p:nvPr>
            <p:ph type="dt" sz="half" idx="10"/>
          </p:nvPr>
        </p:nvSpPr>
        <p:spPr/>
        <p:txBody>
          <a:bodyPr/>
          <a:lstStyle/>
          <a:p>
            <a:fld id="{75010281-2234-4A9E-B726-028E2CB29300}" type="datetime1">
              <a:rPr lang="en-US" smtClean="0"/>
              <a:t>1/2/2022</a:t>
            </a:fld>
            <a:endParaRPr lang="en-US"/>
          </a:p>
        </p:txBody>
      </p:sp>
      <p:sp>
        <p:nvSpPr>
          <p:cNvPr id="5" name="Footer Placeholder 4">
            <a:extLst>
              <a:ext uri="{FF2B5EF4-FFF2-40B4-BE49-F238E27FC236}">
                <a16:creationId xmlns="" xmlns:a16="http://schemas.microsoft.com/office/drawing/2014/main" id="{B5EFF4FE-F848-4694-93C2-E8122A4F4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943B0DC-8BE8-47ED-90EE-7107AD46B0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690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D4346-0C68-42B6-BBDB-B74BFDC2A3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EACDFCE-DA54-4BC1-B11E-1FC3A6875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7AD02DC-9B7F-41AA-B346-E01147BA34C6}"/>
              </a:ext>
            </a:extLst>
          </p:cNvPr>
          <p:cNvSpPr>
            <a:spLocks noGrp="1"/>
          </p:cNvSpPr>
          <p:nvPr>
            <p:ph type="dt" sz="half" idx="10"/>
          </p:nvPr>
        </p:nvSpPr>
        <p:spPr/>
        <p:txBody>
          <a:bodyPr/>
          <a:lstStyle/>
          <a:p>
            <a:fld id="{3238B9DD-AA48-488C-9065-AACBAAC7A2E8}" type="datetime1">
              <a:rPr lang="en-US" smtClean="0"/>
              <a:t>1/2/2022</a:t>
            </a:fld>
            <a:endParaRPr lang="en-US"/>
          </a:p>
        </p:txBody>
      </p:sp>
      <p:sp>
        <p:nvSpPr>
          <p:cNvPr id="5" name="Footer Placeholder 4">
            <a:extLst>
              <a:ext uri="{FF2B5EF4-FFF2-40B4-BE49-F238E27FC236}">
                <a16:creationId xmlns="" xmlns:a16="http://schemas.microsoft.com/office/drawing/2014/main" id="{50AE314B-5565-4695-BF2B-17C80FE28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D64D94D-FAA3-46E0-9B3D-50885DC924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036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1EF92CC-6642-479D-83F2-83C2AFD6716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8C547B6-1210-4EFD-8CB8-10B6A19B53F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F272F8B-D887-4428-810B-735AA84D1ED1}"/>
              </a:ext>
            </a:extLst>
          </p:cNvPr>
          <p:cNvSpPr>
            <a:spLocks noGrp="1"/>
          </p:cNvSpPr>
          <p:nvPr>
            <p:ph type="dt" sz="half" idx="10"/>
          </p:nvPr>
        </p:nvSpPr>
        <p:spPr/>
        <p:txBody>
          <a:bodyPr/>
          <a:lstStyle/>
          <a:p>
            <a:fld id="{F8547201-7DB8-49BF-95C7-0C4E4C977CBE}" type="datetime1">
              <a:rPr lang="en-US" smtClean="0"/>
              <a:t>1/2/2022</a:t>
            </a:fld>
            <a:endParaRPr lang="en-US"/>
          </a:p>
        </p:txBody>
      </p:sp>
      <p:sp>
        <p:nvSpPr>
          <p:cNvPr id="5" name="Footer Placeholder 4">
            <a:extLst>
              <a:ext uri="{FF2B5EF4-FFF2-40B4-BE49-F238E27FC236}">
                <a16:creationId xmlns="" xmlns:a16="http://schemas.microsoft.com/office/drawing/2014/main" id="{E94197F6-8CD8-4D6D-8770-5230E9599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3FA046D-0FA1-4E42-8303-8CBEDDD88F3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726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D1E525-D27D-4FC4-8E9A-48C459F4E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7459B05-9A98-4163-9AD8-7448E9E4E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DD4C153-26C5-4FF8-8106-E0813E961197}"/>
              </a:ext>
            </a:extLst>
          </p:cNvPr>
          <p:cNvSpPr>
            <a:spLocks noGrp="1"/>
          </p:cNvSpPr>
          <p:nvPr>
            <p:ph type="dt" sz="half" idx="10"/>
          </p:nvPr>
        </p:nvSpPr>
        <p:spPr/>
        <p:txBody>
          <a:bodyPr/>
          <a:lstStyle/>
          <a:p>
            <a:fld id="{6E169EF9-118B-4AE5-9BFF-B92823E30A17}" type="datetime1">
              <a:rPr lang="en-US" smtClean="0"/>
              <a:t>1/2/2022</a:t>
            </a:fld>
            <a:endParaRPr lang="en-US"/>
          </a:p>
        </p:txBody>
      </p:sp>
      <p:sp>
        <p:nvSpPr>
          <p:cNvPr id="5" name="Footer Placeholder 4">
            <a:extLst>
              <a:ext uri="{FF2B5EF4-FFF2-40B4-BE49-F238E27FC236}">
                <a16:creationId xmlns="" xmlns:a16="http://schemas.microsoft.com/office/drawing/2014/main" id="{5F33B28B-68DD-46B7-8A7C-74DC71215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53EBC29-38DD-468B-882E-19C03AFA471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280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F0FAFE-9E70-45A4-9025-B1717EA13725}"/>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097E963B-49EA-47CA-8F84-089010BCA547}"/>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FE3DFDD-4A60-42EC-BDED-516FFA165DD4}"/>
              </a:ext>
            </a:extLst>
          </p:cNvPr>
          <p:cNvSpPr>
            <a:spLocks noGrp="1"/>
          </p:cNvSpPr>
          <p:nvPr>
            <p:ph type="dt" sz="half" idx="10"/>
          </p:nvPr>
        </p:nvSpPr>
        <p:spPr/>
        <p:txBody>
          <a:bodyPr/>
          <a:lstStyle/>
          <a:p>
            <a:fld id="{7359A3D4-8042-41A9-965F-07DE4140FB15}" type="datetime1">
              <a:rPr lang="en-US" smtClean="0"/>
              <a:t>1/2/2022</a:t>
            </a:fld>
            <a:endParaRPr lang="en-US"/>
          </a:p>
        </p:txBody>
      </p:sp>
      <p:sp>
        <p:nvSpPr>
          <p:cNvPr id="5" name="Footer Placeholder 4">
            <a:extLst>
              <a:ext uri="{FF2B5EF4-FFF2-40B4-BE49-F238E27FC236}">
                <a16:creationId xmlns="" xmlns:a16="http://schemas.microsoft.com/office/drawing/2014/main" id="{61FB977E-4E71-4E5D-B9E1-552D07C4A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8B45EFE-86CE-4DD7-B79B-7F61D2A42D2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55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AF5C1-43FE-4400-BF0B-3FC7EA316E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FC96E4F-F826-4F23-8399-B1AD4B87B7A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B8E68265-B8D2-4667-9878-1270AFA5D8B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1265C847-1B61-4668-ABF6-7D7721F88F21}"/>
              </a:ext>
            </a:extLst>
          </p:cNvPr>
          <p:cNvSpPr>
            <a:spLocks noGrp="1"/>
          </p:cNvSpPr>
          <p:nvPr>
            <p:ph type="dt" sz="half" idx="10"/>
          </p:nvPr>
        </p:nvSpPr>
        <p:spPr/>
        <p:txBody>
          <a:bodyPr/>
          <a:lstStyle/>
          <a:p>
            <a:fld id="{FDBA0348-2FB9-4F22-A0B3-D706C2CEE8CB}" type="datetime1">
              <a:rPr lang="en-US" smtClean="0"/>
              <a:t>1/2/2022</a:t>
            </a:fld>
            <a:endParaRPr lang="en-US"/>
          </a:p>
        </p:txBody>
      </p:sp>
      <p:sp>
        <p:nvSpPr>
          <p:cNvPr id="6" name="Footer Placeholder 5">
            <a:extLst>
              <a:ext uri="{FF2B5EF4-FFF2-40B4-BE49-F238E27FC236}">
                <a16:creationId xmlns="" xmlns:a16="http://schemas.microsoft.com/office/drawing/2014/main" id="{8310AC38-3612-4F04-9B34-D7BB02E0F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1CFB097-F8CC-47ED-9E73-C23A22C908C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518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5C9FF2-4EE8-48A2-B3BA-07E15F58216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8176A57-FA10-4D81-8B76-77C10912839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B971841-F781-4698-9811-2C43FE7A747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4EAB0984-58BC-4801-B968-4E052737366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F6FCE2B-0090-463C-BEFF-35B57645852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D6694918-D2E3-4B6D-8490-CBD13EAB1F7C}"/>
              </a:ext>
            </a:extLst>
          </p:cNvPr>
          <p:cNvSpPr>
            <a:spLocks noGrp="1"/>
          </p:cNvSpPr>
          <p:nvPr>
            <p:ph type="dt" sz="half" idx="10"/>
          </p:nvPr>
        </p:nvSpPr>
        <p:spPr/>
        <p:txBody>
          <a:bodyPr/>
          <a:lstStyle/>
          <a:p>
            <a:fld id="{B4D69071-7B93-4395-9081-7AD16BAD7939}" type="datetime1">
              <a:rPr lang="en-US" smtClean="0"/>
              <a:t>1/2/2022</a:t>
            </a:fld>
            <a:endParaRPr lang="en-US"/>
          </a:p>
        </p:txBody>
      </p:sp>
      <p:sp>
        <p:nvSpPr>
          <p:cNvPr id="8" name="Footer Placeholder 7">
            <a:extLst>
              <a:ext uri="{FF2B5EF4-FFF2-40B4-BE49-F238E27FC236}">
                <a16:creationId xmlns="" xmlns:a16="http://schemas.microsoft.com/office/drawing/2014/main" id="{B25ED06E-52BD-4DB0-96E3-307C526535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32AB11D-D2AA-4A99-A410-03CE2CAA0FD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080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B3F98F-3D3D-4387-AC8D-41ABFEEC39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92DBD171-C1D4-4CD1-BF55-F9470E667B8A}"/>
              </a:ext>
            </a:extLst>
          </p:cNvPr>
          <p:cNvSpPr>
            <a:spLocks noGrp="1"/>
          </p:cNvSpPr>
          <p:nvPr>
            <p:ph type="dt" sz="half" idx="10"/>
          </p:nvPr>
        </p:nvSpPr>
        <p:spPr/>
        <p:txBody>
          <a:bodyPr/>
          <a:lstStyle/>
          <a:p>
            <a:fld id="{6C3F6C67-9380-4B4A-BF95-682B628B1877}" type="datetime1">
              <a:rPr lang="en-US" smtClean="0"/>
              <a:t>1/2/2022</a:t>
            </a:fld>
            <a:endParaRPr lang="en-US"/>
          </a:p>
        </p:txBody>
      </p:sp>
      <p:sp>
        <p:nvSpPr>
          <p:cNvPr id="4" name="Footer Placeholder 3">
            <a:extLst>
              <a:ext uri="{FF2B5EF4-FFF2-40B4-BE49-F238E27FC236}">
                <a16:creationId xmlns="" xmlns:a16="http://schemas.microsoft.com/office/drawing/2014/main" id="{89A589E5-6127-4A1C-A33D-40DDAA07C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2ADA712-6EAE-4287-A375-A9B9D61984F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998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532D285-B9A2-4B06-9AD8-E04FB1B74AD1}"/>
              </a:ext>
            </a:extLst>
          </p:cNvPr>
          <p:cNvSpPr>
            <a:spLocks noGrp="1"/>
          </p:cNvSpPr>
          <p:nvPr>
            <p:ph type="dt" sz="half" idx="10"/>
          </p:nvPr>
        </p:nvSpPr>
        <p:spPr/>
        <p:txBody>
          <a:bodyPr/>
          <a:lstStyle/>
          <a:p>
            <a:fld id="{280B73F3-F329-4A9A-A9E8-AAF6E274B536}" type="datetime1">
              <a:rPr lang="en-US" smtClean="0"/>
              <a:t>1/2/2022</a:t>
            </a:fld>
            <a:endParaRPr lang="en-US"/>
          </a:p>
        </p:txBody>
      </p:sp>
      <p:sp>
        <p:nvSpPr>
          <p:cNvPr id="3" name="Footer Placeholder 2">
            <a:extLst>
              <a:ext uri="{FF2B5EF4-FFF2-40B4-BE49-F238E27FC236}">
                <a16:creationId xmlns="" xmlns:a16="http://schemas.microsoft.com/office/drawing/2014/main" id="{0AB725D2-1FA7-41F9-8486-2EFD6D45A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C78F70C-EBE5-456C-9CF8-718C03D9B61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668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0B3683-5377-42B5-88F9-99EA34A272D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A127E75-1C61-45AA-BE52-E793D6B5CE2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BEC22616-652B-4BE9-841A-475BC5C424F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42EE7D4-37D8-4275-BC5F-DAAA5E52444B}"/>
              </a:ext>
            </a:extLst>
          </p:cNvPr>
          <p:cNvSpPr>
            <a:spLocks noGrp="1"/>
          </p:cNvSpPr>
          <p:nvPr>
            <p:ph type="dt" sz="half" idx="10"/>
          </p:nvPr>
        </p:nvSpPr>
        <p:spPr/>
        <p:txBody>
          <a:bodyPr/>
          <a:lstStyle/>
          <a:p>
            <a:fld id="{C7EB5AEB-9567-497E-B584-002774836929}" type="datetime1">
              <a:rPr lang="en-US" smtClean="0"/>
              <a:t>1/2/2022</a:t>
            </a:fld>
            <a:endParaRPr lang="en-US"/>
          </a:p>
        </p:txBody>
      </p:sp>
      <p:sp>
        <p:nvSpPr>
          <p:cNvPr id="6" name="Footer Placeholder 5">
            <a:extLst>
              <a:ext uri="{FF2B5EF4-FFF2-40B4-BE49-F238E27FC236}">
                <a16:creationId xmlns="" xmlns:a16="http://schemas.microsoft.com/office/drawing/2014/main" id="{A97D9005-52A5-41AA-AA77-D54771899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33C4FE9-C7DC-45C9-9F15-A41AACADD79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399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1EFCB6-8A2A-46E3-ADA7-5A117A8C73B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E79CE9B3-536F-4A06-9F26-90D6D342126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B9B341CD-006D-4131-8700-5BB6651DD57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6C8CCB9-A488-4CDA-8A13-4377DCFB1197}"/>
              </a:ext>
            </a:extLst>
          </p:cNvPr>
          <p:cNvSpPr>
            <a:spLocks noGrp="1"/>
          </p:cNvSpPr>
          <p:nvPr>
            <p:ph type="dt" sz="half" idx="10"/>
          </p:nvPr>
        </p:nvSpPr>
        <p:spPr/>
        <p:txBody>
          <a:bodyPr/>
          <a:lstStyle/>
          <a:p>
            <a:fld id="{D552BC56-674D-4F70-9C46-E03C948D6346}" type="datetime1">
              <a:rPr lang="en-US" smtClean="0"/>
              <a:t>1/2/2022</a:t>
            </a:fld>
            <a:endParaRPr lang="en-US"/>
          </a:p>
        </p:txBody>
      </p:sp>
      <p:sp>
        <p:nvSpPr>
          <p:cNvPr id="6" name="Footer Placeholder 5">
            <a:extLst>
              <a:ext uri="{FF2B5EF4-FFF2-40B4-BE49-F238E27FC236}">
                <a16:creationId xmlns="" xmlns:a16="http://schemas.microsoft.com/office/drawing/2014/main" id="{414CE4E1-EF6E-4970-80EE-924AC169F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D8111A3-2549-4E6C-8540-33E1C1BD40F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001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7000" b="-5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4EBA677-03E6-4A3E-8C84-1D75638397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7A4AD58-76FF-4620-ADA7-CA74F18207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EEC9A2C-97DE-49AB-B092-E9544DD1121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E3B31-5698-468D-B719-A621EAD36FA5}" type="datetime1">
              <a:rPr lang="en-US" smtClean="0"/>
              <a:t>1/2/2022</a:t>
            </a:fld>
            <a:endParaRPr lang="en-US"/>
          </a:p>
        </p:txBody>
      </p:sp>
      <p:sp>
        <p:nvSpPr>
          <p:cNvPr id="5" name="Footer Placeholder 4">
            <a:extLst>
              <a:ext uri="{FF2B5EF4-FFF2-40B4-BE49-F238E27FC236}">
                <a16:creationId xmlns="" xmlns:a16="http://schemas.microsoft.com/office/drawing/2014/main" id="{E082F432-D518-4F50-AB19-A921599EA0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90EB746-9011-40D5-9E85-4A9F4CADF8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40082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4" name="عنوان 1"/>
          <p:cNvSpPr txBox="1">
            <a:spLocks/>
          </p:cNvSpPr>
          <p:nvPr/>
        </p:nvSpPr>
        <p:spPr>
          <a:xfrm>
            <a:off x="696951" y="170985"/>
            <a:ext cx="78486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b="1" dirty="0">
                <a:latin typeface="Sakkal Majalla" pitchFamily="2" charset="-78"/>
                <a:cs typeface="Sakkal Majalla" pitchFamily="2" charset="-78"/>
              </a:rPr>
              <a:t>Periodontics</a:t>
            </a:r>
            <a:endParaRPr lang="ar-SY" sz="8000" b="1" dirty="0">
              <a:latin typeface="Sakkal Majalla" pitchFamily="2" charset="-78"/>
              <a:cs typeface="Sakkal Majalla" pitchFamily="2" charset="-78"/>
            </a:endParaRPr>
          </a:p>
        </p:txBody>
      </p:sp>
      <p:sp>
        <p:nvSpPr>
          <p:cNvPr id="5" name="عنوان فرعي 2"/>
          <p:cNvSpPr txBox="1">
            <a:spLocks/>
          </p:cNvSpPr>
          <p:nvPr/>
        </p:nvSpPr>
        <p:spPr>
          <a:xfrm>
            <a:off x="1295400" y="3754438"/>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600" b="1" smtClean="0">
                <a:latin typeface="Sakkal Majalla" pitchFamily="2" charset="-78"/>
                <a:cs typeface="Sakkal Majalla" pitchFamily="2" charset="-78"/>
              </a:rPr>
              <a:t>Dr. Lama Hammoud</a:t>
            </a:r>
            <a:endParaRPr lang="ar-SY" sz="6600" b="1" smtClean="0">
              <a:latin typeface="Sakkal Majalla" pitchFamily="2" charset="-78"/>
              <a:cs typeface="Sakkal Majalla" pitchFamily="2" charset="-78"/>
            </a:endParaRPr>
          </a:p>
          <a:p>
            <a:endParaRPr lang="ar-SY" sz="6600" dirty="0"/>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104188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04800"/>
            <a:ext cx="8077200" cy="6172200"/>
          </a:xfrm>
        </p:spPr>
        <p:txBody>
          <a:bodyPr>
            <a:normAutofit/>
          </a:bodyPr>
          <a:lstStyle/>
          <a:p>
            <a:pPr marL="0" indent="0" algn="just">
              <a:buNone/>
            </a:pPr>
            <a:r>
              <a:rPr lang="en-US" sz="4000" b="1" dirty="0">
                <a:solidFill>
                  <a:srgbClr val="00B050"/>
                </a:solidFill>
                <a:latin typeface="Sakkal Majalla" pitchFamily="2" charset="-78"/>
                <a:cs typeface="Sakkal Majalla" pitchFamily="2" charset="-78"/>
              </a:rPr>
              <a:t>Etiology and Symptoms of Periodontal </a:t>
            </a:r>
            <a:r>
              <a:rPr lang="en-US" sz="4000" b="1" dirty="0" smtClean="0">
                <a:solidFill>
                  <a:srgbClr val="00B050"/>
                </a:solidFill>
                <a:latin typeface="Sakkal Majalla" pitchFamily="2" charset="-78"/>
                <a:cs typeface="Sakkal Majalla" pitchFamily="2" charset="-78"/>
              </a:rPr>
              <a:t>Diseases:</a:t>
            </a:r>
          </a:p>
          <a:p>
            <a:pPr marL="0" indent="0" algn="just">
              <a:buNone/>
            </a:pPr>
            <a:r>
              <a:rPr lang="en-US" b="1" dirty="0">
                <a:latin typeface="Sakkal Majalla" pitchFamily="2" charset="-78"/>
                <a:cs typeface="Sakkal Majalla" pitchFamily="2" charset="-78"/>
              </a:rPr>
              <a:t>In the etiology of problems affecting the </a:t>
            </a:r>
            <a:r>
              <a:rPr lang="en-US" b="1" dirty="0" err="1">
                <a:latin typeface="Sakkal Majalla" pitchFamily="2" charset="-78"/>
                <a:cs typeface="Sakkal Majalla" pitchFamily="2" charset="-78"/>
              </a:rPr>
              <a:t>periodontium</a:t>
            </a:r>
            <a:r>
              <a:rPr lang="en-US" b="1" dirty="0">
                <a:latin typeface="Sakkal Majalla" pitchFamily="2" charset="-78"/>
                <a:cs typeface="Sakkal Majalla" pitchFamily="2" charset="-78"/>
              </a:rPr>
              <a:t>, the major </a:t>
            </a:r>
            <a:r>
              <a:rPr lang="en-US" b="1" dirty="0" smtClean="0">
                <a:latin typeface="Sakkal Majalla" pitchFamily="2" charset="-78"/>
                <a:cs typeface="Sakkal Majalla" pitchFamily="2" charset="-78"/>
              </a:rPr>
              <a:t>contributing factors </a:t>
            </a:r>
            <a:r>
              <a:rPr lang="en-US" b="1" dirty="0">
                <a:latin typeface="Sakkal Majalla" pitchFamily="2" charset="-78"/>
                <a:cs typeface="Sakkal Majalla" pitchFamily="2" charset="-78"/>
              </a:rPr>
              <a:t>are </a:t>
            </a:r>
            <a:r>
              <a:rPr lang="en-US" b="1" dirty="0">
                <a:solidFill>
                  <a:srgbClr val="FF0000"/>
                </a:solidFill>
                <a:latin typeface="Sakkal Majalla" pitchFamily="2" charset="-78"/>
                <a:cs typeface="Sakkal Majalla" pitchFamily="2" charset="-78"/>
              </a:rPr>
              <a:t>plaque</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t>
            </a:r>
            <a:r>
              <a:rPr lang="en-US" b="1" i="1" dirty="0" smtClean="0">
                <a:latin typeface="Sakkal Majalla" pitchFamily="2" charset="-78"/>
                <a:cs typeface="Sakkal Majalla" pitchFamily="2" charset="-78"/>
              </a:rPr>
              <a:t>plate </a:t>
            </a:r>
            <a:r>
              <a:rPr lang="en-US" b="1" i="1" dirty="0">
                <a:latin typeface="Sakkal Majalla" pitchFamily="2" charset="-78"/>
                <a:cs typeface="Sakkal Majalla" pitchFamily="2" charset="-78"/>
              </a:rPr>
              <a:t>or buildup</a:t>
            </a:r>
            <a:r>
              <a:rPr lang="en-US" b="1" dirty="0">
                <a:latin typeface="Sakkal Majalla" pitchFamily="2" charset="-78"/>
                <a:cs typeface="Sakkal Majalla" pitchFamily="2" charset="-78"/>
              </a:rPr>
              <a:t>) and </a:t>
            </a:r>
            <a:r>
              <a:rPr lang="en-US" b="1" dirty="0">
                <a:solidFill>
                  <a:srgbClr val="FF0000"/>
                </a:solidFill>
                <a:latin typeface="Sakkal Majalla" pitchFamily="2" charset="-78"/>
                <a:cs typeface="Sakkal Majalla" pitchFamily="2" charset="-78"/>
              </a:rPr>
              <a:t>calculus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Teeth acquire </a:t>
            </a:r>
            <a:r>
              <a:rPr lang="en-US" b="1" dirty="0">
                <a:latin typeface="Sakkal Majalla" pitchFamily="2" charset="-78"/>
                <a:cs typeface="Sakkal Majalla" pitchFamily="2" charset="-78"/>
              </a:rPr>
              <a:t>an adhering biofilm or </a:t>
            </a:r>
            <a:r>
              <a:rPr lang="en-US" b="1" dirty="0">
                <a:solidFill>
                  <a:srgbClr val="FF0000"/>
                </a:solidFill>
                <a:latin typeface="Sakkal Majalla" pitchFamily="2" charset="-78"/>
                <a:cs typeface="Sakkal Majalla" pitchFamily="2" charset="-78"/>
              </a:rPr>
              <a:t>pellicle</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 which harbors an assortment of </a:t>
            </a:r>
            <a:r>
              <a:rPr lang="en-US" b="1" dirty="0">
                <a:latin typeface="Sakkal Majalla" pitchFamily="2" charset="-78"/>
                <a:cs typeface="Sakkal Majalla" pitchFamily="2" charset="-78"/>
              </a:rPr>
              <a:t>bacterial pathogens and enables plaque to build up. </a:t>
            </a:r>
            <a:r>
              <a:rPr lang="en-US" b="1" dirty="0" smtClean="0">
                <a:latin typeface="Sakkal Majalla" pitchFamily="2" charset="-78"/>
                <a:cs typeface="Sakkal Majalla" pitchFamily="2" charset="-78"/>
              </a:rPr>
              <a:t>With the </a:t>
            </a:r>
            <a:r>
              <a:rPr lang="en-US" b="1" dirty="0">
                <a:latin typeface="Sakkal Majalla" pitchFamily="2" charset="-78"/>
                <a:cs typeface="Sakkal Majalla" pitchFamily="2" charset="-78"/>
              </a:rPr>
              <a:t>addition of calcium and phosphorus salts found </a:t>
            </a:r>
            <a:r>
              <a:rPr lang="en-US" b="1" dirty="0" smtClean="0">
                <a:latin typeface="Sakkal Majalla" pitchFamily="2" charset="-78"/>
                <a:cs typeface="Sakkal Majalla" pitchFamily="2" charset="-78"/>
              </a:rPr>
              <a:t>in saliva </a:t>
            </a:r>
            <a:r>
              <a:rPr lang="en-US" b="1" dirty="0">
                <a:latin typeface="Sakkal Majalla" pitchFamily="2" charset="-78"/>
                <a:cs typeface="Sakkal Majalla" pitchFamily="2" charset="-78"/>
              </a:rPr>
              <a:t>and mouth </a:t>
            </a:r>
            <a:r>
              <a:rPr lang="en-US" b="1" dirty="0" smtClean="0">
                <a:latin typeface="Sakkal Majalla" pitchFamily="2" charset="-78"/>
                <a:cs typeface="Sakkal Majalla" pitchFamily="2" charset="-78"/>
              </a:rPr>
              <a:t>fluids, a </a:t>
            </a:r>
            <a:r>
              <a:rPr lang="en-US" b="1" dirty="0">
                <a:latin typeface="Sakkal Majalla" pitchFamily="2" charset="-78"/>
                <a:cs typeface="Sakkal Majalla" pitchFamily="2" charset="-78"/>
              </a:rPr>
              <a:t>hard substance called calculus (also know </a:t>
            </a:r>
            <a:r>
              <a:rPr lang="en-US" b="1" dirty="0" smtClean="0">
                <a:latin typeface="Sakkal Majalla" pitchFamily="2" charset="-78"/>
                <a:cs typeface="Sakkal Majalla" pitchFamily="2" charset="-78"/>
              </a:rPr>
              <a:t>as tartar</a:t>
            </a:r>
            <a:r>
              <a:rPr lang="en-US" b="1" dirty="0">
                <a:latin typeface="Sakkal Majalla" pitchFamily="2" charset="-78"/>
                <a:cs typeface="Sakkal Majalla" pitchFamily="2" charset="-78"/>
              </a:rPr>
              <a:t>) forms. </a:t>
            </a:r>
            <a:endParaRPr lang="ar-SY" b="1" dirty="0">
              <a:latin typeface="Sakkal Majalla" pitchFamily="2" charset="-78"/>
              <a:cs typeface="Sakkal Majalla" pitchFamily="2" charset="-78"/>
            </a:endParaRPr>
          </a:p>
        </p:txBody>
      </p:sp>
      <p:pic>
        <p:nvPicPr>
          <p:cNvPr id="2050" name="Picture 2" descr="C:\Users\Techno.Home\Desktop\biofilm-formation-on-molar-tooth-260nw-331735904.jpg"/>
          <p:cNvPicPr>
            <a:picLocks noChangeAspect="1" noChangeArrowheads="1"/>
          </p:cNvPicPr>
          <p:nvPr/>
        </p:nvPicPr>
        <p:blipFill rotWithShape="1">
          <a:blip r:embed="rId2">
            <a:extLst>
              <a:ext uri="{28A0092B-C50C-407E-A947-70E740481C1C}">
                <a14:useLocalDpi xmlns:a14="http://schemas.microsoft.com/office/drawing/2010/main" val="0"/>
              </a:ext>
            </a:extLst>
          </a:blip>
          <a:srcRect b="9895"/>
          <a:stretch/>
        </p:blipFill>
        <p:spPr bwMode="auto">
          <a:xfrm>
            <a:off x="5053361" y="4267200"/>
            <a:ext cx="3505200" cy="2403088"/>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0641179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533400"/>
            <a:ext cx="8153400" cy="5334000"/>
          </a:xfrm>
        </p:spPr>
        <p:txBody>
          <a:bodyPr>
            <a:normAutofit/>
          </a:bodyPr>
          <a:lstStyle/>
          <a:p>
            <a:pPr marL="0" indent="0" algn="just">
              <a:buNone/>
            </a:pPr>
            <a:r>
              <a:rPr lang="en-US" b="1" dirty="0">
                <a:latin typeface="Sakkal Majalla" pitchFamily="2" charset="-78"/>
                <a:cs typeface="Sakkal Majalla" pitchFamily="2" charset="-78"/>
              </a:rPr>
              <a:t>These gingival irritants are classified as either </a:t>
            </a:r>
            <a:r>
              <a:rPr lang="en-US" b="1" dirty="0" err="1">
                <a:latin typeface="Sakkal Majalla" pitchFamily="2" charset="-78"/>
                <a:cs typeface="Sakkal Majalla" pitchFamily="2" charset="-78"/>
              </a:rPr>
              <a:t>supragingival</a:t>
            </a:r>
            <a:r>
              <a:rPr lang="en-US" b="1" dirty="0">
                <a:latin typeface="Sakkal Majalla" pitchFamily="2" charset="-78"/>
                <a:cs typeface="Sakkal Majalla" pitchFamily="2" charset="-78"/>
              </a:rPr>
              <a:t> (found on the tooth crowns) or </a:t>
            </a:r>
            <a:r>
              <a:rPr lang="en-US" b="1" dirty="0" err="1">
                <a:latin typeface="Sakkal Majalla" pitchFamily="2" charset="-78"/>
                <a:cs typeface="Sakkal Majalla" pitchFamily="2" charset="-78"/>
              </a:rPr>
              <a:t>subgingival</a:t>
            </a:r>
            <a:r>
              <a:rPr lang="en-US" b="1" dirty="0">
                <a:latin typeface="Sakkal Majalla" pitchFamily="2" charset="-78"/>
                <a:cs typeface="Sakkal Majalla" pitchFamily="2" charset="-78"/>
              </a:rPr>
              <a:t> (found on root surfaces below the gingival margin</a:t>
            </a:r>
            <a:r>
              <a:rPr lang="en-US" b="1" dirty="0" smtClean="0">
                <a:latin typeface="Sakkal Majalla" pitchFamily="2" charset="-78"/>
                <a:cs typeface="Sakkal Majalla" pitchFamily="2" charset="-78"/>
              </a:rPr>
              <a:t>).</a:t>
            </a:r>
          </a:p>
          <a:p>
            <a:pPr marL="0" indent="0" algn="just">
              <a:buNone/>
            </a:pPr>
            <a:r>
              <a:rPr lang="en-US" b="1" dirty="0" smtClean="0">
                <a:latin typeface="Sakkal Majalla" pitchFamily="2" charset="-78"/>
                <a:cs typeface="Sakkal Majalla" pitchFamily="2" charset="-78"/>
              </a:rPr>
              <a:t> </a:t>
            </a:r>
            <a:r>
              <a:rPr lang="en-US" b="1" dirty="0">
                <a:latin typeface="Sakkal Majalla" pitchFamily="2" charset="-78"/>
                <a:cs typeface="Sakkal Majalla" pitchFamily="2" charset="-78"/>
              </a:rPr>
              <a:t>When this collection of calculus and plaque with pathogens extends into periodontal pockets, it causes irritation and disease. Many health organizations are finding a correlation between periodontal health and major body diseases, such as stroke and circulatory illnesses. Tobacco use and genetic make up play a part in the chances of periodontal disease.</a:t>
            </a:r>
            <a:endParaRPr lang="ar-SY" b="1" dirty="0">
              <a:latin typeface="Sakkal Majalla" pitchFamily="2" charset="-78"/>
              <a:cs typeface="Sakkal Majalla" pitchFamily="2" charset="-78"/>
            </a:endParaRPr>
          </a:p>
          <a:p>
            <a:pPr marL="0" indent="0" algn="just">
              <a:buNone/>
            </a:pPr>
            <a:endParaRPr lang="ar-SY" dirty="0"/>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1687953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381000"/>
            <a:ext cx="8058150" cy="6248400"/>
          </a:xfrm>
        </p:spPr>
        <p:txBody>
          <a:bodyPr>
            <a:normAutofit fontScale="92500" lnSpcReduction="10000"/>
          </a:bodyPr>
          <a:lstStyle/>
          <a:p>
            <a:pPr marL="0" indent="0" algn="just">
              <a:buNone/>
            </a:pPr>
            <a:r>
              <a:rPr lang="en-US" sz="3900" b="1" dirty="0">
                <a:solidFill>
                  <a:srgbClr val="00B050"/>
                </a:solidFill>
                <a:latin typeface="Sakkal Majalla" pitchFamily="2" charset="-78"/>
                <a:cs typeface="Sakkal Majalla" pitchFamily="2" charset="-78"/>
              </a:rPr>
              <a:t>Indications of periodontal disease are:</a:t>
            </a:r>
          </a:p>
          <a:p>
            <a:pPr marL="0" indent="0" algn="just">
              <a:buNone/>
            </a:pPr>
            <a:r>
              <a:rPr lang="en-US" b="1" dirty="0">
                <a:solidFill>
                  <a:srgbClr val="FF0000"/>
                </a:solidFill>
                <a:latin typeface="Sakkal Majalla" pitchFamily="2" charset="-78"/>
                <a:cs typeface="Sakkal Majalla" pitchFamily="2" charset="-78"/>
              </a:rPr>
              <a:t>erythema: </a:t>
            </a:r>
            <a:r>
              <a:rPr lang="en-US" b="1" dirty="0">
                <a:latin typeface="Sakkal Majalla" pitchFamily="2" charset="-78"/>
                <a:cs typeface="Sakkal Majalla" pitchFamily="2" charset="-78"/>
              </a:rPr>
              <a:t>The gingiva is red and appears </a:t>
            </a:r>
            <a:r>
              <a:rPr lang="en-US" b="1" dirty="0" smtClean="0">
                <a:latin typeface="Sakkal Majalla" pitchFamily="2" charset="-78"/>
                <a:cs typeface="Sakkal Majalla" pitchFamily="2" charset="-78"/>
              </a:rPr>
              <a:t>inflamed. </a:t>
            </a:r>
          </a:p>
          <a:p>
            <a:pPr marL="0" indent="0" algn="just">
              <a:buNone/>
            </a:pPr>
            <a:r>
              <a:rPr lang="en-US" b="1" dirty="0" smtClean="0">
                <a:solidFill>
                  <a:srgbClr val="FF0000"/>
                </a:solidFill>
                <a:latin typeface="Sakkal Majalla" pitchFamily="2" charset="-78"/>
                <a:cs typeface="Sakkal Majalla" pitchFamily="2" charset="-78"/>
              </a:rPr>
              <a:t>edema</a:t>
            </a:r>
            <a:r>
              <a:rPr lang="en-US" b="1" dirty="0">
                <a:latin typeface="Sakkal Majalla" pitchFamily="2" charset="-78"/>
                <a:cs typeface="Sakkal Majalla" pitchFamily="2" charset="-78"/>
              </a:rPr>
              <a:t>: The tissue is overgrown from </a:t>
            </a:r>
            <a:r>
              <a:rPr lang="en-US" b="1" dirty="0">
                <a:solidFill>
                  <a:srgbClr val="FF0000"/>
                </a:solidFill>
                <a:latin typeface="Sakkal Majalla" pitchFamily="2" charset="-78"/>
                <a:cs typeface="Sakkal Majalla" pitchFamily="2" charset="-78"/>
              </a:rPr>
              <a:t>hyperplasia</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t>
            </a:r>
            <a:r>
              <a:rPr lang="en-US" b="1" i="1" dirty="0" smtClean="0">
                <a:latin typeface="Sakkal Majalla" pitchFamily="2" charset="-78"/>
                <a:cs typeface="Sakkal Majalla" pitchFamily="2" charset="-78"/>
              </a:rPr>
              <a:t>excessive </a:t>
            </a:r>
            <a:r>
              <a:rPr lang="en-US" b="1" i="1" dirty="0">
                <a:latin typeface="Sakkal Majalla" pitchFamily="2" charset="-78"/>
                <a:cs typeface="Sakkal Majalla" pitchFamily="2" charset="-78"/>
              </a:rPr>
              <a:t>number of tissue cells</a:t>
            </a:r>
            <a:r>
              <a:rPr lang="en-US" b="1" dirty="0">
                <a:latin typeface="Sakkal Majalla" pitchFamily="2" charset="-78"/>
                <a:cs typeface="Sakkal Majalla" pitchFamily="2" charset="-78"/>
              </a:rPr>
              <a:t>) and </a:t>
            </a:r>
            <a:r>
              <a:rPr lang="en-US" b="1" dirty="0">
                <a:solidFill>
                  <a:srgbClr val="FF0000"/>
                </a:solidFill>
                <a:latin typeface="Sakkal Majalla" pitchFamily="2" charset="-78"/>
                <a:cs typeface="Sakkal Majalla" pitchFamily="2" charset="-78"/>
              </a:rPr>
              <a:t>hypertrophy</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t>
            </a:r>
            <a:r>
              <a:rPr lang="en-US" b="1" i="1" dirty="0" smtClean="0">
                <a:latin typeface="Sakkal Majalla" pitchFamily="2" charset="-78"/>
                <a:cs typeface="Sakkal Majalla" pitchFamily="2" charset="-78"/>
              </a:rPr>
              <a:t>excessive </a:t>
            </a:r>
            <a:r>
              <a:rPr lang="en-US" b="1" i="1" dirty="0">
                <a:latin typeface="Sakkal Majalla" pitchFamily="2" charset="-78"/>
                <a:cs typeface="Sakkal Majalla" pitchFamily="2" charset="-78"/>
              </a:rPr>
              <a:t>cellular growth</a:t>
            </a:r>
            <a:r>
              <a:rPr lang="en-US" b="1" dirty="0">
                <a:latin typeface="Sakkal Majalla" pitchFamily="2" charset="-78"/>
                <a:cs typeface="Sakkal Majalla" pitchFamily="2" charset="-78"/>
              </a:rPr>
              <a:t>). The gingiva looks swollen and </a:t>
            </a:r>
            <a:r>
              <a:rPr lang="en-US" b="1" dirty="0" smtClean="0">
                <a:latin typeface="Sakkal Majalla" pitchFamily="2" charset="-78"/>
                <a:cs typeface="Sakkal Majalla" pitchFamily="2" charset="-78"/>
              </a:rPr>
              <a:t>irritated. Hyperplastic</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gum </a:t>
            </a:r>
            <a:r>
              <a:rPr lang="en-US" b="1" dirty="0">
                <a:latin typeface="Sakkal Majalla" pitchFamily="2" charset="-78"/>
                <a:cs typeface="Sakkal Majalla" pitchFamily="2" charset="-78"/>
              </a:rPr>
              <a:t>tissue may be caused by drug reactions, allergies, </a:t>
            </a:r>
            <a:r>
              <a:rPr lang="en-US" b="1" dirty="0" smtClean="0">
                <a:latin typeface="Sakkal Majalla" pitchFamily="2" charset="-78"/>
                <a:cs typeface="Sakkal Majalla" pitchFamily="2" charset="-78"/>
              </a:rPr>
              <a:t>and hormonal </a:t>
            </a:r>
            <a:r>
              <a:rPr lang="en-US" b="1" dirty="0">
                <a:latin typeface="Sakkal Majalla" pitchFamily="2" charset="-78"/>
                <a:cs typeface="Sakkal Majalla" pitchFamily="2" charset="-78"/>
              </a:rPr>
              <a:t>changes, as well as response to local irritants and disease.</a:t>
            </a:r>
          </a:p>
          <a:p>
            <a:pPr marL="0" indent="0" algn="just">
              <a:buNone/>
            </a:pPr>
            <a:r>
              <a:rPr lang="en-US" b="1" dirty="0">
                <a:solidFill>
                  <a:srgbClr val="FF0000"/>
                </a:solidFill>
                <a:latin typeface="Sakkal Majalla" pitchFamily="2" charset="-78"/>
                <a:cs typeface="Sakkal Majalla" pitchFamily="2" charset="-78"/>
              </a:rPr>
              <a:t>loss of stippling </a:t>
            </a:r>
            <a:r>
              <a:rPr lang="en-US" b="1" dirty="0" smtClean="0">
                <a:solidFill>
                  <a:srgbClr val="FF0000"/>
                </a:solidFill>
                <a:latin typeface="Sakkal Majalla" pitchFamily="2" charset="-78"/>
                <a:cs typeface="Sakkal Majalla" pitchFamily="2" charset="-78"/>
              </a:rPr>
              <a:t>(</a:t>
            </a:r>
            <a:r>
              <a:rPr lang="en-US" b="1" i="1" dirty="0" smtClean="0">
                <a:solidFill>
                  <a:srgbClr val="FF0000"/>
                </a:solidFill>
                <a:latin typeface="Sakkal Majalla" pitchFamily="2" charset="-78"/>
                <a:cs typeface="Sakkal Majalla" pitchFamily="2" charset="-78"/>
              </a:rPr>
              <a:t>spotting</a:t>
            </a:r>
            <a:r>
              <a:rPr lang="en-US" b="1" dirty="0">
                <a:solidFill>
                  <a:srgbClr val="FF0000"/>
                </a:solidFill>
                <a:latin typeface="Sakkal Majalla" pitchFamily="2" charset="-78"/>
                <a:cs typeface="Sakkal Majalla" pitchFamily="2" charset="-78"/>
              </a:rPr>
              <a:t>): </a:t>
            </a:r>
            <a:r>
              <a:rPr lang="en-US" b="1" dirty="0">
                <a:latin typeface="Sakkal Majalla" pitchFamily="2" charset="-78"/>
                <a:cs typeface="Sakkal Majalla" pitchFamily="2" charset="-78"/>
              </a:rPr>
              <a:t>Tone or tissue attachment </a:t>
            </a:r>
            <a:r>
              <a:rPr lang="en-US" b="1" dirty="0" smtClean="0">
                <a:latin typeface="Sakkal Majalla" pitchFamily="2" charset="-78"/>
                <a:cs typeface="Sakkal Majalla" pitchFamily="2" charset="-78"/>
              </a:rPr>
              <a:t>loosens, and </a:t>
            </a:r>
            <a:r>
              <a:rPr lang="en-US" b="1" dirty="0">
                <a:latin typeface="Sakkal Majalla" pitchFamily="2" charset="-78"/>
                <a:cs typeface="Sakkal Majalla" pitchFamily="2" charset="-78"/>
              </a:rPr>
              <a:t>puffy gums become smooth and shiny.</a:t>
            </a:r>
          </a:p>
          <a:p>
            <a:pPr marL="0" indent="0" algn="just">
              <a:buNone/>
            </a:pPr>
            <a:r>
              <a:rPr lang="en-US" b="1" dirty="0">
                <a:solidFill>
                  <a:srgbClr val="FF0000"/>
                </a:solidFill>
                <a:latin typeface="Sakkal Majalla" pitchFamily="2" charset="-78"/>
                <a:cs typeface="Sakkal Majalla" pitchFamily="2" charset="-78"/>
              </a:rPr>
              <a:t>pocket formation: </a:t>
            </a:r>
            <a:r>
              <a:rPr lang="en-US" b="1" dirty="0">
                <a:latin typeface="Sakkal Majalla" pitchFamily="2" charset="-78"/>
                <a:cs typeface="Sakkal Majalla" pitchFamily="2" charset="-78"/>
              </a:rPr>
              <a:t>Gingiva is unattached, recession occurs, and the root </a:t>
            </a:r>
            <a:r>
              <a:rPr lang="en-US" b="1" dirty="0" smtClean="0">
                <a:latin typeface="Sakkal Majalla" pitchFamily="2" charset="-78"/>
                <a:cs typeface="Sakkal Majalla" pitchFamily="2" charset="-78"/>
              </a:rPr>
              <a:t>may be observed. </a:t>
            </a:r>
          </a:p>
          <a:p>
            <a:pPr marL="0" indent="0" algn="just">
              <a:buNone/>
            </a:pPr>
            <a:r>
              <a:rPr lang="en-US" b="1" dirty="0" smtClean="0">
                <a:solidFill>
                  <a:srgbClr val="FF0000"/>
                </a:solidFill>
                <a:latin typeface="Sakkal Majalla" pitchFamily="2" charset="-78"/>
                <a:cs typeface="Sakkal Majalla" pitchFamily="2" charset="-78"/>
              </a:rPr>
              <a:t>alveolar </a:t>
            </a:r>
            <a:r>
              <a:rPr lang="en-US" b="1" dirty="0">
                <a:solidFill>
                  <a:srgbClr val="FF0000"/>
                </a:solidFill>
                <a:latin typeface="Sakkal Majalla" pitchFamily="2" charset="-78"/>
                <a:cs typeface="Sakkal Majalla" pitchFamily="2" charset="-78"/>
              </a:rPr>
              <a:t>bone loss with exudate </a:t>
            </a:r>
            <a:r>
              <a:rPr lang="en-US" b="1" dirty="0" smtClean="0">
                <a:solidFill>
                  <a:srgbClr val="FF0000"/>
                </a:solidFill>
                <a:latin typeface="Sakkal Majalla" pitchFamily="2" charset="-78"/>
                <a:cs typeface="Sakkal Majalla" pitchFamily="2" charset="-78"/>
              </a:rPr>
              <a:t>(</a:t>
            </a:r>
            <a:r>
              <a:rPr lang="en-US" b="1" i="1" dirty="0" smtClean="0">
                <a:solidFill>
                  <a:srgbClr val="FF0000"/>
                </a:solidFill>
                <a:latin typeface="Sakkal Majalla" pitchFamily="2" charset="-78"/>
                <a:cs typeface="Sakkal Majalla" pitchFamily="2" charset="-78"/>
              </a:rPr>
              <a:t>passing </a:t>
            </a:r>
            <a:r>
              <a:rPr lang="en-US" b="1" i="1" dirty="0">
                <a:solidFill>
                  <a:srgbClr val="FF0000"/>
                </a:solidFill>
                <a:latin typeface="Sakkal Majalla" pitchFamily="2" charset="-78"/>
                <a:cs typeface="Sakkal Majalla" pitchFamily="2" charset="-78"/>
              </a:rPr>
              <a:t>out of pus</a:t>
            </a:r>
            <a:r>
              <a:rPr lang="en-US" b="1" dirty="0">
                <a:solidFill>
                  <a:srgbClr val="FF0000"/>
                </a:solidFill>
                <a:latin typeface="Sakkal Majalla" pitchFamily="2" charset="-78"/>
                <a:cs typeface="Sakkal Majalla" pitchFamily="2" charset="-78"/>
              </a:rPr>
              <a:t>): </a:t>
            </a:r>
            <a:r>
              <a:rPr lang="en-US" b="1" dirty="0">
                <a:latin typeface="Sakkal Majalla" pitchFamily="2" charset="-78"/>
                <a:cs typeface="Sakkal Majalla" pitchFamily="2" charset="-78"/>
              </a:rPr>
              <a:t>A </a:t>
            </a:r>
            <a:r>
              <a:rPr lang="en-US" b="1" dirty="0" smtClean="0">
                <a:latin typeface="Sakkal Majalla" pitchFamily="2" charset="-78"/>
                <a:cs typeface="Sakkal Majalla" pitchFamily="2" charset="-78"/>
              </a:rPr>
              <a:t>foul odor </a:t>
            </a:r>
            <a:r>
              <a:rPr lang="en-US" b="1" dirty="0">
                <a:latin typeface="Sakkal Majalla" pitchFamily="2" charset="-78"/>
                <a:cs typeface="Sakkal Majalla" pitchFamily="2" charset="-78"/>
              </a:rPr>
              <a:t>is present as supporting bone resorbs; retention is lessening.</a:t>
            </a:r>
          </a:p>
          <a:p>
            <a:pPr marL="0" indent="0" algn="just">
              <a:buNone/>
            </a:pPr>
            <a:r>
              <a:rPr lang="en-US" b="1" dirty="0">
                <a:solidFill>
                  <a:srgbClr val="FF0000"/>
                </a:solidFill>
                <a:latin typeface="Sakkal Majalla" pitchFamily="2" charset="-78"/>
                <a:cs typeface="Sakkal Majalla" pitchFamily="2" charset="-78"/>
              </a:rPr>
              <a:t>mobility: </a:t>
            </a:r>
            <a:r>
              <a:rPr lang="en-US" b="1" dirty="0">
                <a:latin typeface="Sakkal Majalla" pitchFamily="2" charset="-78"/>
                <a:cs typeface="Sakkal Majalla" pitchFamily="2" charset="-78"/>
              </a:rPr>
              <a:t>The tooth seems loose and moves under pressure because of </a:t>
            </a:r>
            <a:r>
              <a:rPr lang="en-US" b="1" dirty="0" smtClean="0">
                <a:latin typeface="Sakkal Majalla" pitchFamily="2" charset="-78"/>
                <a:cs typeface="Sakkal Majalla" pitchFamily="2" charset="-78"/>
              </a:rPr>
              <a:t>loss of attachment. The </a:t>
            </a:r>
            <a:r>
              <a:rPr lang="en-US" b="1" dirty="0">
                <a:latin typeface="Sakkal Majalla" pitchFamily="2" charset="-78"/>
                <a:cs typeface="Sakkal Majalla" pitchFamily="2" charset="-78"/>
              </a:rPr>
              <a:t>tooth eventually is lost from lack of support or </a:t>
            </a:r>
            <a:r>
              <a:rPr lang="en-US" b="1" dirty="0" smtClean="0">
                <a:latin typeface="Sakkal Majalla" pitchFamily="2" charset="-78"/>
                <a:cs typeface="Sakkal Majalla" pitchFamily="2" charset="-78"/>
              </a:rPr>
              <a:t>from extraction</a:t>
            </a:r>
            <a:r>
              <a:rPr lang="en-US" b="1" dirty="0">
                <a:latin typeface="Sakkal Majalla" pitchFamily="2" charset="-78"/>
                <a:cs typeface="Sakkal Majalla" pitchFamily="2" charset="-78"/>
              </a:rPr>
              <a:t>.</a:t>
            </a: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421564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18132"/>
            <a:ext cx="8534400" cy="5567363"/>
          </a:xfrm>
        </p:spPr>
        <p:txBody>
          <a:bodyPr>
            <a:normAutofit/>
          </a:bodyPr>
          <a:lstStyle/>
          <a:p>
            <a:pPr marL="0" indent="0" algn="just">
              <a:buNone/>
            </a:pPr>
            <a:r>
              <a:rPr lang="en-US" sz="4000" b="1" dirty="0" smtClean="0">
                <a:solidFill>
                  <a:srgbClr val="00B050"/>
                </a:solidFill>
                <a:latin typeface="Sakkal Majalla" pitchFamily="2" charset="-78"/>
                <a:cs typeface="Sakkal Majalla" pitchFamily="2" charset="-78"/>
              </a:rPr>
              <a:t>Classification </a:t>
            </a:r>
            <a:r>
              <a:rPr lang="en-US" sz="4000" b="1" dirty="0">
                <a:solidFill>
                  <a:srgbClr val="00B050"/>
                </a:solidFill>
                <a:latin typeface="Sakkal Majalla" pitchFamily="2" charset="-78"/>
                <a:cs typeface="Sakkal Majalla" pitchFamily="2" charset="-78"/>
              </a:rPr>
              <a:t>of Periodontal </a:t>
            </a:r>
            <a:r>
              <a:rPr lang="en-US" sz="4000" b="1" dirty="0" smtClean="0">
                <a:solidFill>
                  <a:srgbClr val="00B050"/>
                </a:solidFill>
                <a:latin typeface="Sakkal Majalla" pitchFamily="2" charset="-78"/>
                <a:cs typeface="Sakkal Majalla" pitchFamily="2" charset="-78"/>
              </a:rPr>
              <a:t>Diseases:</a:t>
            </a:r>
          </a:p>
          <a:p>
            <a:pPr marL="0" indent="0" algn="just">
              <a:buNone/>
            </a:pPr>
            <a:r>
              <a:rPr lang="en-US" b="1" dirty="0">
                <a:latin typeface="Sakkal Majalla" pitchFamily="2" charset="-78"/>
                <a:cs typeface="Sakkal Majalla" pitchFamily="2" charset="-78"/>
              </a:rPr>
              <a:t>Periodontal diseases can be divided into two main </a:t>
            </a:r>
            <a:r>
              <a:rPr lang="en-US" b="1" dirty="0" smtClean="0">
                <a:latin typeface="Sakkal Majalla" pitchFamily="2" charset="-78"/>
                <a:cs typeface="Sakkal Majalla" pitchFamily="2" charset="-78"/>
              </a:rPr>
              <a:t>divisions:</a:t>
            </a:r>
          </a:p>
          <a:p>
            <a:pPr lvl="1" algn="just">
              <a:buFont typeface="Wingdings" pitchFamily="2" charset="2"/>
              <a:buChar char="§"/>
            </a:pPr>
            <a:r>
              <a:rPr lang="en-US" b="1" dirty="0" smtClean="0">
                <a:latin typeface="Sakkal Majalla" pitchFamily="2" charset="-78"/>
                <a:cs typeface="Sakkal Majalla" pitchFamily="2" charset="-78"/>
              </a:rPr>
              <a:t>Gingivitis</a:t>
            </a:r>
            <a:r>
              <a:rPr lang="en-US" b="1" dirty="0">
                <a:latin typeface="Sakkal Majalla" pitchFamily="2" charset="-78"/>
                <a:cs typeface="Sakkal Majalla" pitchFamily="2" charset="-78"/>
              </a:rPr>
              <a:t>, an inflammation of gingival tissue with no supporting </a:t>
            </a:r>
            <a:r>
              <a:rPr lang="en-US" b="1" dirty="0" smtClean="0">
                <a:latin typeface="Sakkal Majalla" pitchFamily="2" charset="-78"/>
                <a:cs typeface="Sakkal Majalla" pitchFamily="2" charset="-78"/>
              </a:rPr>
              <a:t>tissue loss</a:t>
            </a:r>
          </a:p>
          <a:p>
            <a:pPr lvl="1" algn="just">
              <a:buFont typeface="Wingdings" pitchFamily="2" charset="2"/>
              <a:buChar char="§"/>
            </a:pPr>
            <a:r>
              <a:rPr lang="en-US" b="1" dirty="0" smtClean="0">
                <a:latin typeface="Sakkal Majalla" pitchFamily="2" charset="-78"/>
                <a:cs typeface="Sakkal Majalla" pitchFamily="2" charset="-78"/>
              </a:rPr>
              <a:t> Periodontitis</a:t>
            </a:r>
            <a:r>
              <a:rPr lang="en-US" b="1" dirty="0">
                <a:latin typeface="Sakkal Majalla" pitchFamily="2" charset="-78"/>
                <a:cs typeface="Sakkal Majalla" pitchFamily="2" charset="-78"/>
              </a:rPr>
              <a:t>, inflammation of gingival tissue with involvement </a:t>
            </a:r>
            <a:r>
              <a:rPr lang="en-US" b="1" dirty="0" smtClean="0">
                <a:latin typeface="Sakkal Majalla" pitchFamily="2" charset="-78"/>
                <a:cs typeface="Sakkal Majalla" pitchFamily="2" charset="-78"/>
              </a:rPr>
              <a:t>of other </a:t>
            </a:r>
            <a:r>
              <a:rPr lang="en-US" b="1" dirty="0">
                <a:latin typeface="Sakkal Majalla" pitchFamily="2" charset="-78"/>
                <a:cs typeface="Sakkal Majalla" pitchFamily="2" charset="-78"/>
              </a:rPr>
              <a:t>tissues of the </a:t>
            </a:r>
            <a:r>
              <a:rPr lang="en-US" b="1" dirty="0" err="1">
                <a:latin typeface="Sakkal Majalla" pitchFamily="2" charset="-78"/>
                <a:cs typeface="Sakkal Majalla" pitchFamily="2" charset="-78"/>
              </a:rPr>
              <a:t>periodontium</a:t>
            </a:r>
            <a:endParaRPr lang="en-US" b="1" dirty="0">
              <a:latin typeface="Sakkal Majalla" pitchFamily="2" charset="-78"/>
              <a:cs typeface="Sakkal Majalla" pitchFamily="2" charset="-78"/>
            </a:endParaRPr>
          </a:p>
          <a:p>
            <a:pPr marL="0" indent="0" algn="just">
              <a:buNone/>
            </a:pPr>
            <a:r>
              <a:rPr lang="en-US" b="1" dirty="0">
                <a:latin typeface="Sakkal Majalla" pitchFamily="2" charset="-78"/>
                <a:cs typeface="Sakkal Majalla" pitchFamily="2" charset="-78"/>
              </a:rPr>
              <a:t>Destruction of these tissues varies in degree, intensity, and overall </a:t>
            </a:r>
            <a:r>
              <a:rPr lang="en-US" b="1" dirty="0" smtClean="0">
                <a:latin typeface="Sakkal Majalla" pitchFamily="2" charset="-78"/>
                <a:cs typeface="Sakkal Majalla" pitchFamily="2" charset="-78"/>
              </a:rPr>
              <a:t>action. To </a:t>
            </a:r>
            <a:r>
              <a:rPr lang="en-US" b="1" dirty="0">
                <a:latin typeface="Sakkal Majalla" pitchFamily="2" charset="-78"/>
                <a:cs typeface="Sakkal Majalla" pitchFamily="2" charset="-78"/>
              </a:rPr>
              <a:t>identify each stage and type of </a:t>
            </a:r>
            <a:r>
              <a:rPr lang="en-US" b="1" dirty="0" smtClean="0">
                <a:latin typeface="Sakkal Majalla" pitchFamily="2" charset="-78"/>
                <a:cs typeface="Sakkal Majalla" pitchFamily="2" charset="-78"/>
              </a:rPr>
              <a:t>periodontal involvement</a:t>
            </a:r>
            <a:r>
              <a:rPr lang="en-US" b="1" dirty="0">
                <a:latin typeface="Sakkal Majalla" pitchFamily="2" charset="-78"/>
                <a:cs typeface="Sakkal Majalla" pitchFamily="2" charset="-78"/>
              </a:rPr>
              <a:t>, the </a:t>
            </a:r>
            <a:r>
              <a:rPr lang="en-US" b="1" dirty="0" smtClean="0">
                <a:latin typeface="Sakkal Majalla" pitchFamily="2" charset="-78"/>
                <a:cs typeface="Sakkal Majalla" pitchFamily="2" charset="-78"/>
              </a:rPr>
              <a:t>American Academy </a:t>
            </a:r>
            <a:r>
              <a:rPr lang="en-US" b="1" dirty="0">
                <a:latin typeface="Sakkal Majalla" pitchFamily="2" charset="-78"/>
                <a:cs typeface="Sakkal Majalla" pitchFamily="2" charset="-78"/>
              </a:rPr>
              <a:t>of </a:t>
            </a:r>
            <a:r>
              <a:rPr lang="en-US" b="1" dirty="0" err="1">
                <a:latin typeface="Sakkal Majalla" pitchFamily="2" charset="-78"/>
                <a:cs typeface="Sakkal Majalla" pitchFamily="2" charset="-78"/>
              </a:rPr>
              <a:t>Periodotology</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AAP) devised </a:t>
            </a:r>
            <a:r>
              <a:rPr lang="en-US" b="1" dirty="0">
                <a:latin typeface="Sakkal Majalla" pitchFamily="2" charset="-78"/>
                <a:cs typeface="Sakkal Majalla" pitchFamily="2" charset="-78"/>
              </a:rPr>
              <a:t>the following classification </a:t>
            </a:r>
            <a:r>
              <a:rPr lang="en-US" b="1" dirty="0" smtClean="0">
                <a:latin typeface="Sakkal Majalla" pitchFamily="2" charset="-78"/>
                <a:cs typeface="Sakkal Majalla" pitchFamily="2" charset="-78"/>
              </a:rPr>
              <a:t>system for </a:t>
            </a:r>
            <a:r>
              <a:rPr lang="en-US" b="1" dirty="0">
                <a:latin typeface="Sakkal Majalla" pitchFamily="2" charset="-78"/>
                <a:cs typeface="Sakkal Majalla" pitchFamily="2" charset="-78"/>
              </a:rPr>
              <a:t>periodontal diseases:</a:t>
            </a:r>
            <a:endParaRPr lang="ar-SY" b="1" dirty="0">
              <a:latin typeface="Sakkal Majalla" pitchFamily="2" charset="-78"/>
              <a:cs typeface="Sakkal Majalla" pitchFamily="2" charset="-78"/>
            </a:endParaRPr>
          </a:p>
        </p:txBody>
      </p:sp>
      <p:pic>
        <p:nvPicPr>
          <p:cNvPr id="4" name="Picture 2" descr="C:\Users\Techno.Home\Desktop\periodontal-disease-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581" y="3728224"/>
            <a:ext cx="3325248" cy="2851924"/>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375215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533400"/>
            <a:ext cx="8229600" cy="6019800"/>
          </a:xfrm>
        </p:spPr>
        <p:txBody>
          <a:bodyPr>
            <a:normAutofit/>
          </a:bodyPr>
          <a:lstStyle/>
          <a:p>
            <a:pPr marL="0" indent="0" algn="just">
              <a:buNone/>
            </a:pPr>
            <a:r>
              <a:rPr lang="en-US" sz="4000" b="1" dirty="0">
                <a:solidFill>
                  <a:srgbClr val="00B050"/>
                </a:solidFill>
                <a:latin typeface="Sakkal Majalla" pitchFamily="2" charset="-78"/>
                <a:cs typeface="Sakkal Majalla" pitchFamily="2" charset="-78"/>
              </a:rPr>
              <a:t>A. Gingival disease:</a:t>
            </a:r>
          </a:p>
          <a:p>
            <a:pPr marL="0" indent="0" algn="just">
              <a:buNone/>
            </a:pPr>
            <a:r>
              <a:rPr lang="en-US" b="1" dirty="0" smtClean="0">
                <a:latin typeface="Sakkal Majalla" pitchFamily="2" charset="-78"/>
                <a:cs typeface="Sakkal Majalla" pitchFamily="2" charset="-78"/>
              </a:rPr>
              <a:t> </a:t>
            </a:r>
            <a:r>
              <a:rPr lang="en-US" b="1" dirty="0">
                <a:solidFill>
                  <a:srgbClr val="FF0000"/>
                </a:solidFill>
                <a:latin typeface="Sakkal Majalla" pitchFamily="2" charset="-78"/>
                <a:cs typeface="Sakkal Majalla" pitchFamily="2" charset="-78"/>
              </a:rPr>
              <a:t>Dental plaque involvement</a:t>
            </a:r>
            <a:r>
              <a:rPr lang="en-US" b="1" dirty="0">
                <a:latin typeface="Sakkal Majalla" pitchFamily="2" charset="-78"/>
                <a:cs typeface="Sakkal Majalla" pitchFamily="2" charset="-78"/>
              </a:rPr>
              <a:t>: (most common) Tissues react </a:t>
            </a:r>
            <a:r>
              <a:rPr lang="en-US" b="1" dirty="0" smtClean="0">
                <a:latin typeface="Sakkal Majalla" pitchFamily="2" charset="-78"/>
                <a:cs typeface="Sakkal Majalla" pitchFamily="2" charset="-78"/>
              </a:rPr>
              <a:t>to irritants</a:t>
            </a:r>
            <a:r>
              <a:rPr lang="en-US" b="1" dirty="0">
                <a:latin typeface="Sakkal Majalla" pitchFamily="2" charset="-78"/>
                <a:cs typeface="Sakkal Majalla" pitchFamily="2" charset="-78"/>
              </a:rPr>
              <a:t>.</a:t>
            </a:r>
          </a:p>
          <a:p>
            <a:pPr marL="0" indent="0" algn="just">
              <a:buNone/>
            </a:pPr>
            <a:r>
              <a:rPr lang="en-US" b="1" dirty="0" smtClean="0">
                <a:solidFill>
                  <a:srgbClr val="FF0000"/>
                </a:solidFill>
                <a:latin typeface="Sakkal Majalla" pitchFamily="2" charset="-78"/>
                <a:cs typeface="Sakkal Majalla" pitchFamily="2" charset="-78"/>
              </a:rPr>
              <a:t>Dental </a:t>
            </a:r>
            <a:r>
              <a:rPr lang="en-US" b="1" dirty="0">
                <a:solidFill>
                  <a:srgbClr val="FF0000"/>
                </a:solidFill>
                <a:latin typeface="Sakkal Majalla" pitchFamily="2" charset="-78"/>
                <a:cs typeface="Sakkal Majalla" pitchFamily="2" charset="-78"/>
              </a:rPr>
              <a:t>plaque with systemic factors included: </a:t>
            </a:r>
            <a:r>
              <a:rPr lang="en-US" b="1" dirty="0">
                <a:latin typeface="Sakkal Majalla" pitchFamily="2" charset="-78"/>
                <a:cs typeface="Sakkal Majalla" pitchFamily="2" charset="-78"/>
              </a:rPr>
              <a:t>Pregnancy, </a:t>
            </a:r>
            <a:r>
              <a:rPr lang="en-US" b="1" dirty="0" smtClean="0">
                <a:latin typeface="Sakkal Majalla" pitchFamily="2" charset="-78"/>
                <a:cs typeface="Sakkal Majalla" pitchFamily="2" charset="-78"/>
              </a:rPr>
              <a:t>hormone, medication</a:t>
            </a:r>
            <a:r>
              <a:rPr lang="en-US" b="1" dirty="0">
                <a:latin typeface="Sakkal Majalla" pitchFamily="2" charset="-78"/>
                <a:cs typeface="Sakkal Majalla" pitchFamily="2" charset="-78"/>
              </a:rPr>
              <a:t>, or malnutrition may modify and intensify the </a:t>
            </a:r>
            <a:r>
              <a:rPr lang="en-US" b="1" dirty="0" smtClean="0">
                <a:latin typeface="Sakkal Majalla" pitchFamily="2" charset="-78"/>
                <a:cs typeface="Sakkal Majalla" pitchFamily="2" charset="-78"/>
              </a:rPr>
              <a:t>disease course </a:t>
            </a:r>
            <a:r>
              <a:rPr lang="en-US" b="1" dirty="0">
                <a:latin typeface="Sakkal Majalla" pitchFamily="2" charset="-78"/>
                <a:cs typeface="Sakkal Majalla" pitchFamily="2" charset="-78"/>
              </a:rPr>
              <a:t>of action; sometimes called </a:t>
            </a:r>
            <a:r>
              <a:rPr lang="en-US" b="1" i="1" dirty="0">
                <a:latin typeface="Sakkal Majalla" pitchFamily="2" charset="-78"/>
                <a:cs typeface="Sakkal Majalla" pitchFamily="2" charset="-78"/>
              </a:rPr>
              <a:t>induced gingivitis.</a:t>
            </a:r>
          </a:p>
          <a:p>
            <a:pPr marL="0" indent="0" algn="just">
              <a:buNone/>
            </a:pPr>
            <a:r>
              <a:rPr lang="en-US" b="1" dirty="0" smtClean="0">
                <a:solidFill>
                  <a:srgbClr val="FF0000"/>
                </a:solidFill>
                <a:latin typeface="Sakkal Majalla" pitchFamily="2" charset="-78"/>
                <a:cs typeface="Sakkal Majalla" pitchFamily="2" charset="-78"/>
              </a:rPr>
              <a:t> </a:t>
            </a:r>
            <a:r>
              <a:rPr lang="en-US" b="1" dirty="0" err="1">
                <a:solidFill>
                  <a:srgbClr val="FF0000"/>
                </a:solidFill>
                <a:latin typeface="Sakkal Majalla" pitchFamily="2" charset="-78"/>
                <a:cs typeface="Sakkal Majalla" pitchFamily="2" charset="-78"/>
              </a:rPr>
              <a:t>Nondental</a:t>
            </a:r>
            <a:r>
              <a:rPr lang="en-US" b="1" dirty="0">
                <a:solidFill>
                  <a:srgbClr val="FF0000"/>
                </a:solidFill>
                <a:latin typeface="Sakkal Majalla" pitchFamily="2" charset="-78"/>
                <a:cs typeface="Sakkal Majalla" pitchFamily="2" charset="-78"/>
              </a:rPr>
              <a:t> plaque tensions: </a:t>
            </a:r>
            <a:r>
              <a:rPr lang="en-US" b="1" dirty="0">
                <a:latin typeface="Sakkal Majalla" pitchFamily="2" charset="-78"/>
                <a:cs typeface="Sakkal Majalla" pitchFamily="2" charset="-78"/>
              </a:rPr>
              <a:t>These are of specific bacterial, </a:t>
            </a:r>
            <a:r>
              <a:rPr lang="en-US" b="1" dirty="0" smtClean="0">
                <a:latin typeface="Sakkal Majalla" pitchFamily="2" charset="-78"/>
                <a:cs typeface="Sakkal Majalla" pitchFamily="2" charset="-78"/>
              </a:rPr>
              <a:t>viral, fungal</a:t>
            </a:r>
            <a:r>
              <a:rPr lang="en-US" b="1" dirty="0">
                <a:latin typeface="Sakkal Majalla" pitchFamily="2" charset="-78"/>
                <a:cs typeface="Sakkal Majalla" pitchFamily="2" charset="-78"/>
              </a:rPr>
              <a:t>, or genetic origin, such as gonorrhea, herpes, HIV, and </a:t>
            </a:r>
            <a:r>
              <a:rPr lang="en-US" b="1" dirty="0" smtClean="0">
                <a:latin typeface="Sakkal Majalla" pitchFamily="2" charset="-78"/>
                <a:cs typeface="Sakkal Majalla" pitchFamily="2" charset="-78"/>
              </a:rPr>
              <a:t>candida infections</a:t>
            </a:r>
            <a:r>
              <a:rPr lang="en-US" b="1" dirty="0">
                <a:latin typeface="Sakkal Majalla" pitchFamily="2" charset="-78"/>
                <a:cs typeface="Sakkal Majalla" pitchFamily="2" charset="-78"/>
              </a:rPr>
              <a:t>.</a:t>
            </a:r>
          </a:p>
          <a:p>
            <a:pPr marL="0" indent="0" algn="just">
              <a:buNone/>
            </a:pPr>
            <a:r>
              <a:rPr lang="en-US" b="1" dirty="0" smtClean="0">
                <a:solidFill>
                  <a:srgbClr val="FF0000"/>
                </a:solidFill>
                <a:latin typeface="Sakkal Majalla" pitchFamily="2" charset="-78"/>
                <a:cs typeface="Sakkal Majalla" pitchFamily="2" charset="-78"/>
              </a:rPr>
              <a:t> </a:t>
            </a:r>
            <a:r>
              <a:rPr lang="en-US" b="1" dirty="0">
                <a:solidFill>
                  <a:srgbClr val="FF0000"/>
                </a:solidFill>
                <a:latin typeface="Sakkal Majalla" pitchFamily="2" charset="-78"/>
                <a:cs typeface="Sakkal Majalla" pitchFamily="2" charset="-78"/>
              </a:rPr>
              <a:t>Allergies</a:t>
            </a:r>
            <a:r>
              <a:rPr lang="en-US" b="1" dirty="0">
                <a:latin typeface="Sakkal Majalla" pitchFamily="2" charset="-78"/>
                <a:cs typeface="Sakkal Majalla" pitchFamily="2" charset="-78"/>
              </a:rPr>
              <a:t>: The patient may be allergic to dental-restorative </a:t>
            </a:r>
            <a:r>
              <a:rPr lang="en-US" b="1" dirty="0" smtClean="0">
                <a:latin typeface="Sakkal Majalla" pitchFamily="2" charset="-78"/>
                <a:cs typeface="Sakkal Majalla" pitchFamily="2" charset="-78"/>
              </a:rPr>
              <a:t>materials and </a:t>
            </a:r>
            <a:r>
              <a:rPr lang="en-US" b="1" dirty="0">
                <a:latin typeface="Sakkal Majalla" pitchFamily="2" charset="-78"/>
                <a:cs typeface="Sakkal Majalla" pitchFamily="2" charset="-78"/>
              </a:rPr>
              <a:t>have reactions to food, additives, and so </a:t>
            </a:r>
            <a:r>
              <a:rPr lang="en-US" b="1" dirty="0" smtClean="0">
                <a:latin typeface="Sakkal Majalla" pitchFamily="2" charset="-78"/>
                <a:cs typeface="Sakkal Majalla" pitchFamily="2" charset="-78"/>
              </a:rPr>
              <a:t>forth.</a:t>
            </a:r>
          </a:p>
          <a:p>
            <a:pPr marL="0" indent="0" algn="just">
              <a:buNone/>
            </a:pPr>
            <a:r>
              <a:rPr lang="en-US" b="1" dirty="0" smtClean="0">
                <a:solidFill>
                  <a:srgbClr val="FF0000"/>
                </a:solidFill>
                <a:latin typeface="Sakkal Majalla" pitchFamily="2" charset="-78"/>
                <a:cs typeface="Sakkal Majalla" pitchFamily="2" charset="-78"/>
              </a:rPr>
              <a:t>Traumatic </a:t>
            </a:r>
            <a:r>
              <a:rPr lang="en-US" b="1" dirty="0">
                <a:solidFill>
                  <a:srgbClr val="FF0000"/>
                </a:solidFill>
                <a:latin typeface="Sakkal Majalla" pitchFamily="2" charset="-78"/>
                <a:cs typeface="Sakkal Majalla" pitchFamily="2" charset="-78"/>
              </a:rPr>
              <a:t>lesions, injury: </a:t>
            </a:r>
            <a:r>
              <a:rPr lang="en-US" b="1" dirty="0">
                <a:latin typeface="Sakkal Majalla" pitchFamily="2" charset="-78"/>
                <a:cs typeface="Sakkal Majalla" pitchFamily="2" charset="-78"/>
              </a:rPr>
              <a:t>The patient my have been subjected to </a:t>
            </a:r>
            <a:r>
              <a:rPr lang="en-US" b="1" dirty="0" smtClean="0">
                <a:latin typeface="Sakkal Majalla" pitchFamily="2" charset="-78"/>
                <a:cs typeface="Sakkal Majalla" pitchFamily="2" charset="-78"/>
              </a:rPr>
              <a:t>an external </a:t>
            </a:r>
            <a:r>
              <a:rPr lang="en-US" b="1" dirty="0">
                <a:latin typeface="Sakkal Majalla" pitchFamily="2" charset="-78"/>
                <a:cs typeface="Sakkal Majalla" pitchFamily="2" charset="-78"/>
              </a:rPr>
              <a:t>force or have been injured in some way.</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552197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533400"/>
            <a:ext cx="7677150" cy="5643563"/>
          </a:xfrm>
        </p:spPr>
        <p:txBody>
          <a:bodyPr>
            <a:normAutofit/>
          </a:bodyPr>
          <a:lstStyle/>
          <a:p>
            <a:pPr marL="0" indent="0" algn="just">
              <a:buNone/>
            </a:pPr>
            <a:r>
              <a:rPr lang="en-US" sz="4000" b="1" dirty="0">
                <a:solidFill>
                  <a:srgbClr val="00B050"/>
                </a:solidFill>
                <a:latin typeface="Sakkal Majalla" pitchFamily="2" charset="-78"/>
                <a:cs typeface="Sakkal Majalla" pitchFamily="2" charset="-78"/>
              </a:rPr>
              <a:t>B. Periodontal disease:</a:t>
            </a:r>
          </a:p>
          <a:p>
            <a:pPr marL="0" indent="0" algn="just">
              <a:buNone/>
            </a:pPr>
            <a:r>
              <a:rPr lang="en-US" b="1" dirty="0" smtClean="0">
                <a:solidFill>
                  <a:srgbClr val="FF0000"/>
                </a:solidFill>
                <a:latin typeface="Sakkal Majalla" pitchFamily="2" charset="-78"/>
                <a:cs typeface="Sakkal Majalla" pitchFamily="2" charset="-78"/>
              </a:rPr>
              <a:t>Chronic </a:t>
            </a:r>
            <a:r>
              <a:rPr lang="en-US" b="1" dirty="0">
                <a:solidFill>
                  <a:srgbClr val="FF0000"/>
                </a:solidFill>
                <a:latin typeface="Sakkal Majalla" pitchFamily="2" charset="-78"/>
                <a:cs typeface="Sakkal Majalla" pitchFamily="2" charset="-78"/>
              </a:rPr>
              <a:t>periodontitis: </a:t>
            </a:r>
            <a:r>
              <a:rPr lang="en-US" b="1" dirty="0">
                <a:latin typeface="Sakkal Majalla" pitchFamily="2" charset="-78"/>
                <a:cs typeface="Sakkal Majalla" pitchFamily="2" charset="-78"/>
              </a:rPr>
              <a:t>Previously termed </a:t>
            </a:r>
            <a:r>
              <a:rPr lang="en-US" b="1" i="1" dirty="0">
                <a:latin typeface="Sakkal Majalla" pitchFamily="2" charset="-78"/>
                <a:cs typeface="Sakkal Majalla" pitchFamily="2" charset="-78"/>
              </a:rPr>
              <a:t>adult periodontitis</a:t>
            </a:r>
            <a:r>
              <a:rPr lang="en-US" b="1" dirty="0">
                <a:latin typeface="Sakkal Majalla" pitchFamily="2" charset="-78"/>
                <a:cs typeface="Sakkal Majalla" pitchFamily="2" charset="-78"/>
              </a:rPr>
              <a:t>, this is </a:t>
            </a:r>
            <a:r>
              <a:rPr lang="en-US" b="1" dirty="0" smtClean="0">
                <a:latin typeface="Sakkal Majalla" pitchFamily="2" charset="-78"/>
                <a:cs typeface="Sakkal Majalla" pitchFamily="2" charset="-78"/>
              </a:rPr>
              <a:t>the most </a:t>
            </a:r>
            <a:r>
              <a:rPr lang="en-US" b="1" dirty="0">
                <a:latin typeface="Sakkal Majalla" pitchFamily="2" charset="-78"/>
                <a:cs typeface="Sakkal Majalla" pitchFamily="2" charset="-78"/>
              </a:rPr>
              <a:t>common type of slowly progressive periodontal </a:t>
            </a:r>
            <a:r>
              <a:rPr lang="en-US" b="1" dirty="0" smtClean="0">
                <a:latin typeface="Sakkal Majalla" pitchFamily="2" charset="-78"/>
                <a:cs typeface="Sakkal Majalla" pitchFamily="2" charset="-78"/>
              </a:rPr>
              <a:t>disease. May be subdivided </a:t>
            </a:r>
            <a:r>
              <a:rPr lang="en-US" b="1" dirty="0">
                <a:latin typeface="Sakkal Majalla" pitchFamily="2" charset="-78"/>
                <a:cs typeface="Sakkal Majalla" pitchFamily="2" charset="-78"/>
              </a:rPr>
              <a:t>according to extent and severity into </a:t>
            </a:r>
            <a:r>
              <a:rPr lang="en-US" b="1" dirty="0" smtClean="0">
                <a:latin typeface="Sakkal Majalla" pitchFamily="2" charset="-78"/>
                <a:cs typeface="Sakkal Majalla" pitchFamily="2" charset="-78"/>
              </a:rPr>
              <a:t>localized with </a:t>
            </a:r>
            <a:r>
              <a:rPr lang="en-US" b="1" dirty="0">
                <a:latin typeface="Sakkal Majalla" pitchFamily="2" charset="-78"/>
                <a:cs typeface="Sakkal Majalla" pitchFamily="2" charset="-78"/>
              </a:rPr>
              <a:t>&lt;</a:t>
            </a:r>
            <a:r>
              <a:rPr lang="en-US" b="1" dirty="0" smtClean="0">
                <a:latin typeface="Sakkal Majalla" pitchFamily="2" charset="-78"/>
                <a:cs typeface="Sakkal Majalla" pitchFamily="2" charset="-78"/>
              </a:rPr>
              <a:t>30% involvement </a:t>
            </a:r>
            <a:r>
              <a:rPr lang="en-US" b="1" dirty="0">
                <a:latin typeface="Sakkal Majalla" pitchFamily="2" charset="-78"/>
                <a:cs typeface="Sakkal Majalla" pitchFamily="2" charset="-78"/>
              </a:rPr>
              <a:t>and generalized with &gt;30% </a:t>
            </a:r>
            <a:r>
              <a:rPr lang="en-US" b="1" dirty="0" smtClean="0">
                <a:latin typeface="Sakkal Majalla" pitchFamily="2" charset="-78"/>
                <a:cs typeface="Sakkal Majalla" pitchFamily="2" charset="-78"/>
              </a:rPr>
              <a:t>involvement. Severity is measured</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based </a:t>
            </a:r>
            <a:r>
              <a:rPr lang="en-US" b="1" dirty="0">
                <a:latin typeface="Sakkal Majalla" pitchFamily="2" charset="-78"/>
                <a:cs typeface="Sakkal Majalla" pitchFamily="2" charset="-78"/>
              </a:rPr>
              <a:t>on the amount of clinical attachment </a:t>
            </a:r>
            <a:r>
              <a:rPr lang="en-US" b="1" dirty="0" smtClean="0">
                <a:latin typeface="Sakkal Majalla" pitchFamily="2" charset="-78"/>
                <a:cs typeface="Sakkal Majalla" pitchFamily="2" charset="-78"/>
              </a:rPr>
              <a:t>loss (CAL</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as slight</a:t>
            </a:r>
            <a:r>
              <a:rPr lang="en-US" b="1" dirty="0">
                <a:latin typeface="Sakkal Majalla" pitchFamily="2" charset="-78"/>
                <a:cs typeface="Sakkal Majalla" pitchFamily="2" charset="-78"/>
              </a:rPr>
              <a:t>, moderate, or severe</a:t>
            </a:r>
            <a:r>
              <a:rPr lang="en-US" b="1" dirty="0" smtClean="0">
                <a:latin typeface="Sakkal Majalla" pitchFamily="2" charset="-78"/>
                <a:cs typeface="Sakkal Majalla" pitchFamily="2" charset="-78"/>
              </a:rPr>
              <a:t>.</a:t>
            </a:r>
          </a:p>
        </p:txBody>
      </p:sp>
      <p:pic>
        <p:nvPicPr>
          <p:cNvPr id="3075" name="Picture 3" descr="C:\Users\Techno.Home\Desktop\image-asset.gif"/>
          <p:cNvPicPr>
            <a:picLocks noChangeAspect="1" noChangeArrowheads="1"/>
          </p:cNvPicPr>
          <p:nvPr/>
        </p:nvPicPr>
        <p:blipFill rotWithShape="1">
          <a:blip r:embed="rId2">
            <a:extLst>
              <a:ext uri="{28A0092B-C50C-407E-A947-70E740481C1C}">
                <a14:useLocalDpi xmlns:a14="http://schemas.microsoft.com/office/drawing/2010/main" val="0"/>
              </a:ext>
            </a:extLst>
          </a:blip>
          <a:srcRect t="9962" b="28518"/>
          <a:stretch/>
        </p:blipFill>
        <p:spPr bwMode="auto">
          <a:xfrm>
            <a:off x="354478" y="3733799"/>
            <a:ext cx="8789522" cy="3124199"/>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95690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echno.Home\Desktop\evolu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0050"/>
            <a:ext cx="8534400" cy="3517900"/>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3886348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457200"/>
            <a:ext cx="7886700" cy="4351338"/>
          </a:xfrm>
        </p:spPr>
        <p:txBody>
          <a:bodyPr/>
          <a:lstStyle/>
          <a:p>
            <a:pPr marL="0" indent="0" algn="just">
              <a:buNone/>
            </a:pPr>
            <a:r>
              <a:rPr lang="en-US" b="1" dirty="0">
                <a:solidFill>
                  <a:srgbClr val="FF0000"/>
                </a:solidFill>
                <a:latin typeface="Sakkal Majalla" pitchFamily="2" charset="-78"/>
                <a:cs typeface="Sakkal Majalla" pitchFamily="2" charset="-78"/>
              </a:rPr>
              <a:t> Aggressive periodontitis: </a:t>
            </a:r>
            <a:r>
              <a:rPr lang="en-US" b="1" dirty="0">
                <a:latin typeface="Sakkal Majalla" pitchFamily="2" charset="-78"/>
                <a:cs typeface="Sakkal Majalla" pitchFamily="2" charset="-78"/>
              </a:rPr>
              <a:t>Previously termed early-onset periodontitis, this is a rapidly progressive disease. </a:t>
            </a:r>
            <a:r>
              <a:rPr lang="en-US" b="1" dirty="0" err="1">
                <a:latin typeface="Sakkal Majalla" pitchFamily="2" charset="-78"/>
                <a:cs typeface="Sakkal Majalla" pitchFamily="2" charset="-78"/>
              </a:rPr>
              <a:t>Subclassifications</a:t>
            </a:r>
            <a:r>
              <a:rPr lang="en-US" b="1" dirty="0">
                <a:latin typeface="Sakkal Majalla" pitchFamily="2" charset="-78"/>
                <a:cs typeface="Sakkal Majalla" pitchFamily="2" charset="-78"/>
              </a:rPr>
              <a:t> are:</a:t>
            </a:r>
          </a:p>
          <a:p>
            <a:r>
              <a:rPr lang="en-US" b="1" dirty="0">
                <a:latin typeface="Sakkal Majalla" pitchFamily="2" charset="-78"/>
                <a:cs typeface="Sakkal Majalla" pitchFamily="2" charset="-78"/>
              </a:rPr>
              <a:t>Localized aggressive periodontitis, formerly termed localized juvenile periodontitis (LPJ) affecting young adults</a:t>
            </a:r>
          </a:p>
          <a:p>
            <a:r>
              <a:rPr lang="en-US" b="1" dirty="0">
                <a:latin typeface="Sakkal Majalla" pitchFamily="2" charset="-78"/>
                <a:cs typeface="Sakkal Majalla" pitchFamily="2" charset="-78"/>
              </a:rPr>
              <a:t>Generalized aggressive periodontitis, formerly termed </a:t>
            </a:r>
            <a:r>
              <a:rPr lang="en-US" b="1" dirty="0" smtClean="0">
                <a:latin typeface="Sakkal Majalla" pitchFamily="2" charset="-78"/>
                <a:cs typeface="Sakkal Majalla" pitchFamily="2" charset="-78"/>
              </a:rPr>
              <a:t>rapid-progressing </a:t>
            </a:r>
            <a:r>
              <a:rPr lang="en-US" b="1" dirty="0">
                <a:latin typeface="Sakkal Majalla" pitchFamily="2" charset="-78"/>
                <a:cs typeface="Sakkal Majalla" pitchFamily="2" charset="-78"/>
              </a:rPr>
              <a:t>periodontitis (RPP)</a:t>
            </a:r>
            <a:endParaRPr lang="ar-SY" b="1" dirty="0">
              <a:latin typeface="Sakkal Majalla" pitchFamily="2" charset="-78"/>
              <a:cs typeface="Sakkal Majalla" pitchFamily="2" charset="-78"/>
            </a:endParaRPr>
          </a:p>
          <a:p>
            <a:endParaRPr lang="ar-SY" dirty="0"/>
          </a:p>
        </p:txBody>
      </p:sp>
      <p:pic>
        <p:nvPicPr>
          <p:cNvPr id="4098" name="Picture 2" descr="C:\Users\Techno.Home\Desktop\2-Figure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581400"/>
            <a:ext cx="2427663"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echno.Home\Desktop\a-Arc-shaped-radiolucency-at-the-1st-molar-region-in-localized-aggressive.pn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275071" y="3965546"/>
            <a:ext cx="4258829" cy="2892454"/>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4238006030"/>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echno.Home\Desktop\Generalized-aggressive-periodontitis-and-malocclusion-in-a-23-year-old-female-pat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95" y="20444"/>
            <a:ext cx="809625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Techno.Home\Desktop\535321.fig.002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52800"/>
            <a:ext cx="6096000" cy="3370790"/>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4012081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457200"/>
            <a:ext cx="4495800" cy="6172200"/>
          </a:xfrm>
        </p:spPr>
        <p:txBody>
          <a:bodyPr>
            <a:normAutofit/>
          </a:bodyPr>
          <a:lstStyle/>
          <a:p>
            <a:pPr marL="0" indent="0" algn="just">
              <a:buNone/>
            </a:pPr>
            <a:r>
              <a:rPr lang="en-US" b="1" dirty="0">
                <a:solidFill>
                  <a:srgbClr val="FF0000"/>
                </a:solidFill>
                <a:latin typeface="Sakkal Majalla" pitchFamily="2" charset="-78"/>
                <a:cs typeface="Sakkal Majalla" pitchFamily="2" charset="-78"/>
              </a:rPr>
              <a:t>Refractory periodontitis: </a:t>
            </a:r>
            <a:r>
              <a:rPr lang="en-US" b="1" dirty="0">
                <a:latin typeface="Sakkal Majalla" pitchFamily="2" charset="-78"/>
                <a:cs typeface="Sakkal Majalla" pitchFamily="2" charset="-78"/>
              </a:rPr>
              <a:t>The periodontitis progresses in spite </a:t>
            </a:r>
            <a:r>
              <a:rPr lang="en-US" b="1" dirty="0" smtClean="0">
                <a:latin typeface="Sakkal Majalla" pitchFamily="2" charset="-78"/>
                <a:cs typeface="Sakkal Majalla" pitchFamily="2" charset="-78"/>
              </a:rPr>
              <a:t>of excellent</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patient </a:t>
            </a:r>
            <a:r>
              <a:rPr lang="en-US" b="1" dirty="0">
                <a:latin typeface="Sakkal Majalla" pitchFamily="2" charset="-78"/>
                <a:cs typeface="Sakkal Majalla" pitchFamily="2" charset="-78"/>
              </a:rPr>
              <a:t>compliance </a:t>
            </a:r>
            <a:r>
              <a:rPr lang="en-US" b="1" dirty="0" smtClean="0">
                <a:latin typeface="Sakkal Majalla" pitchFamily="2" charset="-78"/>
                <a:cs typeface="Sakkal Majalla" pitchFamily="2" charset="-78"/>
              </a:rPr>
              <a:t>and provision </a:t>
            </a:r>
            <a:r>
              <a:rPr lang="en-US" b="1" dirty="0">
                <a:latin typeface="Sakkal Majalla" pitchFamily="2" charset="-78"/>
                <a:cs typeface="Sakkal Majalla" pitchFamily="2" charset="-78"/>
              </a:rPr>
              <a:t>of periodontal therapy; </a:t>
            </a:r>
            <a:r>
              <a:rPr lang="en-US" b="1" dirty="0" smtClean="0">
                <a:latin typeface="Sakkal Majalla" pitchFamily="2" charset="-78"/>
                <a:cs typeface="Sakkal Majalla" pitchFamily="2" charset="-78"/>
              </a:rPr>
              <a:t>may be </a:t>
            </a:r>
            <a:r>
              <a:rPr lang="en-US" b="1" dirty="0">
                <a:latin typeface="Sakkal Majalla" pitchFamily="2" charset="-78"/>
                <a:cs typeface="Sakkal Majalla" pitchFamily="2" charset="-78"/>
              </a:rPr>
              <a:t>applied to all types of periodontitis. Tissues that are painful, </a:t>
            </a:r>
            <a:r>
              <a:rPr lang="en-US" b="1" dirty="0" smtClean="0">
                <a:latin typeface="Sakkal Majalla" pitchFamily="2" charset="-78"/>
                <a:cs typeface="Sakkal Majalla" pitchFamily="2" charset="-78"/>
              </a:rPr>
              <a:t>red, and </a:t>
            </a:r>
            <a:r>
              <a:rPr lang="en-US" b="1" dirty="0">
                <a:latin typeface="Sakkal Majalla" pitchFamily="2" charset="-78"/>
                <a:cs typeface="Sakkal Majalla" pitchFamily="2" charset="-78"/>
              </a:rPr>
              <a:t>sloughing are said to be </a:t>
            </a:r>
            <a:r>
              <a:rPr lang="en-US" b="1" dirty="0" err="1">
                <a:solidFill>
                  <a:srgbClr val="FF0000"/>
                </a:solidFill>
                <a:latin typeface="Sakkal Majalla" pitchFamily="2" charset="-78"/>
                <a:cs typeface="Sakkal Majalla" pitchFamily="2" charset="-78"/>
              </a:rPr>
              <a:t>desquamative</a:t>
            </a:r>
            <a:r>
              <a:rPr lang="en-US" b="1" dirty="0">
                <a:solidFill>
                  <a:srgbClr val="FF0000"/>
                </a:solidFill>
                <a:latin typeface="Sakkal Majalla" pitchFamily="2" charset="-78"/>
                <a:cs typeface="Sakkal Majalla" pitchFamily="2" charset="-78"/>
              </a:rPr>
              <a:t> </a:t>
            </a:r>
            <a:r>
              <a:rPr lang="en-US" b="1" dirty="0" smtClean="0">
                <a:latin typeface="Sakkal Majalla" pitchFamily="2" charset="-78"/>
                <a:cs typeface="Sakkal Majalla" pitchFamily="2" charset="-78"/>
              </a:rPr>
              <a:t>(= </a:t>
            </a:r>
            <a:r>
              <a:rPr lang="en-US" b="1" i="1" dirty="0" smtClean="0">
                <a:latin typeface="Sakkal Majalla" pitchFamily="2" charset="-78"/>
                <a:cs typeface="Sakkal Majalla" pitchFamily="2" charset="-78"/>
              </a:rPr>
              <a:t>shedding</a:t>
            </a:r>
            <a:r>
              <a:rPr lang="en-US" b="1" i="1" dirty="0">
                <a:latin typeface="Sakkal Majalla" pitchFamily="2" charset="-78"/>
                <a:cs typeface="Sakkal Majalla" pitchFamily="2" charset="-78"/>
              </a:rPr>
              <a:t>, or scaling off </a:t>
            </a:r>
            <a:r>
              <a:rPr lang="en-US" b="1" dirty="0">
                <a:latin typeface="Sakkal Majalla" pitchFamily="2" charset="-78"/>
                <a:cs typeface="Sakkal Majalla" pitchFamily="2" charset="-78"/>
              </a:rPr>
              <a:t>).</a:t>
            </a:r>
          </a:p>
          <a:p>
            <a:pPr marL="0" indent="0" algn="just">
              <a:buNone/>
            </a:pPr>
            <a:r>
              <a:rPr lang="en-US" b="1" dirty="0" smtClean="0">
                <a:solidFill>
                  <a:srgbClr val="FF0000"/>
                </a:solidFill>
                <a:latin typeface="Sakkal Majalla" pitchFamily="2" charset="-78"/>
                <a:cs typeface="Sakkal Majalla" pitchFamily="2" charset="-78"/>
              </a:rPr>
              <a:t>Periodontitis </a:t>
            </a:r>
            <a:r>
              <a:rPr lang="en-US" b="1" dirty="0">
                <a:solidFill>
                  <a:srgbClr val="FF0000"/>
                </a:solidFill>
                <a:latin typeface="Sakkal Majalla" pitchFamily="2" charset="-78"/>
                <a:cs typeface="Sakkal Majalla" pitchFamily="2" charset="-78"/>
              </a:rPr>
              <a:t>as manifested of systemic disease: </a:t>
            </a:r>
            <a:r>
              <a:rPr lang="en-US" b="1" dirty="0">
                <a:latin typeface="Sakkal Majalla" pitchFamily="2" charset="-78"/>
                <a:cs typeface="Sakkal Majalla" pitchFamily="2" charset="-78"/>
              </a:rPr>
              <a:t>Periodontal </a:t>
            </a:r>
            <a:r>
              <a:rPr lang="en-US" b="1" dirty="0" smtClean="0">
                <a:latin typeface="Sakkal Majalla" pitchFamily="2" charset="-78"/>
                <a:cs typeface="Sakkal Majalla" pitchFamily="2" charset="-78"/>
              </a:rPr>
              <a:t>inflammatory reactions occur </a:t>
            </a:r>
            <a:r>
              <a:rPr lang="en-US" b="1" dirty="0">
                <a:latin typeface="Sakkal Majalla" pitchFamily="2" charset="-78"/>
                <a:cs typeface="Sakkal Majalla" pitchFamily="2" charset="-78"/>
              </a:rPr>
              <a:t>as a result of diseases and genetic </a:t>
            </a:r>
            <a:r>
              <a:rPr lang="en-US" b="1" dirty="0" smtClean="0">
                <a:latin typeface="Sakkal Majalla" pitchFamily="2" charset="-78"/>
                <a:cs typeface="Sakkal Majalla" pitchFamily="2" charset="-78"/>
              </a:rPr>
              <a:t>disorders, such </a:t>
            </a:r>
            <a:r>
              <a:rPr lang="en-US" b="1" dirty="0">
                <a:latin typeface="Sakkal Majalla" pitchFamily="2" charset="-78"/>
                <a:cs typeface="Sakkal Majalla" pitchFamily="2" charset="-78"/>
              </a:rPr>
              <a:t>as leukemia, HIV, malnutrition, and hormones</a:t>
            </a:r>
            <a:r>
              <a:rPr lang="en-US" b="1" dirty="0" smtClean="0">
                <a:latin typeface="Sakkal Majalla" pitchFamily="2" charset="-78"/>
                <a:cs typeface="Sakkal Majalla" pitchFamily="2" charset="-78"/>
              </a:rPr>
              <a:t>.</a:t>
            </a:r>
            <a:endParaRPr lang="en-US" b="1" dirty="0">
              <a:latin typeface="Sakkal Majalla" pitchFamily="2" charset="-78"/>
              <a:cs typeface="Sakkal Majalla" pitchFamily="2" charset="-78"/>
            </a:endParaRPr>
          </a:p>
        </p:txBody>
      </p:sp>
      <p:pic>
        <p:nvPicPr>
          <p:cNvPr id="6146" name="Picture 2" descr="C:\Users\Techno.Home\Desktop\refractory-periodontitis-9-638.jpg"/>
          <p:cNvPicPr>
            <a:picLocks noChangeAspect="1" noChangeArrowheads="1"/>
          </p:cNvPicPr>
          <p:nvPr/>
        </p:nvPicPr>
        <p:blipFill rotWithShape="1">
          <a:blip r:embed="rId2">
            <a:extLst>
              <a:ext uri="{28A0092B-C50C-407E-A947-70E740481C1C}">
                <a14:useLocalDpi xmlns:a14="http://schemas.microsoft.com/office/drawing/2010/main" val="0"/>
              </a:ext>
            </a:extLst>
          </a:blip>
          <a:srcRect b="7734"/>
          <a:stretch/>
        </p:blipFill>
        <p:spPr bwMode="auto">
          <a:xfrm>
            <a:off x="4876800" y="1306114"/>
            <a:ext cx="4267200" cy="2955947"/>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876033787"/>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457200"/>
            <a:ext cx="8134350" cy="5719763"/>
          </a:xfrm>
        </p:spPr>
        <p:txBody>
          <a:bodyPr>
            <a:normAutofit/>
          </a:bodyPr>
          <a:lstStyle/>
          <a:p>
            <a:pPr marL="0" indent="0" algn="just">
              <a:buNone/>
            </a:pPr>
            <a:r>
              <a:rPr lang="en-US" sz="4000" b="1" dirty="0" smtClean="0">
                <a:solidFill>
                  <a:srgbClr val="00B050"/>
                </a:solidFill>
                <a:latin typeface="Sakkal Majalla" pitchFamily="2" charset="-78"/>
                <a:cs typeface="Sakkal Majalla" pitchFamily="2" charset="-78"/>
              </a:rPr>
              <a:t>Anatomy </a:t>
            </a:r>
            <a:r>
              <a:rPr lang="en-US" sz="4000" b="1" dirty="0">
                <a:solidFill>
                  <a:srgbClr val="00B050"/>
                </a:solidFill>
                <a:latin typeface="Sakkal Majalla" pitchFamily="2" charset="-78"/>
                <a:cs typeface="Sakkal Majalla" pitchFamily="2" charset="-78"/>
              </a:rPr>
              <a:t>of the </a:t>
            </a:r>
            <a:r>
              <a:rPr lang="en-US" sz="4000" b="1" dirty="0" err="1" smtClean="0">
                <a:solidFill>
                  <a:srgbClr val="00B050"/>
                </a:solidFill>
                <a:latin typeface="Sakkal Majalla" pitchFamily="2" charset="-78"/>
                <a:cs typeface="Sakkal Majalla" pitchFamily="2" charset="-78"/>
              </a:rPr>
              <a:t>Periodontium</a:t>
            </a:r>
            <a:r>
              <a:rPr lang="en-US" sz="4000" b="1" dirty="0" smtClean="0">
                <a:solidFill>
                  <a:srgbClr val="00B050"/>
                </a:solidFill>
                <a:latin typeface="Sakkal Majalla" pitchFamily="2" charset="-78"/>
                <a:cs typeface="Sakkal Majalla" pitchFamily="2" charset="-78"/>
              </a:rPr>
              <a:t>:</a:t>
            </a:r>
          </a:p>
          <a:p>
            <a:pPr marL="0" indent="0" algn="just">
              <a:buNone/>
            </a:pPr>
            <a:r>
              <a:rPr lang="en-US" b="1" dirty="0">
                <a:latin typeface="Sakkal Majalla" pitchFamily="2" charset="-78"/>
                <a:cs typeface="Sakkal Majalla" pitchFamily="2" charset="-78"/>
              </a:rPr>
              <a:t>All dentists deal with the periodontal tissues in the course </a:t>
            </a:r>
            <a:r>
              <a:rPr lang="en-US" b="1" dirty="0" smtClean="0">
                <a:latin typeface="Sakkal Majalla" pitchFamily="2" charset="-78"/>
                <a:cs typeface="Sakkal Majalla" pitchFamily="2" charset="-78"/>
              </a:rPr>
              <a:t>of their treatment, but </a:t>
            </a:r>
            <a:r>
              <a:rPr lang="en-US" b="1" dirty="0">
                <a:latin typeface="Sakkal Majalla" pitchFamily="2" charset="-78"/>
                <a:cs typeface="Sakkal Majalla" pitchFamily="2" charset="-78"/>
              </a:rPr>
              <a:t>complicated or </a:t>
            </a:r>
            <a:r>
              <a:rPr lang="en-US" b="1" dirty="0" smtClean="0">
                <a:latin typeface="Sakkal Majalla" pitchFamily="2" charset="-78"/>
                <a:cs typeface="Sakkal Majalla" pitchFamily="2" charset="-78"/>
              </a:rPr>
              <a:t>complex cases </a:t>
            </a:r>
            <a:r>
              <a:rPr lang="en-US" b="1" dirty="0">
                <a:latin typeface="Sakkal Majalla" pitchFamily="2" charset="-78"/>
                <a:cs typeface="Sakkal Majalla" pitchFamily="2" charset="-78"/>
              </a:rPr>
              <a:t>can be referred to a </a:t>
            </a:r>
            <a:r>
              <a:rPr lang="en-US" b="1" dirty="0" err="1">
                <a:latin typeface="Sakkal Majalla" pitchFamily="2" charset="-78"/>
                <a:cs typeface="Sakkal Majalla" pitchFamily="2" charset="-78"/>
              </a:rPr>
              <a:t>periodontist</a:t>
            </a:r>
            <a:r>
              <a:rPr lang="en-US" b="1" dirty="0">
                <a:latin typeface="Sakkal Majalla" pitchFamily="2" charset="-78"/>
                <a:cs typeface="Sakkal Majalla" pitchFamily="2" charset="-78"/>
              </a:rPr>
              <a:t>—a </a:t>
            </a:r>
            <a:r>
              <a:rPr lang="en-US" b="1" dirty="0" smtClean="0">
                <a:latin typeface="Sakkal Majalla" pitchFamily="2" charset="-78"/>
                <a:cs typeface="Sakkal Majalla" pitchFamily="2" charset="-78"/>
              </a:rPr>
              <a:t>dentist who has </a:t>
            </a:r>
            <a:r>
              <a:rPr lang="en-US" b="1" dirty="0">
                <a:latin typeface="Sakkal Majalla" pitchFamily="2" charset="-78"/>
                <a:cs typeface="Sakkal Majalla" pitchFamily="2" charset="-78"/>
              </a:rPr>
              <a:t>completed two to three years of additional </a:t>
            </a:r>
            <a:r>
              <a:rPr lang="en-US" b="1" dirty="0" smtClean="0">
                <a:latin typeface="Sakkal Majalla" pitchFamily="2" charset="-78"/>
                <a:cs typeface="Sakkal Majalla" pitchFamily="2" charset="-78"/>
              </a:rPr>
              <a:t>education in </a:t>
            </a:r>
            <a:r>
              <a:rPr lang="en-US" b="1" dirty="0">
                <a:latin typeface="Sakkal Majalla" pitchFamily="2" charset="-78"/>
                <a:cs typeface="Sakkal Majalla" pitchFamily="2" charset="-78"/>
              </a:rPr>
              <a:t>the </a:t>
            </a:r>
            <a:r>
              <a:rPr lang="en-US" b="1" dirty="0" smtClean="0">
                <a:latin typeface="Sakkal Majalla" pitchFamily="2" charset="-78"/>
                <a:cs typeface="Sakkal Majalla" pitchFamily="2" charset="-78"/>
              </a:rPr>
              <a:t>treatment of </a:t>
            </a:r>
            <a:r>
              <a:rPr lang="en-US" b="1" dirty="0">
                <a:latin typeface="Sakkal Majalla" pitchFamily="2" charset="-78"/>
                <a:cs typeface="Sakkal Majalla" pitchFamily="2" charset="-78"/>
              </a:rPr>
              <a:t>periodontal diseases. </a:t>
            </a:r>
            <a:r>
              <a:rPr lang="en-US" b="1" dirty="0">
                <a:solidFill>
                  <a:srgbClr val="FF0000"/>
                </a:solidFill>
                <a:latin typeface="Sakkal Majalla" pitchFamily="2" charset="-78"/>
                <a:cs typeface="Sakkal Majalla" pitchFamily="2" charset="-78"/>
              </a:rPr>
              <a:t>Periodontology</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is of </a:t>
            </a:r>
            <a:r>
              <a:rPr lang="en-US" b="1" dirty="0">
                <a:latin typeface="Sakkal Majalla" pitchFamily="2" charset="-78"/>
                <a:cs typeface="Sakkal Majalla" pitchFamily="2" charset="-78"/>
              </a:rPr>
              <a:t>the ADA-recognized specialties and is </a:t>
            </a:r>
            <a:r>
              <a:rPr lang="en-US" b="1" dirty="0" smtClean="0">
                <a:latin typeface="Sakkal Majalla" pitchFamily="2" charset="-78"/>
                <a:cs typeface="Sakkal Majalla" pitchFamily="2" charset="-78"/>
              </a:rPr>
              <a:t>the field </a:t>
            </a:r>
            <a:r>
              <a:rPr lang="en-US" b="1" dirty="0">
                <a:latin typeface="Sakkal Majalla" pitchFamily="2" charset="-78"/>
                <a:cs typeface="Sakkal Majalla" pitchFamily="2" charset="-78"/>
              </a:rPr>
              <a:t>of dentistry that </a:t>
            </a:r>
            <a:r>
              <a:rPr lang="en-US" b="1" dirty="0" smtClean="0">
                <a:latin typeface="Sakkal Majalla" pitchFamily="2" charset="-78"/>
                <a:cs typeface="Sakkal Majalla" pitchFamily="2" charset="-78"/>
              </a:rPr>
              <a:t>deals with </a:t>
            </a:r>
            <a:r>
              <a:rPr lang="en-US" b="1" dirty="0">
                <a:latin typeface="Sakkal Majalla" pitchFamily="2" charset="-78"/>
                <a:cs typeface="Sakkal Majalla" pitchFamily="2" charset="-78"/>
              </a:rPr>
              <a:t>the treatment of diseases of the tissues around the teeth, commonly </a:t>
            </a:r>
            <a:r>
              <a:rPr lang="en-US" b="1" dirty="0" smtClean="0">
                <a:latin typeface="Sakkal Majalla" pitchFamily="2" charset="-78"/>
                <a:cs typeface="Sakkal Majalla" pitchFamily="2" charset="-78"/>
              </a:rPr>
              <a:t>called the </a:t>
            </a:r>
            <a:r>
              <a:rPr lang="en-US" b="1" dirty="0" err="1">
                <a:solidFill>
                  <a:srgbClr val="FF0000"/>
                </a:solidFill>
                <a:latin typeface="Sakkal Majalla" pitchFamily="2" charset="-78"/>
                <a:cs typeface="Sakkal Majalla" pitchFamily="2" charset="-78"/>
              </a:rPr>
              <a:t>periodontium</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The </a:t>
            </a:r>
            <a:r>
              <a:rPr lang="en-US" b="1" dirty="0" err="1" smtClean="0">
                <a:latin typeface="Sakkal Majalla" pitchFamily="2" charset="-78"/>
                <a:cs typeface="Sakkal Majalla" pitchFamily="2" charset="-78"/>
              </a:rPr>
              <a:t>periodontium</a:t>
            </a:r>
            <a:r>
              <a:rPr lang="en-US" b="1" dirty="0" smtClean="0">
                <a:latin typeface="Sakkal Majalla" pitchFamily="2" charset="-78"/>
                <a:cs typeface="Sakkal Majalla" pitchFamily="2" charset="-78"/>
              </a:rPr>
              <a:t> </a:t>
            </a:r>
            <a:r>
              <a:rPr lang="en-US" b="1" dirty="0">
                <a:latin typeface="Sakkal Majalla" pitchFamily="2" charset="-78"/>
                <a:cs typeface="Sakkal Majalla" pitchFamily="2" charset="-78"/>
              </a:rPr>
              <a:t>serves as an attachment apparatus and is composed of four major tissues</a:t>
            </a: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6277205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echno.Home\Desktop\Screenshot_20211221-231044_Chrome.jpg"/>
          <p:cNvPicPr>
            <a:picLocks noChangeAspect="1" noChangeArrowheads="1"/>
          </p:cNvPicPr>
          <p:nvPr/>
        </p:nvPicPr>
        <p:blipFill rotWithShape="1">
          <a:blip r:embed="rId2">
            <a:extLst>
              <a:ext uri="{28A0092B-C50C-407E-A947-70E740481C1C}">
                <a14:useLocalDpi xmlns:a14="http://schemas.microsoft.com/office/drawing/2010/main" val="0"/>
              </a:ext>
            </a:extLst>
          </a:blip>
          <a:srcRect l="5556" t="23195" r="5556" b="59538"/>
          <a:stretch/>
        </p:blipFill>
        <p:spPr bwMode="auto">
          <a:xfrm>
            <a:off x="338253" y="1600200"/>
            <a:ext cx="8580863" cy="3704423"/>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235197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457200"/>
            <a:ext cx="8458200" cy="3352800"/>
          </a:xfrm>
        </p:spPr>
        <p:txBody>
          <a:bodyPr/>
          <a:lstStyle/>
          <a:p>
            <a:pPr marL="0" indent="0" algn="just">
              <a:buNone/>
            </a:pPr>
            <a:r>
              <a:rPr lang="en-US" b="1" dirty="0">
                <a:solidFill>
                  <a:srgbClr val="FF0000"/>
                </a:solidFill>
                <a:latin typeface="Sakkal Majalla" pitchFamily="2" charset="-78"/>
                <a:cs typeface="Sakkal Majalla" pitchFamily="2" charset="-78"/>
              </a:rPr>
              <a:t> Necrotizing periodontal diseases: </a:t>
            </a:r>
            <a:r>
              <a:rPr lang="en-US" b="1" dirty="0">
                <a:latin typeface="Sakkal Majalla" pitchFamily="2" charset="-78"/>
                <a:cs typeface="Sakkal Majalla" pitchFamily="2" charset="-78"/>
              </a:rPr>
              <a:t>Rapid gingival tissue destruction with bacterial invasion of connective tissue may be a manifestation of systemic disease, such as HIV infection. This category is subdivided into two divisions:</a:t>
            </a:r>
          </a:p>
          <a:p>
            <a:pPr lvl="1" algn="just"/>
            <a:r>
              <a:rPr lang="en-US" b="1" dirty="0">
                <a:solidFill>
                  <a:srgbClr val="FF0000"/>
                </a:solidFill>
                <a:latin typeface="Sakkal Majalla" pitchFamily="2" charset="-78"/>
                <a:cs typeface="Sakkal Majalla" pitchFamily="2" charset="-78"/>
              </a:rPr>
              <a:t>Necrotizing ulcerative gingivitis (NUG): </a:t>
            </a:r>
            <a:r>
              <a:rPr lang="en-US" b="1" dirty="0">
                <a:latin typeface="Sakkal Majalla" pitchFamily="2" charset="-78"/>
                <a:cs typeface="Sakkal Majalla" pitchFamily="2" charset="-78"/>
              </a:rPr>
              <a:t>With foul odor and a loss of interdental papilla, sometimes called “trench mouth</a:t>
            </a:r>
          </a:p>
          <a:p>
            <a:pPr lvl="1" algn="just"/>
            <a:r>
              <a:rPr lang="en-US" b="1" dirty="0">
                <a:solidFill>
                  <a:srgbClr val="FF0000"/>
                </a:solidFill>
                <a:latin typeface="Sakkal Majalla" pitchFamily="2" charset="-78"/>
                <a:cs typeface="Sakkal Majalla" pitchFamily="2" charset="-78"/>
              </a:rPr>
              <a:t>Necrotizing ulcerative periodontitis (NUP): </a:t>
            </a:r>
            <a:r>
              <a:rPr lang="en-US" b="1" dirty="0">
                <a:latin typeface="Sakkal Majalla" pitchFamily="2" charset="-78"/>
                <a:cs typeface="Sakkal Majalla" pitchFamily="2" charset="-78"/>
              </a:rPr>
              <a:t>With bone pain and rapid bone loss</a:t>
            </a:r>
            <a:endParaRPr lang="ar-SY" b="1" dirty="0">
              <a:latin typeface="Sakkal Majalla" pitchFamily="2" charset="-78"/>
              <a:cs typeface="Sakkal Majalla" pitchFamily="2" charset="-78"/>
            </a:endParaRPr>
          </a:p>
          <a:p>
            <a:endParaRPr lang="ar-SY"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52" t="36829" r="29345" b="31586"/>
          <a:stretch/>
        </p:blipFill>
        <p:spPr bwMode="auto">
          <a:xfrm>
            <a:off x="990600" y="4011936"/>
            <a:ext cx="7239000" cy="284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803508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457200"/>
            <a:ext cx="3810000" cy="2947988"/>
          </a:xfrm>
        </p:spPr>
        <p:txBody>
          <a:bodyPr>
            <a:normAutofit/>
          </a:bodyPr>
          <a:lstStyle/>
          <a:p>
            <a:pPr marL="0" indent="0" algn="just">
              <a:buNone/>
            </a:pPr>
            <a:r>
              <a:rPr lang="en-US" b="1" dirty="0">
                <a:latin typeface="Sakkal Majalla" pitchFamily="2" charset="-78"/>
                <a:cs typeface="Sakkal Majalla" pitchFamily="2" charset="-78"/>
              </a:rPr>
              <a:t>C. </a:t>
            </a:r>
            <a:r>
              <a:rPr lang="en-US" b="1" dirty="0">
                <a:solidFill>
                  <a:srgbClr val="FF0000"/>
                </a:solidFill>
                <a:latin typeface="Sakkal Majalla" pitchFamily="2" charset="-78"/>
                <a:cs typeface="Sakkal Majalla" pitchFamily="2" charset="-78"/>
              </a:rPr>
              <a:t>Abscesses of the </a:t>
            </a:r>
            <a:r>
              <a:rPr lang="en-US" b="1" dirty="0" err="1">
                <a:solidFill>
                  <a:srgbClr val="FF0000"/>
                </a:solidFill>
                <a:latin typeface="Sakkal Majalla" pitchFamily="2" charset="-78"/>
                <a:cs typeface="Sakkal Majalla" pitchFamily="2" charset="-78"/>
              </a:rPr>
              <a:t>periodontium</a:t>
            </a:r>
            <a:r>
              <a:rPr lang="en-US" b="1" dirty="0">
                <a:solidFill>
                  <a:srgbClr val="FF0000"/>
                </a:solidFill>
                <a:latin typeface="Sakkal Majalla" pitchFamily="2" charset="-78"/>
                <a:cs typeface="Sakkal Majalla" pitchFamily="2" charset="-78"/>
              </a:rPr>
              <a:t>: </a:t>
            </a:r>
            <a:r>
              <a:rPr lang="en-US" b="1" dirty="0">
                <a:latin typeface="Sakkal Majalla" pitchFamily="2" charset="-78"/>
                <a:cs typeface="Sakkal Majalla" pitchFamily="2" charset="-78"/>
              </a:rPr>
              <a:t>Abscesses are </a:t>
            </a:r>
            <a:r>
              <a:rPr lang="en-US" b="1" dirty="0" smtClean="0">
                <a:latin typeface="Sakkal Majalla" pitchFamily="2" charset="-78"/>
                <a:cs typeface="Sakkal Majalla" pitchFamily="2" charset="-78"/>
              </a:rPr>
              <a:t>classified according to location, such </a:t>
            </a:r>
            <a:r>
              <a:rPr lang="en-US" b="1" dirty="0">
                <a:latin typeface="Sakkal Majalla" pitchFamily="2" charset="-78"/>
                <a:cs typeface="Sakkal Majalla" pitchFamily="2" charset="-78"/>
              </a:rPr>
              <a:t>as gingival, periodontal, </a:t>
            </a:r>
            <a:r>
              <a:rPr lang="en-US" b="1" dirty="0" smtClean="0">
                <a:latin typeface="Sakkal Majalla" pitchFamily="2" charset="-78"/>
                <a:cs typeface="Sakkal Majalla" pitchFamily="2" charset="-78"/>
              </a:rPr>
              <a:t>and </a:t>
            </a:r>
            <a:r>
              <a:rPr lang="en-US" b="1" dirty="0" err="1" smtClean="0">
                <a:latin typeface="Sakkal Majalla" pitchFamily="2" charset="-78"/>
                <a:cs typeface="Sakkal Majalla" pitchFamily="2" charset="-78"/>
              </a:rPr>
              <a:t>pericoronal</a:t>
            </a:r>
            <a:r>
              <a:rPr lang="en-US" b="1" dirty="0" smtClean="0">
                <a:latin typeface="Sakkal Majalla" pitchFamily="2" charset="-78"/>
                <a:cs typeface="Sakkal Majalla" pitchFamily="2" charset="-78"/>
              </a:rPr>
              <a:t>.</a:t>
            </a:r>
            <a:endParaRPr lang="en-US" b="1" dirty="0">
              <a:latin typeface="Sakkal Majalla" pitchFamily="2" charset="-78"/>
              <a:cs typeface="Sakkal Majalla" pitchFamily="2" charset="-78"/>
            </a:endParaRPr>
          </a:p>
        </p:txBody>
      </p:sp>
      <p:pic>
        <p:nvPicPr>
          <p:cNvPr id="8194" name="Picture 2" descr="C:\Users\Techno.Home\Desktop\1799960643_4196783306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910" y="286215"/>
            <a:ext cx="4071589" cy="542878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Techno.Home\Desktop\5dad020e508f04459a01412b_AdobeStock_2669937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291012"/>
            <a:ext cx="3848558" cy="2566988"/>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933704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57200"/>
            <a:ext cx="7886700" cy="2590800"/>
          </a:xfrm>
        </p:spPr>
        <p:txBody>
          <a:bodyPr/>
          <a:lstStyle/>
          <a:p>
            <a:pPr marL="0" indent="0" algn="just">
              <a:buNone/>
            </a:pPr>
            <a:r>
              <a:rPr lang="en-US" b="1" dirty="0">
                <a:solidFill>
                  <a:srgbClr val="FF0000"/>
                </a:solidFill>
                <a:latin typeface="Sakkal Majalla" pitchFamily="2" charset="-78"/>
                <a:cs typeface="Sakkal Majalla" pitchFamily="2" charset="-78"/>
              </a:rPr>
              <a:t>D. Periodontitis associated with endodontic lesions</a:t>
            </a:r>
            <a:r>
              <a:rPr lang="en-US" b="1" dirty="0">
                <a:latin typeface="Sakkal Majalla" pitchFamily="2" charset="-78"/>
                <a:cs typeface="Sakkal Majalla" pitchFamily="2" charset="-78"/>
              </a:rPr>
              <a:t>: This simple classification was added to distinguish between periodontitis and periodontitis with endodontic inflammation involvement.</a:t>
            </a:r>
          </a:p>
          <a:p>
            <a:pPr marL="0" indent="0" algn="just">
              <a:buNone/>
            </a:pPr>
            <a:r>
              <a:rPr lang="en-US" b="1" dirty="0">
                <a:solidFill>
                  <a:srgbClr val="FF0000"/>
                </a:solidFill>
                <a:latin typeface="Sakkal Majalla" pitchFamily="2" charset="-78"/>
                <a:cs typeface="Sakkal Majalla" pitchFamily="2" charset="-78"/>
              </a:rPr>
              <a:t>E. Developmental or acquired deformities and condition</a:t>
            </a:r>
            <a:r>
              <a:rPr lang="en-US" b="1" dirty="0">
                <a:latin typeface="Sakkal Majalla" pitchFamily="2" charset="-78"/>
                <a:cs typeface="Sakkal Majalla" pitchFamily="2" charset="-78"/>
              </a:rPr>
              <a:t>: Deformities appear around teeth, edentulous ridges, and from trauma</a:t>
            </a:r>
            <a:endParaRPr lang="ar-SY" b="1" dirty="0">
              <a:latin typeface="Sakkal Majalla" pitchFamily="2" charset="-78"/>
              <a:cs typeface="Sakkal Majalla" pitchFamily="2" charset="-78"/>
            </a:endParaRPr>
          </a:p>
          <a:p>
            <a:endParaRPr lang="ar-SY" dirty="0"/>
          </a:p>
        </p:txBody>
      </p:sp>
      <p:pic>
        <p:nvPicPr>
          <p:cNvPr id="9218" name="Picture 2" descr="C:\Users\Techno.Home\Desktop\6759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45727"/>
            <a:ext cx="8452312" cy="3408556"/>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930339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228600"/>
            <a:ext cx="7753350" cy="5948363"/>
          </a:xfrm>
        </p:spPr>
        <p:txBody>
          <a:bodyPr>
            <a:normAutofit fontScale="92500" lnSpcReduction="20000"/>
          </a:bodyPr>
          <a:lstStyle/>
          <a:p>
            <a:pPr marL="0" indent="0" algn="just">
              <a:buNone/>
            </a:pPr>
            <a:r>
              <a:rPr lang="en-US" sz="4300" b="1" dirty="0">
                <a:solidFill>
                  <a:srgbClr val="00B050"/>
                </a:solidFill>
                <a:latin typeface="Sakkal Majalla" pitchFamily="2" charset="-78"/>
                <a:cs typeface="Sakkal Majalla" pitchFamily="2" charset="-78"/>
              </a:rPr>
              <a:t>Periodontal Examination and </a:t>
            </a:r>
            <a:r>
              <a:rPr lang="en-US" sz="4300" b="1" dirty="0" smtClean="0">
                <a:solidFill>
                  <a:srgbClr val="00B050"/>
                </a:solidFill>
                <a:latin typeface="Sakkal Majalla" pitchFamily="2" charset="-78"/>
                <a:cs typeface="Sakkal Majalla" pitchFamily="2" charset="-78"/>
              </a:rPr>
              <a:t>Evaluation:</a:t>
            </a:r>
          </a:p>
          <a:p>
            <a:pPr marL="0" indent="0" algn="just">
              <a:buNone/>
            </a:pPr>
            <a:r>
              <a:rPr lang="en-US" b="1" dirty="0">
                <a:latin typeface="Sakkal Majalla" pitchFamily="2" charset="-78"/>
                <a:cs typeface="Sakkal Majalla" pitchFamily="2" charset="-78"/>
              </a:rPr>
              <a:t>The patient must receive a thorough exam and evaluation before </a:t>
            </a:r>
            <a:r>
              <a:rPr lang="en-US" b="1" dirty="0" smtClean="0">
                <a:latin typeface="Sakkal Majalla" pitchFamily="2" charset="-78"/>
                <a:cs typeface="Sakkal Majalla" pitchFamily="2" charset="-78"/>
              </a:rPr>
              <a:t>treatment can be established</a:t>
            </a:r>
            <a:r>
              <a:rPr lang="en-US" b="1" dirty="0">
                <a:latin typeface="Sakkal Majalla" pitchFamily="2" charset="-78"/>
                <a:cs typeface="Sakkal Majalla" pitchFamily="2" charset="-78"/>
              </a:rPr>
              <a:t>. This procedure involves:</a:t>
            </a:r>
          </a:p>
          <a:p>
            <a:pPr marL="0" indent="0" algn="just">
              <a:buNone/>
            </a:pPr>
            <a:r>
              <a:rPr lang="en-US" b="1" dirty="0">
                <a:solidFill>
                  <a:srgbClr val="FF0000"/>
                </a:solidFill>
                <a:latin typeface="Sakkal Majalla" pitchFamily="2" charset="-78"/>
                <a:cs typeface="Sakkal Majalla" pitchFamily="2" charset="-78"/>
              </a:rPr>
              <a:t>medical history: </a:t>
            </a:r>
            <a:r>
              <a:rPr lang="en-US" b="1" dirty="0">
                <a:latin typeface="Sakkal Majalla" pitchFamily="2" charset="-78"/>
                <a:cs typeface="Sakkal Majalla" pitchFamily="2" charset="-78"/>
              </a:rPr>
              <a:t>questions regarding diabetes, pregnancy, smoking, </a:t>
            </a:r>
            <a:r>
              <a:rPr lang="en-US" b="1" dirty="0" smtClean="0">
                <a:latin typeface="Sakkal Majalla" pitchFamily="2" charset="-78"/>
                <a:cs typeface="Sakkal Majalla" pitchFamily="2" charset="-78"/>
              </a:rPr>
              <a:t>hypertension, dedication</a:t>
            </a:r>
            <a:r>
              <a:rPr lang="en-US" b="1" dirty="0">
                <a:latin typeface="Sakkal Majalla" pitchFamily="2" charset="-78"/>
                <a:cs typeface="Sakkal Majalla" pitchFamily="2" charset="-78"/>
              </a:rPr>
              <a:t>, substance abuse, and so forth.</a:t>
            </a:r>
          </a:p>
          <a:p>
            <a:pPr marL="0" indent="0" algn="just">
              <a:buNone/>
            </a:pPr>
            <a:r>
              <a:rPr lang="en-US" b="1" dirty="0">
                <a:solidFill>
                  <a:srgbClr val="FF0000"/>
                </a:solidFill>
                <a:latin typeface="Sakkal Majalla" pitchFamily="2" charset="-78"/>
                <a:cs typeface="Sakkal Majalla" pitchFamily="2" charset="-78"/>
              </a:rPr>
              <a:t>dental history: </a:t>
            </a:r>
            <a:r>
              <a:rPr lang="en-US" b="1" dirty="0">
                <a:latin typeface="Sakkal Majalla" pitchFamily="2" charset="-78"/>
                <a:cs typeface="Sakkal Majalla" pitchFamily="2" charset="-78"/>
              </a:rPr>
              <a:t>chief complaint, past dental records and </a:t>
            </a:r>
            <a:r>
              <a:rPr lang="en-US" b="1" dirty="0" smtClean="0">
                <a:latin typeface="Sakkal Majalla" pitchFamily="2" charset="-78"/>
                <a:cs typeface="Sakkal Majalla" pitchFamily="2" charset="-78"/>
              </a:rPr>
              <a:t>radiographs, complete</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assessment </a:t>
            </a:r>
            <a:r>
              <a:rPr lang="en-US" b="1" dirty="0">
                <a:latin typeface="Sakkal Majalla" pitchFamily="2" charset="-78"/>
                <a:cs typeface="Sakkal Majalla" pitchFamily="2" charset="-78"/>
              </a:rPr>
              <a:t>of restoration condition, tooth position, mobility.</a:t>
            </a:r>
          </a:p>
          <a:p>
            <a:pPr marL="0" indent="0" algn="just">
              <a:buNone/>
            </a:pPr>
            <a:r>
              <a:rPr lang="en-US" b="1" dirty="0" err="1">
                <a:solidFill>
                  <a:srgbClr val="FF0000"/>
                </a:solidFill>
                <a:latin typeface="Sakkal Majalla" pitchFamily="2" charset="-78"/>
                <a:cs typeface="Sakkal Majalla" pitchFamily="2" charset="-78"/>
              </a:rPr>
              <a:t>extraoral</a:t>
            </a:r>
            <a:r>
              <a:rPr lang="en-US" b="1" dirty="0">
                <a:solidFill>
                  <a:srgbClr val="FF0000"/>
                </a:solidFill>
                <a:latin typeface="Sakkal Majalla" pitchFamily="2" charset="-78"/>
                <a:cs typeface="Sakkal Majalla" pitchFamily="2" charset="-78"/>
              </a:rPr>
              <a:t> structure assessment: </a:t>
            </a:r>
            <a:r>
              <a:rPr lang="en-US" b="1" dirty="0">
                <a:latin typeface="Sakkal Majalla" pitchFamily="2" charset="-78"/>
                <a:cs typeface="Sakkal Majalla" pitchFamily="2" charset="-78"/>
              </a:rPr>
              <a:t>exam of oral mucosa, muscles of </a:t>
            </a:r>
            <a:r>
              <a:rPr lang="en-US" b="1" dirty="0" smtClean="0">
                <a:latin typeface="Sakkal Majalla" pitchFamily="2" charset="-78"/>
                <a:cs typeface="Sakkal Majalla" pitchFamily="2" charset="-78"/>
              </a:rPr>
              <a:t>mastication, lips</a:t>
            </a:r>
            <a:r>
              <a:rPr lang="en-US" b="1" dirty="0">
                <a:latin typeface="Sakkal Majalla" pitchFamily="2" charset="-78"/>
                <a:cs typeface="Sakkal Majalla" pitchFamily="2" charset="-78"/>
              </a:rPr>
              <a:t>, floor of mouth, tongue, palate, salivary glands, and </a:t>
            </a:r>
            <a:r>
              <a:rPr lang="en-US" b="1" dirty="0" smtClean="0">
                <a:latin typeface="Sakkal Majalla" pitchFamily="2" charset="-78"/>
                <a:cs typeface="Sakkal Majalla" pitchFamily="2" charset="-78"/>
              </a:rPr>
              <a:t>the oropharynx </a:t>
            </a:r>
            <a:r>
              <a:rPr lang="en-US" b="1" dirty="0">
                <a:latin typeface="Sakkal Majalla" pitchFamily="2" charset="-78"/>
                <a:cs typeface="Sakkal Majalla" pitchFamily="2" charset="-78"/>
              </a:rPr>
              <a:t>area.</a:t>
            </a:r>
          </a:p>
          <a:p>
            <a:pPr marL="0" indent="0" algn="just">
              <a:buNone/>
            </a:pPr>
            <a:r>
              <a:rPr lang="en-US" b="1" dirty="0">
                <a:solidFill>
                  <a:srgbClr val="FF0000"/>
                </a:solidFill>
                <a:latin typeface="Sakkal Majalla" pitchFamily="2" charset="-78"/>
                <a:cs typeface="Sakkal Majalla" pitchFamily="2" charset="-78"/>
              </a:rPr>
              <a:t>periodontal probing depth: </a:t>
            </a:r>
            <a:r>
              <a:rPr lang="en-US" b="1" dirty="0">
                <a:latin typeface="Sakkal Majalla" pitchFamily="2" charset="-78"/>
                <a:cs typeface="Sakkal Majalla" pitchFamily="2" charset="-78"/>
              </a:rPr>
              <a:t>charting and recording findings of </a:t>
            </a:r>
            <a:r>
              <a:rPr lang="en-US" b="1" dirty="0" smtClean="0">
                <a:latin typeface="Sakkal Majalla" pitchFamily="2" charset="-78"/>
                <a:cs typeface="Sakkal Majalla" pitchFamily="2" charset="-78"/>
              </a:rPr>
              <a:t>probe depths</a:t>
            </a:r>
            <a:r>
              <a:rPr lang="en-US" b="1" dirty="0">
                <a:latin typeface="Sakkal Majalla" pitchFamily="2" charset="-78"/>
                <a:cs typeface="Sakkal Majalla" pitchFamily="2" charset="-78"/>
              </a:rPr>
              <a:t>, assessing plaque and calculus presence, soft tissue, and </a:t>
            </a:r>
            <a:r>
              <a:rPr lang="en-US" b="1" dirty="0" smtClean="0">
                <a:latin typeface="Sakkal Majalla" pitchFamily="2" charset="-78"/>
                <a:cs typeface="Sakkal Majalla" pitchFamily="2" charset="-78"/>
              </a:rPr>
              <a:t>implant conditions</a:t>
            </a:r>
            <a:r>
              <a:rPr lang="en-US" b="1" dirty="0">
                <a:latin typeface="Sakkal Majalla" pitchFamily="2" charset="-78"/>
                <a:cs typeface="Sakkal Majalla" pitchFamily="2" charset="-78"/>
              </a:rPr>
              <a:t>.</a:t>
            </a:r>
          </a:p>
          <a:p>
            <a:pPr marL="0" indent="0" algn="just">
              <a:buNone/>
            </a:pPr>
            <a:r>
              <a:rPr lang="en-US" b="1" dirty="0">
                <a:solidFill>
                  <a:srgbClr val="FF0000"/>
                </a:solidFill>
                <a:latin typeface="Sakkal Majalla" pitchFamily="2" charset="-78"/>
                <a:cs typeface="Sakkal Majalla" pitchFamily="2" charset="-78"/>
              </a:rPr>
              <a:t>assessing intraoral findings</a:t>
            </a:r>
            <a:r>
              <a:rPr lang="en-US" b="1" dirty="0">
                <a:latin typeface="Sakkal Majalla" pitchFamily="2" charset="-78"/>
                <a:cs typeface="Sakkal Majalla" pitchFamily="2" charset="-78"/>
              </a:rPr>
              <a:t>: exam for tori </a:t>
            </a:r>
            <a:r>
              <a:rPr lang="en-US" b="1" dirty="0" err="1">
                <a:latin typeface="Sakkal Majalla" pitchFamily="2" charset="-78"/>
                <a:cs typeface="Sakkal Majalla" pitchFamily="2" charset="-78"/>
              </a:rPr>
              <a:t>palatinus</a:t>
            </a:r>
            <a:r>
              <a:rPr lang="en-US" b="1" dirty="0">
                <a:latin typeface="Sakkal Majalla" pitchFamily="2" charset="-78"/>
                <a:cs typeface="Sakkal Majalla" pitchFamily="2" charset="-78"/>
              </a:rPr>
              <a:t> or tori </a:t>
            </a:r>
            <a:r>
              <a:rPr lang="en-US" b="1" dirty="0" err="1" smtClean="0">
                <a:latin typeface="Sakkal Majalla" pitchFamily="2" charset="-78"/>
                <a:cs typeface="Sakkal Majalla" pitchFamily="2" charset="-78"/>
              </a:rPr>
              <a:t>mandibularis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growths </a:t>
            </a:r>
            <a:r>
              <a:rPr lang="en-US" b="1" dirty="0" smtClean="0">
                <a:latin typeface="Sakkal Majalla" pitchFamily="2" charset="-78"/>
                <a:cs typeface="Sakkal Majalla" pitchFamily="2" charset="-78"/>
              </a:rPr>
              <a:t> and abnormal </a:t>
            </a:r>
            <a:r>
              <a:rPr lang="en-US" b="1" dirty="0" err="1">
                <a:latin typeface="Sakkal Majalla" pitchFamily="2" charset="-78"/>
                <a:cs typeface="Sakkal Majalla" pitchFamily="2" charset="-78"/>
              </a:rPr>
              <a:t>frenum</a:t>
            </a:r>
            <a:r>
              <a:rPr lang="en-US" b="1" dirty="0">
                <a:latin typeface="Sakkal Majalla" pitchFamily="2" charset="-78"/>
                <a:cs typeface="Sakkal Majalla" pitchFamily="2" charset="-78"/>
              </a:rPr>
              <a:t> placement and </a:t>
            </a:r>
            <a:r>
              <a:rPr lang="en-US" b="1" dirty="0" smtClean="0">
                <a:latin typeface="Sakkal Majalla" pitchFamily="2" charset="-78"/>
                <a:cs typeface="Sakkal Majalla" pitchFamily="2" charset="-78"/>
              </a:rPr>
              <a:t>size</a:t>
            </a:r>
            <a:r>
              <a:rPr lang="en-US" b="1" dirty="0">
                <a:latin typeface="Sakkal Majalla" pitchFamily="2" charset="-78"/>
                <a:cs typeface="Sakkal Majalla" pitchFamily="2" charset="-78"/>
              </a:rPr>
              <a:t>.</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5578401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304800"/>
            <a:ext cx="8134350" cy="5872163"/>
          </a:xfrm>
        </p:spPr>
        <p:txBody>
          <a:bodyPr>
            <a:normAutofit fontScale="92500" lnSpcReduction="10000"/>
          </a:bodyPr>
          <a:lstStyle/>
          <a:p>
            <a:pPr marL="0" indent="0" algn="just">
              <a:buNone/>
            </a:pPr>
            <a:r>
              <a:rPr lang="en-US" sz="4000" b="1" dirty="0">
                <a:solidFill>
                  <a:srgbClr val="00B050"/>
                </a:solidFill>
                <a:latin typeface="Sakkal Majalla" pitchFamily="2" charset="-78"/>
                <a:cs typeface="Sakkal Majalla" pitchFamily="2" charset="-78"/>
              </a:rPr>
              <a:t>Measurement and Recording of Periodontal </a:t>
            </a:r>
            <a:r>
              <a:rPr lang="en-US" sz="4000" b="1" dirty="0" smtClean="0">
                <a:solidFill>
                  <a:srgbClr val="00B050"/>
                </a:solidFill>
                <a:latin typeface="Sakkal Majalla" pitchFamily="2" charset="-78"/>
                <a:cs typeface="Sakkal Majalla" pitchFamily="2" charset="-78"/>
              </a:rPr>
              <a:t>Conditions:</a:t>
            </a:r>
          </a:p>
          <a:p>
            <a:pPr marL="0" indent="0" algn="just">
              <a:buNone/>
            </a:pPr>
            <a:r>
              <a:rPr lang="en-US" b="1" dirty="0" smtClean="0">
                <a:latin typeface="Sakkal Majalla" pitchFamily="2" charset="-78"/>
                <a:cs typeface="Sakkal Majalla" pitchFamily="2" charset="-78"/>
              </a:rPr>
              <a:t> The </a:t>
            </a:r>
            <a:r>
              <a:rPr lang="en-US" b="1" dirty="0">
                <a:latin typeface="Sakkal Majalla" pitchFamily="2" charset="-78"/>
                <a:cs typeface="Sakkal Majalla" pitchFamily="2" charset="-78"/>
              </a:rPr>
              <a:t>periodontal examination involves charting and recording tooth </a:t>
            </a:r>
            <a:r>
              <a:rPr lang="en-US" b="1" dirty="0" smtClean="0">
                <a:latin typeface="Sakkal Majalla" pitchFamily="2" charset="-78"/>
                <a:cs typeface="Sakkal Majalla" pitchFamily="2" charset="-78"/>
              </a:rPr>
              <a:t>conditions and </a:t>
            </a:r>
            <a:r>
              <a:rPr lang="en-US" b="1" dirty="0">
                <a:latin typeface="Sakkal Majalla" pitchFamily="2" charset="-78"/>
                <a:cs typeface="Sakkal Majalla" pitchFamily="2" charset="-78"/>
              </a:rPr>
              <a:t>the status of the oral mucosa, particularly the </a:t>
            </a:r>
            <a:r>
              <a:rPr lang="en-US" b="1" dirty="0" err="1">
                <a:latin typeface="Sakkal Majalla" pitchFamily="2" charset="-78"/>
                <a:cs typeface="Sakkal Majalla" pitchFamily="2" charset="-78"/>
              </a:rPr>
              <a:t>periodontium</a:t>
            </a:r>
            <a:r>
              <a:rPr lang="en-US" b="1" dirty="0">
                <a:latin typeface="Sakkal Majalla" pitchFamily="2" charset="-78"/>
                <a:cs typeface="Sakkal Majalla" pitchFamily="2" charset="-78"/>
              </a:rPr>
              <a:t>. Prior </a:t>
            </a:r>
            <a:r>
              <a:rPr lang="en-US" b="1" dirty="0" smtClean="0">
                <a:latin typeface="Sakkal Majalla" pitchFamily="2" charset="-78"/>
                <a:cs typeface="Sakkal Majalla" pitchFamily="2" charset="-78"/>
              </a:rPr>
              <a:t>to the</a:t>
            </a:r>
            <a:r>
              <a:rPr lang="en-US" b="1" dirty="0">
                <a:latin typeface="Sakkal Majalla" pitchFamily="2" charset="-78"/>
                <a:cs typeface="Sakkal Majalla" pitchFamily="2" charset="-78"/>
              </a:rPr>
              <a:t> </a:t>
            </a:r>
            <a:r>
              <a:rPr lang="en-US" b="1" dirty="0" err="1" smtClean="0">
                <a:latin typeface="Sakkal Majalla" pitchFamily="2" charset="-78"/>
                <a:cs typeface="Sakkal Majalla" pitchFamily="2" charset="-78"/>
              </a:rPr>
              <a:t>perio</a:t>
            </a:r>
            <a:r>
              <a:rPr lang="en-US" b="1" dirty="0" smtClean="0">
                <a:latin typeface="Sakkal Majalla" pitchFamily="2" charset="-78"/>
                <a:cs typeface="Sakkal Majalla" pitchFamily="2" charset="-78"/>
              </a:rPr>
              <a:t> </a:t>
            </a:r>
            <a:r>
              <a:rPr lang="en-US" b="1" dirty="0">
                <a:latin typeface="Sakkal Majalla" pitchFamily="2" charset="-78"/>
                <a:cs typeface="Sakkal Majalla" pitchFamily="2" charset="-78"/>
              </a:rPr>
              <a:t>exam, the teeth receive a </a:t>
            </a:r>
            <a:r>
              <a:rPr lang="en-US" b="1" dirty="0">
                <a:solidFill>
                  <a:srgbClr val="FF0000"/>
                </a:solidFill>
                <a:latin typeface="Sakkal Majalla" pitchFamily="2" charset="-78"/>
                <a:cs typeface="Sakkal Majalla" pitchFamily="2" charset="-78"/>
              </a:rPr>
              <a:t>prophylaxis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t>
            </a:r>
            <a:r>
              <a:rPr lang="en-US" b="1" i="1" dirty="0" smtClean="0">
                <a:latin typeface="Sakkal Majalla" pitchFamily="2" charset="-78"/>
                <a:cs typeface="Sakkal Majalla" pitchFamily="2" charset="-78"/>
              </a:rPr>
              <a:t>scaling, root </a:t>
            </a:r>
            <a:r>
              <a:rPr lang="en-US" b="1" i="1" dirty="0" err="1">
                <a:latin typeface="Sakkal Majalla" pitchFamily="2" charset="-78"/>
                <a:cs typeface="Sakkal Majalla" pitchFamily="2" charset="-78"/>
              </a:rPr>
              <a:t>planing</a:t>
            </a:r>
            <a:r>
              <a:rPr lang="en-US" b="1" i="1" dirty="0">
                <a:latin typeface="Sakkal Majalla" pitchFamily="2" charset="-78"/>
                <a:cs typeface="Sakkal Majalla" pitchFamily="2" charset="-78"/>
              </a:rPr>
              <a:t>, and polishing of teeth</a:t>
            </a:r>
            <a:r>
              <a:rPr lang="en-US" b="1" dirty="0">
                <a:latin typeface="Sakkal Majalla" pitchFamily="2" charset="-78"/>
                <a:cs typeface="Sakkal Majalla" pitchFamily="2" charset="-78"/>
              </a:rPr>
              <a:t>). The professional cleaning of teeth </a:t>
            </a:r>
            <a:r>
              <a:rPr lang="en-US" b="1" dirty="0" smtClean="0">
                <a:latin typeface="Sakkal Majalla" pitchFamily="2" charset="-78"/>
                <a:cs typeface="Sakkal Majalla" pitchFamily="2" charset="-78"/>
              </a:rPr>
              <a:t>involves the </a:t>
            </a:r>
            <a:r>
              <a:rPr lang="en-US" b="1" i="1" dirty="0" smtClean="0">
                <a:latin typeface="Sakkal Majalla" pitchFamily="2" charset="-78"/>
                <a:cs typeface="Sakkal Majalla" pitchFamily="2" charset="-78"/>
              </a:rPr>
              <a:t>scaling </a:t>
            </a:r>
            <a:r>
              <a:rPr lang="en-US" b="1" dirty="0">
                <a:latin typeface="Sakkal Majalla" pitchFamily="2" charset="-78"/>
                <a:cs typeface="Sakkal Majalla" pitchFamily="2" charset="-78"/>
              </a:rPr>
              <a:t>or scraping off of calculus. This is usually accomplished by </a:t>
            </a:r>
            <a:r>
              <a:rPr lang="en-US" b="1" dirty="0" smtClean="0">
                <a:latin typeface="Sakkal Majalla" pitchFamily="2" charset="-78"/>
                <a:cs typeface="Sakkal Majalla" pitchFamily="2" charset="-78"/>
              </a:rPr>
              <a:t>hand instruments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and </a:t>
            </a:r>
            <a:r>
              <a:rPr lang="en-US" b="1" dirty="0">
                <a:latin typeface="Sakkal Majalla" pitchFamily="2" charset="-78"/>
                <a:cs typeface="Sakkal Majalla" pitchFamily="2" charset="-78"/>
              </a:rPr>
              <a:t>ultrasonic scaling tips that vibrate and remove the </a:t>
            </a:r>
            <a:r>
              <a:rPr lang="en-US" b="1" dirty="0" smtClean="0">
                <a:latin typeface="Sakkal Majalla" pitchFamily="2" charset="-78"/>
                <a:cs typeface="Sakkal Majalla" pitchFamily="2" charset="-78"/>
              </a:rPr>
              <a:t>hard deposits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from </a:t>
            </a:r>
            <a:r>
              <a:rPr lang="en-US" b="1" dirty="0">
                <a:latin typeface="Sakkal Majalla" pitchFamily="2" charset="-78"/>
                <a:cs typeface="Sakkal Majalla" pitchFamily="2" charset="-78"/>
              </a:rPr>
              <a:t>above the gingival crest (</a:t>
            </a:r>
            <a:r>
              <a:rPr lang="en-US" b="1" dirty="0" err="1">
                <a:latin typeface="Sakkal Majalla" pitchFamily="2" charset="-78"/>
                <a:cs typeface="Sakkal Majalla" pitchFamily="2" charset="-78"/>
              </a:rPr>
              <a:t>supragingival</a:t>
            </a:r>
            <a:r>
              <a:rPr lang="en-US" b="1" dirty="0">
                <a:latin typeface="Sakkal Majalla" pitchFamily="2" charset="-78"/>
                <a:cs typeface="Sakkal Majalla" pitchFamily="2" charset="-78"/>
              </a:rPr>
              <a:t>) and below the </a:t>
            </a:r>
            <a:r>
              <a:rPr lang="en-US" b="1" dirty="0" smtClean="0">
                <a:latin typeface="Sakkal Majalla" pitchFamily="2" charset="-78"/>
                <a:cs typeface="Sakkal Majalla" pitchFamily="2" charset="-78"/>
              </a:rPr>
              <a:t>gingival crest </a:t>
            </a:r>
            <a:r>
              <a:rPr lang="en-US" b="1" dirty="0">
                <a:latin typeface="Sakkal Majalla" pitchFamily="2" charset="-78"/>
                <a:cs typeface="Sakkal Majalla" pitchFamily="2" charset="-78"/>
              </a:rPr>
              <a:t>(</a:t>
            </a:r>
            <a:r>
              <a:rPr lang="en-US" b="1" dirty="0" err="1">
                <a:latin typeface="Sakkal Majalla" pitchFamily="2" charset="-78"/>
                <a:cs typeface="Sakkal Majalla" pitchFamily="2" charset="-78"/>
              </a:rPr>
              <a:t>subgingival</a:t>
            </a:r>
            <a:r>
              <a:rPr lang="en-US" b="1" dirty="0">
                <a:latin typeface="Sakkal Majalla" pitchFamily="2" charset="-78"/>
                <a:cs typeface="Sakkal Majalla" pitchFamily="2" charset="-78"/>
              </a:rPr>
              <a:t>). Deposits in the periodontal pockets around the </a:t>
            </a:r>
            <a:r>
              <a:rPr lang="en-US" b="1" dirty="0" smtClean="0">
                <a:latin typeface="Sakkal Majalla" pitchFamily="2" charset="-78"/>
                <a:cs typeface="Sakkal Majalla" pitchFamily="2" charset="-78"/>
              </a:rPr>
              <a:t>root area </a:t>
            </a:r>
            <a:r>
              <a:rPr lang="en-US" b="1" dirty="0">
                <a:latin typeface="Sakkal Majalla" pitchFamily="2" charset="-78"/>
                <a:cs typeface="Sakkal Majalla" pitchFamily="2" charset="-78"/>
              </a:rPr>
              <a:t>are planed </a:t>
            </a:r>
            <a:r>
              <a:rPr lang="en-US" b="1" dirty="0" smtClean="0">
                <a:latin typeface="Sakkal Majalla" pitchFamily="2" charset="-78"/>
                <a:cs typeface="Sakkal Majalla" pitchFamily="2" charset="-78"/>
              </a:rPr>
              <a:t>by curettage or ultrasonic </a:t>
            </a:r>
            <a:r>
              <a:rPr lang="en-US" b="1" dirty="0">
                <a:latin typeface="Sakkal Majalla" pitchFamily="2" charset="-78"/>
                <a:cs typeface="Sakkal Majalla" pitchFamily="2" charset="-78"/>
              </a:rPr>
              <a:t>tips. The combination of the </a:t>
            </a:r>
            <a:r>
              <a:rPr lang="en-US" b="1" dirty="0" smtClean="0">
                <a:latin typeface="Sakkal Majalla" pitchFamily="2" charset="-78"/>
                <a:cs typeface="Sakkal Majalla" pitchFamily="2" charset="-78"/>
              </a:rPr>
              <a:t>two processes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is </a:t>
            </a:r>
            <a:r>
              <a:rPr lang="en-US" b="1" dirty="0">
                <a:latin typeface="Sakkal Majalla" pitchFamily="2" charset="-78"/>
                <a:cs typeface="Sakkal Majalla" pitchFamily="2" charset="-78"/>
              </a:rPr>
              <a:t>termed scaling and root </a:t>
            </a:r>
            <a:r>
              <a:rPr lang="en-US" b="1" dirty="0" err="1">
                <a:latin typeface="Sakkal Majalla" pitchFamily="2" charset="-78"/>
                <a:cs typeface="Sakkal Majalla" pitchFamily="2" charset="-78"/>
              </a:rPr>
              <a:t>planing</a:t>
            </a:r>
            <a:r>
              <a:rPr lang="en-US" b="1" dirty="0">
                <a:latin typeface="Sakkal Majalla" pitchFamily="2" charset="-78"/>
                <a:cs typeface="Sakkal Majalla" pitchFamily="2" charset="-78"/>
              </a:rPr>
              <a:t> (SRP) and is followed with a </a:t>
            </a:r>
            <a:r>
              <a:rPr lang="en-US" b="1" dirty="0" smtClean="0">
                <a:latin typeface="Sakkal Majalla" pitchFamily="2" charset="-78"/>
                <a:cs typeface="Sakkal Majalla" pitchFamily="2" charset="-78"/>
              </a:rPr>
              <a:t>polishing by </a:t>
            </a:r>
            <a:r>
              <a:rPr lang="en-US" b="1" dirty="0">
                <a:latin typeface="Sakkal Majalla" pitchFamily="2" charset="-78"/>
                <a:cs typeface="Sakkal Majalla" pitchFamily="2" charset="-78"/>
              </a:rPr>
              <a:t>a slow </a:t>
            </a:r>
            <a:r>
              <a:rPr lang="en-US" b="1" dirty="0" err="1">
                <a:latin typeface="Sakkal Majalla" pitchFamily="2" charset="-78"/>
                <a:cs typeface="Sakkal Majalla" pitchFamily="2" charset="-78"/>
              </a:rPr>
              <a:t>handpiece</a:t>
            </a:r>
            <a:r>
              <a:rPr lang="en-US" b="1" dirty="0">
                <a:latin typeface="Sakkal Majalla" pitchFamily="2" charset="-78"/>
                <a:cs typeface="Sakkal Majalla" pitchFamily="2" charset="-78"/>
              </a:rPr>
              <a:t> with rubber cups or air polishers that spray a </a:t>
            </a:r>
            <a:r>
              <a:rPr lang="en-US" b="1" dirty="0" smtClean="0">
                <a:latin typeface="Sakkal Majalla" pitchFamily="2" charset="-78"/>
                <a:cs typeface="Sakkal Majalla" pitchFamily="2" charset="-78"/>
              </a:rPr>
              <a:t>force of abrasive powder </a:t>
            </a:r>
            <a:r>
              <a:rPr lang="en-US" b="1" dirty="0">
                <a:latin typeface="Sakkal Majalla" pitchFamily="2" charset="-78"/>
                <a:cs typeface="Sakkal Majalla" pitchFamily="2" charset="-78"/>
              </a:rPr>
              <a:t>to cleanse the surfaces. Completion of this process leads </a:t>
            </a:r>
            <a:r>
              <a:rPr lang="en-US" b="1" dirty="0" smtClean="0">
                <a:latin typeface="Sakkal Majalla" pitchFamily="2" charset="-78"/>
                <a:cs typeface="Sakkal Majalla" pitchFamily="2" charset="-78"/>
              </a:rPr>
              <a:t>to the periodontal</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survey</a:t>
            </a:r>
            <a:r>
              <a:rPr lang="en-US" b="1" dirty="0">
                <a:latin typeface="Sakkal Majalla" pitchFamily="2" charset="-78"/>
                <a:cs typeface="Sakkal Majalla" pitchFamily="2" charset="-78"/>
              </a:rPr>
              <a:t>.</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712655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381000"/>
            <a:ext cx="8134350" cy="5795963"/>
          </a:xfrm>
        </p:spPr>
        <p:txBody>
          <a:bodyPr>
            <a:normAutofit lnSpcReduction="10000"/>
          </a:bodyPr>
          <a:lstStyle/>
          <a:p>
            <a:pPr marL="0" indent="0" algn="just">
              <a:buNone/>
            </a:pPr>
            <a:r>
              <a:rPr lang="en-US" b="1" dirty="0">
                <a:latin typeface="Sakkal Majalla" pitchFamily="2" charset="-78"/>
                <a:cs typeface="Sakkal Majalla" pitchFamily="2" charset="-78"/>
              </a:rPr>
              <a:t>Clinical examination requires obtaining and recording an </a:t>
            </a:r>
            <a:r>
              <a:rPr lang="en-US" b="1" dirty="0">
                <a:solidFill>
                  <a:srgbClr val="FF0000"/>
                </a:solidFill>
                <a:latin typeface="Sakkal Majalla" pitchFamily="2" charset="-78"/>
                <a:cs typeface="Sakkal Majalla" pitchFamily="2" charset="-78"/>
              </a:rPr>
              <a:t>index</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t>
            </a:r>
            <a:r>
              <a:rPr lang="en-US" b="1" i="1" dirty="0" smtClean="0">
                <a:latin typeface="Sakkal Majalla" pitchFamily="2" charset="-78"/>
                <a:cs typeface="Sakkal Majalla" pitchFamily="2" charset="-78"/>
              </a:rPr>
              <a:t>measurement </a:t>
            </a:r>
            <a:r>
              <a:rPr lang="en-US" b="1" i="1" dirty="0">
                <a:latin typeface="Sakkal Majalla" pitchFamily="2" charset="-78"/>
                <a:cs typeface="Sakkal Majalla" pitchFamily="2" charset="-78"/>
              </a:rPr>
              <a:t>of conditions to a standard </a:t>
            </a:r>
            <a:r>
              <a:rPr lang="en-US" b="1" dirty="0">
                <a:latin typeface="Sakkal Majalla" pitchFamily="2" charset="-78"/>
                <a:cs typeface="Sakkal Majalla" pitchFamily="2" charset="-78"/>
              </a:rPr>
              <a:t>), which rates the status of a </a:t>
            </a:r>
            <a:r>
              <a:rPr lang="en-US" b="1" dirty="0" smtClean="0">
                <a:latin typeface="Sakkal Majalla" pitchFamily="2" charset="-78"/>
                <a:cs typeface="Sakkal Majalla" pitchFamily="2" charset="-78"/>
              </a:rPr>
              <a:t>particular subject</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and </a:t>
            </a:r>
            <a:r>
              <a:rPr lang="en-US" b="1" dirty="0">
                <a:latin typeface="Sakkal Majalla" pitchFamily="2" charset="-78"/>
                <a:cs typeface="Sakkal Majalla" pitchFamily="2" charset="-78"/>
              </a:rPr>
              <a:t>provides a method to measure the progress of the tested item, such </a:t>
            </a:r>
            <a:r>
              <a:rPr lang="en-US" b="1" dirty="0" smtClean="0">
                <a:latin typeface="Sakkal Majalla" pitchFamily="2" charset="-78"/>
                <a:cs typeface="Sakkal Majalla" pitchFamily="2" charset="-78"/>
              </a:rPr>
              <a:t>as bleeding</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or </a:t>
            </a:r>
            <a:r>
              <a:rPr lang="en-US" b="1" dirty="0">
                <a:latin typeface="Sakkal Majalla" pitchFamily="2" charset="-78"/>
                <a:cs typeface="Sakkal Majalla" pitchFamily="2" charset="-78"/>
              </a:rPr>
              <a:t>plaque.</a:t>
            </a:r>
          </a:p>
          <a:p>
            <a:pPr marL="0" indent="0" algn="just">
              <a:buNone/>
            </a:pPr>
            <a:r>
              <a:rPr lang="en-US" b="1" dirty="0" smtClean="0">
                <a:latin typeface="Sakkal Majalla" pitchFamily="2" charset="-78"/>
                <a:cs typeface="Sakkal Majalla" pitchFamily="2" charset="-78"/>
              </a:rPr>
              <a:t>        To </a:t>
            </a:r>
            <a:r>
              <a:rPr lang="en-US" b="1" dirty="0">
                <a:latin typeface="Sakkal Majalla" pitchFamily="2" charset="-78"/>
                <a:cs typeface="Sakkal Majalla" pitchFamily="2" charset="-78"/>
              </a:rPr>
              <a:t>be effective, the index procedure must be followed for each patient, </a:t>
            </a:r>
            <a:r>
              <a:rPr lang="en-US" b="1" dirty="0" smtClean="0">
                <a:latin typeface="Sakkal Majalla" pitchFamily="2" charset="-78"/>
                <a:cs typeface="Sakkal Majalla" pitchFamily="2" charset="-78"/>
              </a:rPr>
              <a:t>and the same </a:t>
            </a:r>
            <a:r>
              <a:rPr lang="en-US" b="1" dirty="0">
                <a:latin typeface="Sakkal Majalla" pitchFamily="2" charset="-78"/>
                <a:cs typeface="Sakkal Majalla" pitchFamily="2" charset="-78"/>
              </a:rPr>
              <a:t>method must be used from one dental source to another. </a:t>
            </a:r>
            <a:r>
              <a:rPr lang="en-US" b="1" dirty="0" err="1" smtClean="0">
                <a:latin typeface="Sakkal Majalla" pitchFamily="2" charset="-78"/>
                <a:cs typeface="Sakkal Majalla" pitchFamily="2" charset="-78"/>
              </a:rPr>
              <a:t>Differentindices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apply </a:t>
            </a:r>
            <a:r>
              <a:rPr lang="en-US" b="1" dirty="0">
                <a:latin typeface="Sakkal Majalla" pitchFamily="2" charset="-78"/>
                <a:cs typeface="Sakkal Majalla" pitchFamily="2" charset="-78"/>
              </a:rPr>
              <a:t>to different conditions. The common indexes used in </a:t>
            </a:r>
            <a:r>
              <a:rPr lang="en-US" b="1" dirty="0" smtClean="0">
                <a:latin typeface="Sakkal Majalla" pitchFamily="2" charset="-78"/>
                <a:cs typeface="Sakkal Majalla" pitchFamily="2" charset="-78"/>
              </a:rPr>
              <a:t>periodontics cover </a:t>
            </a:r>
            <a:r>
              <a:rPr lang="en-US" b="1" dirty="0">
                <a:latin typeface="Sakkal Majalla" pitchFamily="2" charset="-78"/>
                <a:cs typeface="Sakkal Majalla" pitchFamily="2" charset="-78"/>
              </a:rPr>
              <a:t>plaque, oral hygiene, calculus, debris, periodontal pocket </a:t>
            </a:r>
            <a:r>
              <a:rPr lang="en-US" b="1" dirty="0" smtClean="0">
                <a:latin typeface="Sakkal Majalla" pitchFamily="2" charset="-78"/>
                <a:cs typeface="Sakkal Majalla" pitchFamily="2" charset="-78"/>
              </a:rPr>
              <a:t>depth, bleeding, grade </a:t>
            </a:r>
            <a:r>
              <a:rPr lang="en-US" b="1" dirty="0">
                <a:latin typeface="Sakkal Majalla" pitchFamily="2" charset="-78"/>
                <a:cs typeface="Sakkal Majalla" pitchFamily="2" charset="-78"/>
              </a:rPr>
              <a:t>mobility, root furcation, gingival margin, periodontal </a:t>
            </a:r>
            <a:r>
              <a:rPr lang="en-US" b="1" dirty="0" smtClean="0">
                <a:latin typeface="Sakkal Majalla" pitchFamily="2" charset="-78"/>
                <a:cs typeface="Sakkal Majalla" pitchFamily="2" charset="-78"/>
              </a:rPr>
              <a:t>disease, and </a:t>
            </a:r>
            <a:r>
              <a:rPr lang="en-US" b="1" dirty="0" err="1">
                <a:latin typeface="Sakkal Majalla" pitchFamily="2" charset="-78"/>
                <a:cs typeface="Sakkal Majalla" pitchFamily="2" charset="-78"/>
              </a:rPr>
              <a:t>suppurative</a:t>
            </a:r>
            <a:r>
              <a:rPr lang="en-US" b="1" dirty="0">
                <a:latin typeface="Sakkal Majalla" pitchFamily="2" charset="-78"/>
                <a:cs typeface="Sakkal Majalla" pitchFamily="2" charset="-78"/>
              </a:rPr>
              <a:t> (pus) involvement, among others. Each practice will </a:t>
            </a:r>
            <a:r>
              <a:rPr lang="en-US" b="1" dirty="0" smtClean="0">
                <a:latin typeface="Sakkal Majalla" pitchFamily="2" charset="-78"/>
                <a:cs typeface="Sakkal Majalla" pitchFamily="2" charset="-78"/>
              </a:rPr>
              <a:t>choose those </a:t>
            </a:r>
            <a:r>
              <a:rPr lang="en-US" b="1" dirty="0">
                <a:latin typeface="Sakkal Majalla" pitchFamily="2" charset="-78"/>
                <a:cs typeface="Sakkal Majalla" pitchFamily="2" charset="-78"/>
              </a:rPr>
              <a:t>measurements, which are </a:t>
            </a:r>
            <a:r>
              <a:rPr lang="en-US" b="1" dirty="0" smtClean="0">
                <a:latin typeface="Sakkal Majalla" pitchFamily="2" charset="-78"/>
                <a:cs typeface="Sakkal Majalla" pitchFamily="2" charset="-78"/>
              </a:rPr>
              <a:t>considered most </a:t>
            </a:r>
            <a:r>
              <a:rPr lang="en-US" b="1" dirty="0">
                <a:latin typeface="Sakkal Majalla" pitchFamily="2" charset="-78"/>
                <a:cs typeface="Sakkal Majalla" pitchFamily="2" charset="-78"/>
              </a:rPr>
              <a:t>indicative, such as </a:t>
            </a:r>
            <a:r>
              <a:rPr lang="en-US" b="1" dirty="0" smtClean="0">
                <a:latin typeface="Sakkal Majalla" pitchFamily="2" charset="-78"/>
                <a:cs typeface="Sakkal Majalla" pitchFamily="2" charset="-78"/>
              </a:rPr>
              <a:t>calculus, bleeding</a:t>
            </a:r>
            <a:r>
              <a:rPr lang="en-US" b="1" dirty="0">
                <a:latin typeface="Sakkal Majalla" pitchFamily="2" charset="-78"/>
                <a:cs typeface="Sakkal Majalla" pitchFamily="2" charset="-78"/>
              </a:rPr>
              <a:t>, and tissue attachment. To obtain measurements for indices, the </a:t>
            </a:r>
            <a:r>
              <a:rPr lang="en-US" b="1" dirty="0" smtClean="0">
                <a:latin typeface="Sakkal Majalla" pitchFamily="2" charset="-78"/>
                <a:cs typeface="Sakkal Majalla" pitchFamily="2" charset="-78"/>
              </a:rPr>
              <a:t>dentist or </a:t>
            </a:r>
            <a:r>
              <a:rPr lang="en-US" b="1" dirty="0">
                <a:latin typeface="Sakkal Majalla" pitchFamily="2" charset="-78"/>
                <a:cs typeface="Sakkal Majalla" pitchFamily="2" charset="-78"/>
              </a:rPr>
              <a:t>hygienist will use </a:t>
            </a:r>
            <a:r>
              <a:rPr lang="en-US" b="1" dirty="0" smtClean="0">
                <a:latin typeface="Sakkal Majalla" pitchFamily="2" charset="-78"/>
                <a:cs typeface="Sakkal Majalla" pitchFamily="2" charset="-78"/>
              </a:rPr>
              <a:t>a periodontal </a:t>
            </a:r>
            <a:r>
              <a:rPr lang="en-US" b="1" dirty="0">
                <a:latin typeface="Sakkal Majalla" pitchFamily="2" charset="-78"/>
                <a:cs typeface="Sakkal Majalla" pitchFamily="2" charset="-78"/>
              </a:rPr>
              <a:t>probe to insert into the gingival </a:t>
            </a:r>
            <a:r>
              <a:rPr lang="en-US" b="1" dirty="0" smtClean="0">
                <a:latin typeface="Sakkal Majalla" pitchFamily="2" charset="-78"/>
                <a:cs typeface="Sakkal Majalla" pitchFamily="2" charset="-78"/>
              </a:rPr>
              <a:t>sulcus and </a:t>
            </a:r>
            <a:r>
              <a:rPr lang="en-US" b="1" dirty="0">
                <a:latin typeface="Sakkal Majalla" pitchFamily="2" charset="-78"/>
                <a:cs typeface="Sakkal Majalla" pitchFamily="2" charset="-78"/>
              </a:rPr>
              <a:t>record the findings.</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975851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304801"/>
            <a:ext cx="8134350" cy="3581400"/>
          </a:xfrm>
        </p:spPr>
        <p:txBody>
          <a:bodyPr>
            <a:normAutofit/>
          </a:bodyPr>
          <a:lstStyle/>
          <a:p>
            <a:pPr marL="0" indent="0" algn="just">
              <a:buNone/>
            </a:pPr>
            <a:r>
              <a:rPr lang="en-US" sz="4000" b="1" dirty="0">
                <a:solidFill>
                  <a:srgbClr val="00B050"/>
                </a:solidFill>
                <a:latin typeface="Sakkal Majalla" pitchFamily="2" charset="-78"/>
                <a:cs typeface="Sakkal Majalla" pitchFamily="2" charset="-78"/>
              </a:rPr>
              <a:t>The Periodontal </a:t>
            </a:r>
            <a:r>
              <a:rPr lang="en-US" sz="4000" b="1" dirty="0" smtClean="0">
                <a:solidFill>
                  <a:srgbClr val="00B050"/>
                </a:solidFill>
                <a:latin typeface="Sakkal Majalla" pitchFamily="2" charset="-78"/>
                <a:cs typeface="Sakkal Majalla" pitchFamily="2" charset="-78"/>
              </a:rPr>
              <a:t>Probe:</a:t>
            </a:r>
          </a:p>
          <a:p>
            <a:pPr marL="0" indent="0" algn="just">
              <a:buNone/>
            </a:pPr>
            <a:r>
              <a:rPr lang="en-US" b="1" dirty="0">
                <a:latin typeface="Sakkal Majalla" pitchFamily="2" charset="-78"/>
                <a:cs typeface="Sakkal Majalla" pitchFamily="2" charset="-78"/>
              </a:rPr>
              <a:t>The most common instrument used in measuring is the </a:t>
            </a:r>
            <a:r>
              <a:rPr lang="en-US" b="1" dirty="0">
                <a:solidFill>
                  <a:srgbClr val="FF0000"/>
                </a:solidFill>
                <a:latin typeface="Sakkal Majalla" pitchFamily="2" charset="-78"/>
                <a:cs typeface="Sakkal Majalla" pitchFamily="2" charset="-78"/>
              </a:rPr>
              <a:t>periodontal probe</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 round- </a:t>
            </a:r>
            <a:r>
              <a:rPr lang="en-US" b="1" dirty="0">
                <a:latin typeface="Sakkal Majalla" pitchFamily="2" charset="-78"/>
                <a:cs typeface="Sakkal Majalla" pitchFamily="2" charset="-78"/>
              </a:rPr>
              <a:t>or flat-bladed hand instrument marked in millimeter increments. </a:t>
            </a:r>
            <a:r>
              <a:rPr lang="en-US" b="1" dirty="0" smtClean="0">
                <a:latin typeface="Sakkal Majalla" pitchFamily="2" charset="-78"/>
                <a:cs typeface="Sakkal Majalla" pitchFamily="2" charset="-78"/>
              </a:rPr>
              <a:t>The probe </a:t>
            </a:r>
            <a:r>
              <a:rPr lang="en-US" b="1" dirty="0">
                <a:latin typeface="Sakkal Majalla" pitchFamily="2" charset="-78"/>
                <a:cs typeface="Sakkal Majalla" pitchFamily="2" charset="-78"/>
              </a:rPr>
              <a:t>tip is inserted into six specific areas with the deepest pocket </a:t>
            </a:r>
            <a:r>
              <a:rPr lang="en-US" b="1" dirty="0" smtClean="0">
                <a:latin typeface="Sakkal Majalla" pitchFamily="2" charset="-78"/>
                <a:cs typeface="Sakkal Majalla" pitchFamily="2" charset="-78"/>
              </a:rPr>
              <a:t>marking measurement </a:t>
            </a:r>
            <a:r>
              <a:rPr lang="en-US" b="1" dirty="0">
                <a:latin typeface="Sakkal Majalla" pitchFamily="2" charset="-78"/>
                <a:cs typeface="Sakkal Majalla" pitchFamily="2" charset="-78"/>
              </a:rPr>
              <a:t>recorded for that spot. The six areas are facial (F), </a:t>
            </a:r>
            <a:r>
              <a:rPr lang="en-US" b="1" dirty="0" err="1" smtClean="0">
                <a:latin typeface="Sakkal Majalla" pitchFamily="2" charset="-78"/>
                <a:cs typeface="Sakkal Majalla" pitchFamily="2" charset="-78"/>
              </a:rPr>
              <a:t>mesiofacial</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(MF</a:t>
            </a:r>
            <a:r>
              <a:rPr lang="en-US" b="1" dirty="0">
                <a:latin typeface="Sakkal Majalla" pitchFamily="2" charset="-78"/>
                <a:cs typeface="Sakkal Majalla" pitchFamily="2" charset="-78"/>
              </a:rPr>
              <a:t>), </a:t>
            </a:r>
            <a:r>
              <a:rPr lang="en-US" b="1" dirty="0" err="1">
                <a:latin typeface="Sakkal Majalla" pitchFamily="2" charset="-78"/>
                <a:cs typeface="Sakkal Majalla" pitchFamily="2" charset="-78"/>
              </a:rPr>
              <a:t>distofacial</a:t>
            </a:r>
            <a:r>
              <a:rPr lang="en-US" b="1" dirty="0">
                <a:latin typeface="Sakkal Majalla" pitchFamily="2" charset="-78"/>
                <a:cs typeface="Sakkal Majalla" pitchFamily="2" charset="-78"/>
              </a:rPr>
              <a:t> (DF), lingual (L</a:t>
            </a:r>
            <a:r>
              <a:rPr lang="en-US" b="1" dirty="0" smtClean="0">
                <a:latin typeface="Sakkal Majalla" pitchFamily="2" charset="-78"/>
                <a:cs typeface="Sakkal Majalla" pitchFamily="2" charset="-78"/>
              </a:rPr>
              <a:t>), </a:t>
            </a:r>
            <a:r>
              <a:rPr lang="en-US" b="1" dirty="0" err="1" smtClean="0">
                <a:latin typeface="Sakkal Majalla" pitchFamily="2" charset="-78"/>
                <a:cs typeface="Sakkal Majalla" pitchFamily="2" charset="-78"/>
              </a:rPr>
              <a:t>mesiolingual</a:t>
            </a:r>
            <a:r>
              <a:rPr lang="en-US" b="1" dirty="0" smtClean="0">
                <a:latin typeface="Sakkal Majalla" pitchFamily="2" charset="-78"/>
                <a:cs typeface="Sakkal Majalla" pitchFamily="2" charset="-78"/>
              </a:rPr>
              <a:t> </a:t>
            </a:r>
            <a:r>
              <a:rPr lang="en-US" b="1" dirty="0">
                <a:latin typeface="Sakkal Majalla" pitchFamily="2" charset="-78"/>
                <a:cs typeface="Sakkal Majalla" pitchFamily="2" charset="-78"/>
              </a:rPr>
              <a:t>(ML), and </a:t>
            </a:r>
            <a:r>
              <a:rPr lang="en-US" b="1" dirty="0" err="1">
                <a:latin typeface="Sakkal Majalla" pitchFamily="2" charset="-78"/>
                <a:cs typeface="Sakkal Majalla" pitchFamily="2" charset="-78"/>
              </a:rPr>
              <a:t>distolingual</a:t>
            </a:r>
            <a:r>
              <a:rPr lang="en-US" b="1" dirty="0">
                <a:latin typeface="Sakkal Majalla" pitchFamily="2" charset="-78"/>
                <a:cs typeface="Sakkal Majalla" pitchFamily="2" charset="-78"/>
              </a:rPr>
              <a:t> (DL</a:t>
            </a:r>
            <a:r>
              <a:rPr lang="en-US" b="1" dirty="0" smtClean="0">
                <a:latin typeface="Sakkal Majalla" pitchFamily="2" charset="-78"/>
                <a:cs typeface="Sakkal Majalla" pitchFamily="2" charset="-78"/>
              </a:rPr>
              <a:t>).</a:t>
            </a:r>
            <a:endParaRPr lang="en-US" b="1" dirty="0">
              <a:latin typeface="Sakkal Majalla" pitchFamily="2" charset="-78"/>
              <a:cs typeface="Sakkal Majalla" pitchFamily="2" charset="-78"/>
            </a:endParaRPr>
          </a:p>
        </p:txBody>
      </p:sp>
      <p:pic>
        <p:nvPicPr>
          <p:cNvPr id="10242" name="Picture 2" descr="C:\Users\Techno.Home\Desktop\hz_in_news_titan_pa-sonde2-_01-om5wiwde8amj2xi73qhcw8asd0o3njasm2vhcul2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844" y="38100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8754135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381000"/>
            <a:ext cx="4191000" cy="5257800"/>
          </a:xfrm>
        </p:spPr>
        <p:txBody>
          <a:bodyPr/>
          <a:lstStyle/>
          <a:p>
            <a:pPr marL="0" indent="0" algn="just">
              <a:buNone/>
            </a:pPr>
            <a:r>
              <a:rPr lang="en-US" b="1" dirty="0">
                <a:latin typeface="Sakkal Majalla" pitchFamily="2" charset="-78"/>
                <a:cs typeface="Sakkal Majalla" pitchFamily="2" charset="-78"/>
              </a:rPr>
              <a:t>Also available for measurement is an electronic probe such as the </a:t>
            </a:r>
            <a:r>
              <a:rPr lang="en-US" b="1" dirty="0" err="1">
                <a:latin typeface="Sakkal Majalla" pitchFamily="2" charset="-78"/>
                <a:cs typeface="Sakkal Majalla" pitchFamily="2" charset="-78"/>
              </a:rPr>
              <a:t>DiagnoPen</a:t>
            </a:r>
            <a:r>
              <a:rPr lang="en-US" b="1" dirty="0">
                <a:latin typeface="Sakkal Majalla" pitchFamily="2" charset="-78"/>
                <a:cs typeface="Sakkal Majalla" pitchFamily="2" charset="-78"/>
              </a:rPr>
              <a:t> with a </a:t>
            </a:r>
            <a:r>
              <a:rPr lang="en-US" b="1" dirty="0" err="1">
                <a:latin typeface="Sakkal Majalla" pitchFamily="2" charset="-78"/>
                <a:cs typeface="Sakkal Majalla" pitchFamily="2" charset="-78"/>
              </a:rPr>
              <a:t>perio</a:t>
            </a:r>
            <a:r>
              <a:rPr lang="en-US" b="1" dirty="0">
                <a:latin typeface="Sakkal Majalla" pitchFamily="2" charset="-78"/>
                <a:cs typeface="Sakkal Majalla" pitchFamily="2" charset="-78"/>
              </a:rPr>
              <a:t> probe that indicates the pocket condition after the teeth have been scaled and planed</a:t>
            </a:r>
          </a:p>
          <a:p>
            <a:pPr lvl="1" algn="just"/>
            <a:r>
              <a:rPr lang="en-US" b="1" dirty="0">
                <a:latin typeface="Sakkal Majalla" pitchFamily="2" charset="-78"/>
                <a:cs typeface="Sakkal Majalla" pitchFamily="2" charset="-78"/>
              </a:rPr>
              <a:t>&lt;5 indicates clean gingival pockets.</a:t>
            </a:r>
          </a:p>
          <a:p>
            <a:pPr lvl="1" algn="just"/>
            <a:r>
              <a:rPr lang="en-US" b="1" dirty="0">
                <a:latin typeface="Sakkal Majalla" pitchFamily="2" charset="-78"/>
                <a:cs typeface="Sakkal Majalla" pitchFamily="2" charset="-78"/>
              </a:rPr>
              <a:t>4–40 indicates little calculus or residual calculus left.</a:t>
            </a:r>
          </a:p>
          <a:p>
            <a:pPr lvl="1" algn="just"/>
            <a:r>
              <a:rPr lang="en-US" b="1" dirty="0">
                <a:latin typeface="Sakkal Majalla" pitchFamily="2" charset="-78"/>
                <a:cs typeface="Sakkal Majalla" pitchFamily="2" charset="-78"/>
              </a:rPr>
              <a:t>&gt;40 indicates calculus in gingival pockets.</a:t>
            </a:r>
            <a:endParaRPr lang="ar-SY" b="1" dirty="0">
              <a:latin typeface="Sakkal Majalla" pitchFamily="2" charset="-78"/>
              <a:cs typeface="Sakkal Majalla" pitchFamily="2" charset="-78"/>
            </a:endParaRPr>
          </a:p>
          <a:p>
            <a:endParaRPr lang="ar-SY" dirty="0"/>
          </a:p>
        </p:txBody>
      </p:sp>
      <p:pic>
        <p:nvPicPr>
          <p:cNvPr id="11266" name="Picture 2" descr="C:\Users\Techno.Home\Desktop\periodontal-probe-pa-on-from-orangedenta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3619500" cy="3619500"/>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45231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en-US" b="1" dirty="0">
                <a:solidFill>
                  <a:srgbClr val="00B050"/>
                </a:solidFill>
                <a:latin typeface="Sakkal Majalla" pitchFamily="2" charset="-78"/>
                <a:cs typeface="Sakkal Majalla" pitchFamily="2" charset="-78"/>
              </a:rPr>
              <a:t>Periodontal Treatment </a:t>
            </a:r>
            <a:r>
              <a:rPr lang="en-US" b="1" dirty="0" smtClean="0">
                <a:solidFill>
                  <a:srgbClr val="00B050"/>
                </a:solidFill>
                <a:latin typeface="Sakkal Majalla" pitchFamily="2" charset="-78"/>
                <a:cs typeface="Sakkal Majalla" pitchFamily="2" charset="-78"/>
              </a:rPr>
              <a:t>Methods:</a:t>
            </a:r>
          </a:p>
          <a:p>
            <a:pPr marL="0" indent="0" algn="just">
              <a:buNone/>
            </a:pPr>
            <a:r>
              <a:rPr lang="en-US" b="1" dirty="0">
                <a:latin typeface="Sakkal Majalla" pitchFamily="2" charset="-78"/>
                <a:cs typeface="Sakkal Majalla" pitchFamily="2" charset="-78"/>
              </a:rPr>
              <a:t>Treatments for periodontal conditions vary with </a:t>
            </a:r>
            <a:r>
              <a:rPr lang="en-US" b="1" dirty="0" smtClean="0">
                <a:latin typeface="Sakkal Majalla" pitchFamily="2" charset="-78"/>
                <a:cs typeface="Sakkal Majalla" pitchFamily="2" charset="-78"/>
              </a:rPr>
              <a:t>the severity </a:t>
            </a:r>
            <a:r>
              <a:rPr lang="en-US" b="1" dirty="0">
                <a:latin typeface="Sakkal Majalla" pitchFamily="2" charset="-78"/>
                <a:cs typeface="Sakkal Majalla" pitchFamily="2" charset="-78"/>
              </a:rPr>
              <a:t>of the </a:t>
            </a:r>
            <a:r>
              <a:rPr lang="en-US" b="1" dirty="0" smtClean="0">
                <a:latin typeface="Sakkal Majalla" pitchFamily="2" charset="-78"/>
                <a:cs typeface="Sakkal Majalla" pitchFamily="2" charset="-78"/>
              </a:rPr>
              <a:t>disease. Treatment </a:t>
            </a:r>
            <a:r>
              <a:rPr lang="en-US" b="1" dirty="0">
                <a:latin typeface="Sakkal Majalla" pitchFamily="2" charset="-78"/>
                <a:cs typeface="Sakkal Majalla" pitchFamily="2" charset="-78"/>
              </a:rPr>
              <a:t>may be of a nonsurgical </a:t>
            </a:r>
            <a:r>
              <a:rPr lang="en-US" b="1" dirty="0" smtClean="0">
                <a:latin typeface="Sakkal Majalla" pitchFamily="2" charset="-78"/>
                <a:cs typeface="Sakkal Majalla" pitchFamily="2" charset="-78"/>
              </a:rPr>
              <a:t>nature, conducted </a:t>
            </a:r>
            <a:r>
              <a:rPr lang="en-US" b="1" dirty="0">
                <a:latin typeface="Sakkal Majalla" pitchFamily="2" charset="-78"/>
                <a:cs typeface="Sakkal Majalla" pitchFamily="2" charset="-78"/>
              </a:rPr>
              <a:t>in the dental office </a:t>
            </a:r>
            <a:r>
              <a:rPr lang="en-US" b="1" dirty="0" smtClean="0">
                <a:latin typeface="Sakkal Majalla" pitchFamily="2" charset="-78"/>
                <a:cs typeface="Sakkal Majalla" pitchFamily="2" charset="-78"/>
              </a:rPr>
              <a:t>with a </a:t>
            </a:r>
            <a:r>
              <a:rPr lang="en-US" b="1" dirty="0">
                <a:latin typeface="Sakkal Majalla" pitchFamily="2" charset="-78"/>
                <a:cs typeface="Sakkal Majalla" pitchFamily="2" charset="-78"/>
              </a:rPr>
              <a:t>program </a:t>
            </a:r>
            <a:r>
              <a:rPr lang="en-US" b="1" dirty="0" smtClean="0">
                <a:latin typeface="Sakkal Majalla" pitchFamily="2" charset="-78"/>
                <a:cs typeface="Sakkal Majalla" pitchFamily="2" charset="-78"/>
              </a:rPr>
              <a:t>of home </a:t>
            </a:r>
            <a:r>
              <a:rPr lang="en-US" b="1" dirty="0">
                <a:latin typeface="Sakkal Majalla" pitchFamily="2" charset="-78"/>
                <a:cs typeface="Sakkal Majalla" pitchFamily="2" charset="-78"/>
              </a:rPr>
              <a:t>care, or it may involve extensive surgical </a:t>
            </a:r>
            <a:r>
              <a:rPr lang="en-US" b="1" dirty="0" smtClean="0">
                <a:latin typeface="Sakkal Majalla" pitchFamily="2" charset="-78"/>
                <a:cs typeface="Sakkal Majalla" pitchFamily="2" charset="-78"/>
              </a:rPr>
              <a:t>care.</a:t>
            </a:r>
          </a:p>
          <a:p>
            <a:pPr marL="0" indent="0" algn="just">
              <a:buNone/>
            </a:pP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627918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96" t="16145" r="33689" b="12830"/>
          <a:stretch/>
        </p:blipFill>
        <p:spPr bwMode="auto">
          <a:xfrm>
            <a:off x="1524000" y="0"/>
            <a:ext cx="6579934" cy="684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3459007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533400"/>
            <a:ext cx="8058150" cy="6096000"/>
          </a:xfrm>
        </p:spPr>
        <p:txBody>
          <a:bodyPr>
            <a:normAutofit fontScale="85000" lnSpcReduction="20000"/>
          </a:bodyPr>
          <a:lstStyle/>
          <a:p>
            <a:pPr marL="0" indent="0" algn="just">
              <a:buNone/>
            </a:pPr>
            <a:r>
              <a:rPr lang="en-US" sz="4300" b="1" dirty="0">
                <a:solidFill>
                  <a:srgbClr val="00B050"/>
                </a:solidFill>
                <a:latin typeface="Sakkal Majalla" pitchFamily="2" charset="-78"/>
                <a:cs typeface="Sakkal Majalla" pitchFamily="2" charset="-78"/>
              </a:rPr>
              <a:t>Nonsurgical Treatment of the </a:t>
            </a:r>
            <a:r>
              <a:rPr lang="en-US" sz="4300" b="1" dirty="0" err="1" smtClean="0">
                <a:solidFill>
                  <a:srgbClr val="00B050"/>
                </a:solidFill>
                <a:latin typeface="Sakkal Majalla" pitchFamily="2" charset="-78"/>
                <a:cs typeface="Sakkal Majalla" pitchFamily="2" charset="-78"/>
              </a:rPr>
              <a:t>Periodontium</a:t>
            </a:r>
            <a:r>
              <a:rPr lang="en-US" sz="4300" b="1" dirty="0" smtClean="0">
                <a:solidFill>
                  <a:srgbClr val="00B050"/>
                </a:solidFill>
                <a:latin typeface="Sakkal Majalla" pitchFamily="2" charset="-78"/>
                <a:cs typeface="Sakkal Majalla" pitchFamily="2" charset="-78"/>
              </a:rPr>
              <a:t>:</a:t>
            </a:r>
          </a:p>
          <a:p>
            <a:pPr marL="0" indent="0" algn="just">
              <a:buNone/>
            </a:pPr>
            <a:r>
              <a:rPr lang="en-US" b="1" dirty="0" smtClean="0">
                <a:latin typeface="Sakkal Majalla" pitchFamily="2" charset="-78"/>
                <a:cs typeface="Sakkal Majalla" pitchFamily="2" charset="-78"/>
              </a:rPr>
              <a:t> The </a:t>
            </a:r>
            <a:r>
              <a:rPr lang="en-US" b="1" dirty="0">
                <a:latin typeface="Sakkal Majalla" pitchFamily="2" charset="-78"/>
                <a:cs typeface="Sakkal Majalla" pitchFamily="2" charset="-78"/>
              </a:rPr>
              <a:t>nonsurgical treatment of periodontal irregularities and diseases involves </a:t>
            </a:r>
            <a:r>
              <a:rPr lang="en-US" b="1" dirty="0" smtClean="0">
                <a:latin typeface="Sakkal Majalla" pitchFamily="2" charset="-78"/>
                <a:cs typeface="Sakkal Majalla" pitchFamily="2" charset="-78"/>
              </a:rPr>
              <a:t>a variety </a:t>
            </a:r>
            <a:r>
              <a:rPr lang="en-US" b="1" dirty="0">
                <a:latin typeface="Sakkal Majalla" pitchFamily="2" charset="-78"/>
                <a:cs typeface="Sakkal Majalla" pitchFamily="2" charset="-78"/>
              </a:rPr>
              <a:t>of procedures and </a:t>
            </a:r>
            <a:r>
              <a:rPr lang="en-US" b="1" dirty="0" smtClean="0">
                <a:latin typeface="Sakkal Majalla" pitchFamily="2" charset="-78"/>
                <a:cs typeface="Sakkal Majalla" pitchFamily="2" charset="-78"/>
              </a:rPr>
              <a:t>therapies.</a:t>
            </a:r>
          </a:p>
          <a:p>
            <a:pPr marL="0" indent="0" algn="just">
              <a:buNone/>
            </a:pPr>
            <a:r>
              <a:rPr lang="en-US" b="1" dirty="0" smtClean="0">
                <a:solidFill>
                  <a:srgbClr val="FF0000"/>
                </a:solidFill>
                <a:latin typeface="Sakkal Majalla" pitchFamily="2" charset="-78"/>
                <a:cs typeface="Sakkal Majalla" pitchFamily="2" charset="-78"/>
              </a:rPr>
              <a:t> prophylaxis </a:t>
            </a:r>
            <a:r>
              <a:rPr lang="en-US" b="1" dirty="0">
                <a:solidFill>
                  <a:srgbClr val="FF0000"/>
                </a:solidFill>
                <a:latin typeface="Sakkal Majalla" pitchFamily="2" charset="-78"/>
                <a:cs typeface="Sakkal Majalla" pitchFamily="2" charset="-78"/>
              </a:rPr>
              <a:t>debridement: </a:t>
            </a:r>
            <a:r>
              <a:rPr lang="en-US" b="1" dirty="0">
                <a:latin typeface="Sakkal Majalla" pitchFamily="2" charset="-78"/>
                <a:cs typeface="Sakkal Majalla" pitchFamily="2" charset="-78"/>
              </a:rPr>
              <a:t>removing </a:t>
            </a:r>
            <a:r>
              <a:rPr lang="en-US" b="1" dirty="0" err="1">
                <a:latin typeface="Sakkal Majalla" pitchFamily="2" charset="-78"/>
                <a:cs typeface="Sakkal Majalla" pitchFamily="2" charset="-78"/>
              </a:rPr>
              <a:t>supragingival</a:t>
            </a:r>
            <a:r>
              <a:rPr lang="en-US" b="1" dirty="0">
                <a:latin typeface="Sakkal Majalla" pitchFamily="2" charset="-78"/>
                <a:cs typeface="Sakkal Majalla" pitchFamily="2" charset="-78"/>
              </a:rPr>
              <a:t> and </a:t>
            </a:r>
            <a:r>
              <a:rPr lang="en-US" b="1" dirty="0" err="1">
                <a:latin typeface="Sakkal Majalla" pitchFamily="2" charset="-78"/>
                <a:cs typeface="Sakkal Majalla" pitchFamily="2" charset="-78"/>
              </a:rPr>
              <a:t>subgingival</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plaque, calculus</a:t>
            </a:r>
            <a:r>
              <a:rPr lang="en-US" b="1" dirty="0">
                <a:latin typeface="Sakkal Majalla" pitchFamily="2" charset="-78"/>
                <a:cs typeface="Sakkal Majalla" pitchFamily="2" charset="-78"/>
              </a:rPr>
              <a:t>, stain, and irritants through tooth-crown and root-surface </a:t>
            </a:r>
            <a:r>
              <a:rPr lang="en-US" b="1" dirty="0" smtClean="0">
                <a:latin typeface="Sakkal Majalla" pitchFamily="2" charset="-78"/>
                <a:cs typeface="Sakkal Majalla" pitchFamily="2" charset="-78"/>
              </a:rPr>
              <a:t>scaling and </a:t>
            </a:r>
            <a:r>
              <a:rPr lang="en-US" b="1" dirty="0">
                <a:latin typeface="Sakkal Majalla" pitchFamily="2" charset="-78"/>
                <a:cs typeface="Sakkal Majalla" pitchFamily="2" charset="-78"/>
              </a:rPr>
              <a:t>root </a:t>
            </a:r>
            <a:r>
              <a:rPr lang="en-US" b="1" dirty="0" err="1">
                <a:latin typeface="Sakkal Majalla" pitchFamily="2" charset="-78"/>
                <a:cs typeface="Sakkal Majalla" pitchFamily="2" charset="-78"/>
              </a:rPr>
              <a:t>planing</a:t>
            </a:r>
            <a:r>
              <a:rPr lang="en-US" b="1" dirty="0">
                <a:latin typeface="Sakkal Majalla" pitchFamily="2" charset="-78"/>
                <a:cs typeface="Sakkal Majalla" pitchFamily="2" charset="-78"/>
              </a:rPr>
              <a:t> (SRP). This treatment usually involves ultrasonic </a:t>
            </a:r>
            <a:r>
              <a:rPr lang="en-US" b="1" dirty="0" smtClean="0">
                <a:latin typeface="Sakkal Majalla" pitchFamily="2" charset="-78"/>
                <a:cs typeface="Sakkal Majalla" pitchFamily="2" charset="-78"/>
              </a:rPr>
              <a:t>tip scaling </a:t>
            </a:r>
            <a:r>
              <a:rPr lang="en-US" b="1" dirty="0">
                <a:latin typeface="Sakkal Majalla" pitchFamily="2" charset="-78"/>
                <a:cs typeface="Sakkal Majalla" pitchFamily="2" charset="-78"/>
              </a:rPr>
              <a:t>and hand </a:t>
            </a:r>
            <a:r>
              <a:rPr lang="en-US" b="1" dirty="0" smtClean="0">
                <a:latin typeface="Sakkal Majalla" pitchFamily="2" charset="-78"/>
                <a:cs typeface="Sakkal Majalla" pitchFamily="2" charset="-78"/>
              </a:rPr>
              <a:t>instrumentation. </a:t>
            </a:r>
          </a:p>
          <a:p>
            <a:pPr marL="0" indent="0" algn="just">
              <a:buNone/>
            </a:pPr>
            <a:r>
              <a:rPr lang="en-US" b="1" dirty="0" smtClean="0">
                <a:solidFill>
                  <a:srgbClr val="FF0000"/>
                </a:solidFill>
                <a:latin typeface="Sakkal Majalla" pitchFamily="2" charset="-78"/>
                <a:cs typeface="Sakkal Majalla" pitchFamily="2" charset="-78"/>
              </a:rPr>
              <a:t>tooth </a:t>
            </a:r>
            <a:r>
              <a:rPr lang="en-US" b="1" dirty="0">
                <a:solidFill>
                  <a:srgbClr val="FF0000"/>
                </a:solidFill>
                <a:latin typeface="Sakkal Majalla" pitchFamily="2" charset="-78"/>
                <a:cs typeface="Sakkal Majalla" pitchFamily="2" charset="-78"/>
              </a:rPr>
              <a:t>and surface polishing</a:t>
            </a:r>
            <a:r>
              <a:rPr lang="en-US" b="1" dirty="0">
                <a:latin typeface="Sakkal Majalla" pitchFamily="2" charset="-78"/>
                <a:cs typeface="Sakkal Majalla" pitchFamily="2" charset="-78"/>
              </a:rPr>
              <a:t>: polishing surfaces to remove </a:t>
            </a:r>
            <a:r>
              <a:rPr lang="en-US" b="1" dirty="0" smtClean="0">
                <a:latin typeface="Sakkal Majalla" pitchFamily="2" charset="-78"/>
                <a:cs typeface="Sakkal Majalla" pitchFamily="2" charset="-78"/>
              </a:rPr>
              <a:t>accumulated </a:t>
            </a:r>
            <a:r>
              <a:rPr lang="en-US" b="1" dirty="0" smtClean="0">
                <a:solidFill>
                  <a:srgbClr val="FF0000"/>
                </a:solidFill>
                <a:latin typeface="Sakkal Majalla" pitchFamily="2" charset="-78"/>
                <a:cs typeface="Sakkal Majalla" pitchFamily="2" charset="-78"/>
              </a:rPr>
              <a:t>extrinsic</a:t>
            </a:r>
            <a:r>
              <a:rPr lang="en-US" b="1" dirty="0">
                <a:solidFill>
                  <a:srgbClr val="FF0000"/>
                </a:solidFill>
                <a:latin typeface="Sakkal Majalla" pitchFamily="2" charset="-78"/>
                <a:cs typeface="Sakkal Majalla" pitchFamily="2" charset="-78"/>
              </a:rPr>
              <a:t> </a:t>
            </a:r>
            <a:r>
              <a:rPr lang="en-US" b="1" dirty="0" smtClean="0">
                <a:solidFill>
                  <a:srgbClr val="FF0000"/>
                </a:solidFill>
                <a:latin typeface="Sakkal Majalla" pitchFamily="2" charset="-78"/>
                <a:cs typeface="Sakkal Majalla" pitchFamily="2" charset="-78"/>
              </a:rPr>
              <a:t>(</a:t>
            </a:r>
            <a:r>
              <a:rPr lang="en-US" b="1" i="1" dirty="0" smtClean="0">
                <a:latin typeface="Sakkal Majalla" pitchFamily="2" charset="-78"/>
                <a:cs typeface="Sakkal Majalla" pitchFamily="2" charset="-78"/>
              </a:rPr>
              <a:t>outer</a:t>
            </a:r>
            <a:r>
              <a:rPr lang="en-US" b="1" dirty="0">
                <a:latin typeface="Sakkal Majalla" pitchFamily="2" charset="-78"/>
                <a:cs typeface="Sakkal Majalla" pitchFamily="2" charset="-78"/>
              </a:rPr>
              <a:t>) stains on the tooth surface </a:t>
            </a:r>
            <a:r>
              <a:rPr lang="en-US" b="1" dirty="0" smtClean="0">
                <a:latin typeface="Sakkal Majalla" pitchFamily="2" charset="-78"/>
                <a:cs typeface="Sakkal Majalla" pitchFamily="2" charset="-78"/>
              </a:rPr>
              <a:t>and </a:t>
            </a:r>
            <a:r>
              <a:rPr lang="en-US" b="1" dirty="0" smtClean="0">
                <a:solidFill>
                  <a:srgbClr val="FF0000"/>
                </a:solidFill>
                <a:latin typeface="Sakkal Majalla" pitchFamily="2" charset="-78"/>
                <a:cs typeface="Sakkal Majalla" pitchFamily="2" charset="-78"/>
              </a:rPr>
              <a:t>endotoxins</a:t>
            </a:r>
            <a:r>
              <a:rPr lang="en-US" b="1" dirty="0" smtClean="0">
                <a:latin typeface="Sakkal Majalla" pitchFamily="2" charset="-78"/>
                <a:cs typeface="Sakkal Majalla" pitchFamily="2" charset="-78"/>
              </a:rPr>
              <a:t> (= </a:t>
            </a:r>
            <a:r>
              <a:rPr lang="en-US" b="1" i="1" dirty="0" smtClean="0">
                <a:latin typeface="Sakkal Majalla" pitchFamily="2" charset="-78"/>
                <a:cs typeface="Sakkal Majalla" pitchFamily="2" charset="-78"/>
              </a:rPr>
              <a:t>absorbed pathogens</a:t>
            </a:r>
            <a:r>
              <a:rPr lang="en-US" b="1" dirty="0" smtClean="0">
                <a:latin typeface="Sakkal Majalla" pitchFamily="2" charset="-78"/>
                <a:cs typeface="Sakkal Majalla" pitchFamily="2" charset="-78"/>
              </a:rPr>
              <a:t>) on the accessible  surfaces</a:t>
            </a:r>
            <a:r>
              <a:rPr lang="en-US" b="1" dirty="0">
                <a:latin typeface="Sakkal Majalla" pitchFamily="2" charset="-78"/>
                <a:cs typeface="Sakkal Majalla" pitchFamily="2" charset="-78"/>
              </a:rPr>
              <a:t>. This treatment can be completed using air polishers, </a:t>
            </a:r>
            <a:r>
              <a:rPr lang="en-US" b="1" dirty="0" smtClean="0">
                <a:latin typeface="Sakkal Majalla" pitchFamily="2" charset="-78"/>
                <a:cs typeface="Sakkal Majalla" pitchFamily="2" charset="-78"/>
              </a:rPr>
              <a:t>abrasive cleansing</a:t>
            </a:r>
            <a:r>
              <a:rPr lang="en-US" b="1" dirty="0">
                <a:latin typeface="Sakkal Majalla" pitchFamily="2" charset="-78"/>
                <a:cs typeface="Sakkal Majalla" pitchFamily="2" charset="-78"/>
              </a:rPr>
              <a:t>, and </a:t>
            </a:r>
            <a:r>
              <a:rPr lang="en-US" b="1" dirty="0" err="1">
                <a:latin typeface="Sakkal Majalla" pitchFamily="2" charset="-78"/>
                <a:cs typeface="Sakkal Majalla" pitchFamily="2" charset="-78"/>
              </a:rPr>
              <a:t>handpiece</a:t>
            </a:r>
            <a:r>
              <a:rPr lang="en-US" b="1" dirty="0">
                <a:latin typeface="Sakkal Majalla" pitchFamily="2" charset="-78"/>
                <a:cs typeface="Sakkal Majalla" pitchFamily="2" charset="-78"/>
              </a:rPr>
              <a:t> application of nonabrasive rubber cups and </a:t>
            </a:r>
            <a:r>
              <a:rPr lang="en-US" b="1" dirty="0" smtClean="0">
                <a:latin typeface="Sakkal Majalla" pitchFamily="2" charset="-78"/>
                <a:cs typeface="Sakkal Majalla" pitchFamily="2" charset="-78"/>
              </a:rPr>
              <a:t>points with </a:t>
            </a:r>
            <a:r>
              <a:rPr lang="en-US" b="1" dirty="0">
                <a:latin typeface="Sakkal Majalla" pitchFamily="2" charset="-78"/>
                <a:cs typeface="Sakkal Majalla" pitchFamily="2" charset="-78"/>
              </a:rPr>
              <a:t>polishing paste or powder </a:t>
            </a:r>
            <a:r>
              <a:rPr lang="en-US" b="1" dirty="0" smtClean="0">
                <a:latin typeface="Sakkal Majalla" pitchFamily="2" charset="-78"/>
                <a:cs typeface="Sakkal Majalla" pitchFamily="2" charset="-78"/>
              </a:rPr>
              <a:t>.</a:t>
            </a:r>
          </a:p>
          <a:p>
            <a:pPr marL="0" indent="0" algn="just">
              <a:buNone/>
            </a:pPr>
            <a:r>
              <a:rPr lang="en-US" b="1" dirty="0" smtClean="0">
                <a:solidFill>
                  <a:srgbClr val="FF0000"/>
                </a:solidFill>
                <a:latin typeface="Sakkal Majalla" pitchFamily="2" charset="-78"/>
                <a:cs typeface="Sakkal Majalla" pitchFamily="2" charset="-78"/>
              </a:rPr>
              <a:t> selective </a:t>
            </a:r>
            <a:r>
              <a:rPr lang="en-US" b="1" dirty="0">
                <a:solidFill>
                  <a:srgbClr val="FF0000"/>
                </a:solidFill>
                <a:latin typeface="Sakkal Majalla" pitchFamily="2" charset="-78"/>
                <a:cs typeface="Sakkal Majalla" pitchFamily="2" charset="-78"/>
              </a:rPr>
              <a:t>polishing</a:t>
            </a:r>
            <a:r>
              <a:rPr lang="en-US" b="1" dirty="0">
                <a:latin typeface="Sakkal Majalla" pitchFamily="2" charset="-78"/>
                <a:cs typeface="Sakkal Majalla" pitchFamily="2" charset="-78"/>
              </a:rPr>
              <a:t>: term applied to the polishing of chosen tooth sites or </a:t>
            </a:r>
            <a:r>
              <a:rPr lang="en-US" b="1" dirty="0" smtClean="0">
                <a:latin typeface="Sakkal Majalla" pitchFamily="2" charset="-78"/>
                <a:cs typeface="Sakkal Majalla" pitchFamily="2" charset="-78"/>
              </a:rPr>
              <a:t>areas.</a:t>
            </a:r>
          </a:p>
          <a:p>
            <a:pPr marL="0" indent="0" algn="just">
              <a:buNone/>
            </a:pPr>
            <a:r>
              <a:rPr lang="en-US" b="1" dirty="0" smtClean="0">
                <a:latin typeface="Sakkal Majalla" pitchFamily="2" charset="-78"/>
                <a:cs typeface="Sakkal Majalla" pitchFamily="2" charset="-78"/>
              </a:rPr>
              <a:t> </a:t>
            </a:r>
            <a:r>
              <a:rPr lang="en-US" b="1" dirty="0" smtClean="0">
                <a:solidFill>
                  <a:srgbClr val="FF0000"/>
                </a:solidFill>
                <a:latin typeface="Sakkal Majalla" pitchFamily="2" charset="-78"/>
                <a:cs typeface="Sakkal Majalla" pitchFamily="2" charset="-78"/>
              </a:rPr>
              <a:t>prophylaxis</a:t>
            </a:r>
            <a:r>
              <a:rPr lang="en-US" b="1" dirty="0">
                <a:solidFill>
                  <a:srgbClr val="FF0000"/>
                </a:solidFill>
                <a:latin typeface="Sakkal Majalla" pitchFamily="2" charset="-78"/>
                <a:cs typeface="Sakkal Majalla" pitchFamily="2" charset="-78"/>
              </a:rPr>
              <a:t>: </a:t>
            </a:r>
            <a:r>
              <a:rPr lang="en-US" b="1" dirty="0">
                <a:latin typeface="Sakkal Majalla" pitchFamily="2" charset="-78"/>
                <a:cs typeface="Sakkal Majalla" pitchFamily="2" charset="-78"/>
              </a:rPr>
              <a:t>term applied to the combination of debridement and tooth </a:t>
            </a:r>
            <a:r>
              <a:rPr lang="en-US" b="1" dirty="0" smtClean="0">
                <a:latin typeface="Sakkal Majalla" pitchFamily="2" charset="-78"/>
                <a:cs typeface="Sakkal Majalla" pitchFamily="2" charset="-78"/>
              </a:rPr>
              <a:t>polishing; used </a:t>
            </a:r>
            <a:r>
              <a:rPr lang="en-US" b="1" dirty="0">
                <a:latin typeface="Sakkal Majalla" pitchFamily="2" charset="-78"/>
                <a:cs typeface="Sakkal Majalla" pitchFamily="2" charset="-78"/>
              </a:rPr>
              <a:t>for purposes of insurance and scheduling. Tooth aids, such </a:t>
            </a:r>
            <a:r>
              <a:rPr lang="en-US" b="1" dirty="0" smtClean="0">
                <a:latin typeface="Sakkal Majalla" pitchFamily="2" charset="-78"/>
                <a:cs typeface="Sakkal Majalla" pitchFamily="2" charset="-78"/>
              </a:rPr>
              <a:t>as flossing </a:t>
            </a:r>
            <a:r>
              <a:rPr lang="en-US" b="1" dirty="0">
                <a:latin typeface="Sakkal Majalla" pitchFamily="2" charset="-78"/>
                <a:cs typeface="Sakkal Majalla" pitchFamily="2" charset="-78"/>
              </a:rPr>
              <a:t>and bridge cleaners, </a:t>
            </a:r>
            <a:r>
              <a:rPr lang="en-US" b="1" dirty="0" err="1">
                <a:latin typeface="Sakkal Majalla" pitchFamily="2" charset="-78"/>
                <a:cs typeface="Sakkal Majalla" pitchFamily="2" charset="-78"/>
              </a:rPr>
              <a:t>perio</a:t>
            </a:r>
            <a:r>
              <a:rPr lang="en-US" b="1" dirty="0">
                <a:latin typeface="Sakkal Majalla" pitchFamily="2" charset="-78"/>
                <a:cs typeface="Sakkal Majalla" pitchFamily="2" charset="-78"/>
              </a:rPr>
              <a:t> brushes, and the like are applied </a:t>
            </a:r>
            <a:r>
              <a:rPr lang="en-US" b="1" dirty="0" smtClean="0">
                <a:latin typeface="Sakkal Majalla" pitchFamily="2" charset="-78"/>
                <a:cs typeface="Sakkal Majalla" pitchFamily="2" charset="-78"/>
              </a:rPr>
              <a:t>and used </a:t>
            </a:r>
            <a:r>
              <a:rPr lang="en-US" b="1" dirty="0">
                <a:latin typeface="Sakkal Majalla" pitchFamily="2" charset="-78"/>
                <a:cs typeface="Sakkal Majalla" pitchFamily="2" charset="-78"/>
              </a:rPr>
              <a:t>in necessary attention areas to complete a </a:t>
            </a:r>
            <a:r>
              <a:rPr lang="en-US" b="1">
                <a:latin typeface="Sakkal Majalla" pitchFamily="2" charset="-78"/>
                <a:cs typeface="Sakkal Majalla" pitchFamily="2" charset="-78"/>
              </a:rPr>
              <a:t>thorough </a:t>
            </a:r>
            <a:r>
              <a:rPr lang="en-US" b="1" smtClean="0">
                <a:latin typeface="Sakkal Majalla" pitchFamily="2" charset="-78"/>
                <a:cs typeface="Sakkal Majalla" pitchFamily="2" charset="-78"/>
              </a:rPr>
              <a:t>cleansing.</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750178187"/>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304800"/>
            <a:ext cx="8058150" cy="5872163"/>
          </a:xfrm>
        </p:spPr>
        <p:txBody>
          <a:bodyPr>
            <a:normAutofit fontScale="92500" lnSpcReduction="10000"/>
          </a:bodyPr>
          <a:lstStyle/>
          <a:p>
            <a:pPr marL="0" indent="0" algn="just">
              <a:buNone/>
            </a:pPr>
            <a:r>
              <a:rPr lang="en-US" b="1" dirty="0" smtClean="0">
                <a:solidFill>
                  <a:srgbClr val="FF0000"/>
                </a:solidFill>
                <a:latin typeface="Sakkal Majalla" pitchFamily="2" charset="-78"/>
                <a:cs typeface="Sakkal Majalla" pitchFamily="2" charset="-78"/>
              </a:rPr>
              <a:t> </a:t>
            </a:r>
            <a:r>
              <a:rPr lang="en-US" b="1" dirty="0">
                <a:solidFill>
                  <a:srgbClr val="FF0000"/>
                </a:solidFill>
                <a:latin typeface="Sakkal Majalla" pitchFamily="2" charset="-78"/>
                <a:cs typeface="Sakkal Majalla" pitchFamily="2" charset="-78"/>
              </a:rPr>
              <a:t>patient education: </a:t>
            </a:r>
            <a:r>
              <a:rPr lang="en-US" b="1" dirty="0">
                <a:latin typeface="Sakkal Majalla" pitchFamily="2" charset="-78"/>
                <a:cs typeface="Sakkal Majalla" pitchFamily="2" charset="-78"/>
              </a:rPr>
              <a:t>customized instruction in oral hygiene; the care of teeth and gingival tissue. </a:t>
            </a:r>
            <a:endParaRPr lang="en-US" b="1" dirty="0" smtClean="0">
              <a:latin typeface="Sakkal Majalla" pitchFamily="2" charset="-78"/>
              <a:cs typeface="Sakkal Majalla" pitchFamily="2" charset="-78"/>
            </a:endParaRPr>
          </a:p>
          <a:p>
            <a:pPr marL="0" indent="0" algn="just">
              <a:buNone/>
            </a:pPr>
            <a:r>
              <a:rPr lang="en-US" b="1" dirty="0" smtClean="0">
                <a:solidFill>
                  <a:srgbClr val="FF0000"/>
                </a:solidFill>
                <a:latin typeface="Sakkal Majalla" pitchFamily="2" charset="-78"/>
                <a:cs typeface="Sakkal Majalla" pitchFamily="2" charset="-78"/>
              </a:rPr>
              <a:t>antimicrobial</a:t>
            </a:r>
            <a:r>
              <a:rPr lang="en-US" b="1" dirty="0" smtClean="0">
                <a:latin typeface="Sakkal Majalla" pitchFamily="2" charset="-78"/>
                <a:cs typeface="Sakkal Majalla" pitchFamily="2" charset="-78"/>
              </a:rPr>
              <a:t> (</a:t>
            </a:r>
            <a:r>
              <a:rPr lang="en-US" b="1" i="1" dirty="0" smtClean="0">
                <a:latin typeface="Sakkal Majalla" pitchFamily="2" charset="-78"/>
                <a:cs typeface="Sakkal Majalla" pitchFamily="2" charset="-78"/>
              </a:rPr>
              <a:t>against </a:t>
            </a:r>
            <a:r>
              <a:rPr lang="en-US" b="1" i="1" dirty="0">
                <a:latin typeface="Sakkal Majalla" pitchFamily="2" charset="-78"/>
                <a:cs typeface="Sakkal Majalla" pitchFamily="2" charset="-78"/>
              </a:rPr>
              <a:t>small life</a:t>
            </a:r>
            <a:r>
              <a:rPr lang="en-US" b="1" dirty="0">
                <a:latin typeface="Sakkal Majalla" pitchFamily="2" charset="-78"/>
                <a:cs typeface="Sakkal Majalla" pitchFamily="2" charset="-78"/>
              </a:rPr>
              <a:t>) therapy: includes prescription mouthwashes (</a:t>
            </a:r>
            <a:r>
              <a:rPr lang="en-US" b="1" dirty="0" err="1">
                <a:latin typeface="Sakkal Majalla" pitchFamily="2" charset="-78"/>
                <a:cs typeface="Sakkal Majalla" pitchFamily="2" charset="-78"/>
              </a:rPr>
              <a:t>chlorhexidine</a:t>
            </a:r>
            <a:r>
              <a:rPr lang="en-US" b="1" dirty="0">
                <a:latin typeface="Sakkal Majalla" pitchFamily="2" charset="-78"/>
                <a:cs typeface="Sakkal Majalla" pitchFamily="2" charset="-78"/>
              </a:rPr>
              <a:t> </a:t>
            </a:r>
            <a:r>
              <a:rPr lang="en-US" b="1" dirty="0" err="1">
                <a:latin typeface="Sakkal Majalla" pitchFamily="2" charset="-78"/>
                <a:cs typeface="Sakkal Majalla" pitchFamily="2" charset="-78"/>
              </a:rPr>
              <a:t>digulconate</a:t>
            </a:r>
            <a:r>
              <a:rPr lang="en-US" b="1" dirty="0">
                <a:latin typeface="Sakkal Majalla" pitchFamily="2" charset="-78"/>
                <a:cs typeface="Sakkal Majalla" pitchFamily="2" charset="-78"/>
              </a:rPr>
              <a:t>); over-the-counter mouthwashes; systemic antibiotics such as tetracycline, penicillin, clindamycin, erythromycin, and metronidazole medicines; and local delivery systems to the site using a gel pack, syringe insertion, or gelatin chip containing </a:t>
            </a:r>
            <a:r>
              <a:rPr lang="en-US" b="1" dirty="0" err="1">
                <a:latin typeface="Sakkal Majalla" pitchFamily="2" charset="-78"/>
                <a:cs typeface="Sakkal Majalla" pitchFamily="2" charset="-78"/>
              </a:rPr>
              <a:t>antimicrobal</a:t>
            </a:r>
            <a:r>
              <a:rPr lang="en-US" b="1" dirty="0">
                <a:latin typeface="Sakkal Majalla" pitchFamily="2" charset="-78"/>
                <a:cs typeface="Sakkal Majalla" pitchFamily="2" charset="-78"/>
              </a:rPr>
              <a:t> products. A new method called </a:t>
            </a:r>
            <a:r>
              <a:rPr lang="en-US" b="1" i="1" dirty="0" err="1">
                <a:latin typeface="Sakkal Majalla" pitchFamily="2" charset="-78"/>
                <a:cs typeface="Sakkal Majalla" pitchFamily="2" charset="-78"/>
              </a:rPr>
              <a:t>Perio</a:t>
            </a:r>
            <a:r>
              <a:rPr lang="en-US" b="1" i="1" dirty="0">
                <a:latin typeface="Sakkal Majalla" pitchFamily="2" charset="-78"/>
                <a:cs typeface="Sakkal Majalla" pitchFamily="2" charset="-78"/>
              </a:rPr>
              <a:t> Protect </a:t>
            </a:r>
            <a:r>
              <a:rPr lang="en-US" b="1" dirty="0">
                <a:latin typeface="Sakkal Majalla" pitchFamily="2" charset="-78"/>
                <a:cs typeface="Sakkal Majalla" pitchFamily="2" charset="-78"/>
              </a:rPr>
              <a:t>offers an antimicrobial </a:t>
            </a:r>
            <a:r>
              <a:rPr lang="en-US" b="1" dirty="0" smtClean="0">
                <a:latin typeface="Sakkal Majalla" pitchFamily="2" charset="-78"/>
                <a:cs typeface="Sakkal Majalla" pitchFamily="2" charset="-78"/>
              </a:rPr>
              <a:t>medicated application </a:t>
            </a:r>
            <a:r>
              <a:rPr lang="en-US" b="1" dirty="0">
                <a:latin typeface="Sakkal Majalla" pitchFamily="2" charset="-78"/>
                <a:cs typeface="Sakkal Majalla" pitchFamily="2" charset="-78"/>
              </a:rPr>
              <a:t>in a custom-made patient tray for patient application</a:t>
            </a:r>
            <a:r>
              <a:rPr lang="en-US" b="1" dirty="0" smtClean="0">
                <a:latin typeface="Sakkal Majalla" pitchFamily="2" charset="-78"/>
                <a:cs typeface="Sakkal Majalla" pitchFamily="2" charset="-78"/>
              </a:rPr>
              <a:t>.</a:t>
            </a:r>
          </a:p>
          <a:p>
            <a:pPr marL="0" indent="0" algn="just">
              <a:buNone/>
            </a:pPr>
            <a:r>
              <a:rPr lang="en-US" b="1" dirty="0" smtClean="0">
                <a:latin typeface="Sakkal Majalla" pitchFamily="2" charset="-78"/>
                <a:cs typeface="Sakkal Majalla" pitchFamily="2" charset="-78"/>
              </a:rPr>
              <a:t> </a:t>
            </a:r>
            <a:r>
              <a:rPr lang="en-US" b="1" dirty="0" err="1">
                <a:solidFill>
                  <a:srgbClr val="FF0000"/>
                </a:solidFill>
                <a:latin typeface="Sakkal Majalla" pitchFamily="2" charset="-78"/>
                <a:cs typeface="Sakkal Majalla" pitchFamily="2" charset="-78"/>
              </a:rPr>
              <a:t>occlusal</a:t>
            </a:r>
            <a:r>
              <a:rPr lang="en-US" b="1" dirty="0">
                <a:solidFill>
                  <a:srgbClr val="FF0000"/>
                </a:solidFill>
                <a:latin typeface="Sakkal Majalla" pitchFamily="2" charset="-78"/>
                <a:cs typeface="Sakkal Majalla" pitchFamily="2" charset="-78"/>
              </a:rPr>
              <a:t> adjustment</a:t>
            </a:r>
            <a:r>
              <a:rPr lang="en-US" b="1" dirty="0">
                <a:latin typeface="Sakkal Majalla" pitchFamily="2" charset="-78"/>
                <a:cs typeface="Sakkal Majalla" pitchFamily="2" charset="-78"/>
              </a:rPr>
              <a:t>: selective grinding of </a:t>
            </a:r>
            <a:r>
              <a:rPr lang="en-US" b="1" dirty="0" err="1">
                <a:latin typeface="Sakkal Majalla" pitchFamily="2" charset="-78"/>
                <a:cs typeface="Sakkal Majalla" pitchFamily="2" charset="-78"/>
              </a:rPr>
              <a:t>occlusal</a:t>
            </a:r>
            <a:r>
              <a:rPr lang="en-US" b="1" dirty="0">
                <a:latin typeface="Sakkal Majalla" pitchFamily="2" charset="-78"/>
                <a:cs typeface="Sakkal Majalla" pitchFamily="2" charset="-78"/>
              </a:rPr>
              <a:t> cusps to eliminate premature contact. </a:t>
            </a:r>
            <a:endParaRPr lang="en-US" b="1" dirty="0" smtClean="0">
              <a:latin typeface="Sakkal Majalla" pitchFamily="2" charset="-78"/>
              <a:cs typeface="Sakkal Majalla" pitchFamily="2" charset="-78"/>
            </a:endParaRPr>
          </a:p>
          <a:p>
            <a:pPr marL="0" indent="0" algn="just">
              <a:buNone/>
            </a:pPr>
            <a:r>
              <a:rPr lang="en-US" b="1" dirty="0" smtClean="0">
                <a:solidFill>
                  <a:srgbClr val="FF0000"/>
                </a:solidFill>
                <a:latin typeface="Sakkal Majalla" pitchFamily="2" charset="-78"/>
                <a:cs typeface="Sakkal Majalla" pitchFamily="2" charset="-78"/>
              </a:rPr>
              <a:t>tooth </a:t>
            </a:r>
            <a:r>
              <a:rPr lang="en-US" b="1" dirty="0">
                <a:solidFill>
                  <a:srgbClr val="FF0000"/>
                </a:solidFill>
                <a:latin typeface="Sakkal Majalla" pitchFamily="2" charset="-78"/>
                <a:cs typeface="Sakkal Majalla" pitchFamily="2" charset="-78"/>
              </a:rPr>
              <a:t>stabilization</a:t>
            </a:r>
            <a:r>
              <a:rPr lang="en-US" b="1" dirty="0">
                <a:latin typeface="Sakkal Majalla" pitchFamily="2" charset="-78"/>
                <a:cs typeface="Sakkal Majalla" pitchFamily="2" charset="-78"/>
              </a:rPr>
              <a:t>: splinting, wire ligation, or bonding of teeth to lessen tooth mobility. </a:t>
            </a:r>
            <a:endParaRPr lang="en-US" b="1" dirty="0" smtClean="0">
              <a:latin typeface="Sakkal Majalla" pitchFamily="2" charset="-78"/>
              <a:cs typeface="Sakkal Majalla" pitchFamily="2" charset="-78"/>
            </a:endParaRPr>
          </a:p>
          <a:p>
            <a:pPr marL="0" indent="0" algn="just">
              <a:buNone/>
            </a:pPr>
            <a:r>
              <a:rPr lang="en-US" b="1" dirty="0" err="1" smtClean="0">
                <a:solidFill>
                  <a:srgbClr val="FF0000"/>
                </a:solidFill>
                <a:latin typeface="Sakkal Majalla" pitchFamily="2" charset="-78"/>
                <a:cs typeface="Sakkal Majalla" pitchFamily="2" charset="-78"/>
              </a:rPr>
              <a:t>occlusal</a:t>
            </a:r>
            <a:r>
              <a:rPr lang="en-US" b="1" dirty="0" smtClean="0">
                <a:solidFill>
                  <a:srgbClr val="FF0000"/>
                </a:solidFill>
                <a:latin typeface="Sakkal Majalla" pitchFamily="2" charset="-78"/>
                <a:cs typeface="Sakkal Majalla" pitchFamily="2" charset="-78"/>
              </a:rPr>
              <a:t> </a:t>
            </a:r>
            <a:r>
              <a:rPr lang="en-US" b="1" dirty="0">
                <a:solidFill>
                  <a:srgbClr val="FF0000"/>
                </a:solidFill>
                <a:latin typeface="Sakkal Majalla" pitchFamily="2" charset="-78"/>
                <a:cs typeface="Sakkal Majalla" pitchFamily="2" charset="-78"/>
              </a:rPr>
              <a:t>guards: </a:t>
            </a:r>
            <a:r>
              <a:rPr lang="en-US" b="1" dirty="0">
                <a:latin typeface="Sakkal Majalla" pitchFamily="2" charset="-78"/>
                <a:cs typeface="Sakkal Majalla" pitchFamily="2" charset="-78"/>
              </a:rPr>
              <a:t>custom-formed acrylic </a:t>
            </a:r>
            <a:r>
              <a:rPr lang="en-US" b="1" dirty="0" err="1">
                <a:latin typeface="Sakkal Majalla" pitchFamily="2" charset="-78"/>
                <a:cs typeface="Sakkal Majalla" pitchFamily="2" charset="-78"/>
              </a:rPr>
              <a:t>nightguard</a:t>
            </a:r>
            <a:r>
              <a:rPr lang="en-US" b="1" dirty="0">
                <a:latin typeface="Sakkal Majalla" pitchFamily="2" charset="-78"/>
                <a:cs typeface="Sakkal Majalla" pitchFamily="2" charset="-78"/>
              </a:rPr>
              <a:t> to protect from tooth</a:t>
            </a:r>
          </a:p>
          <a:p>
            <a:pPr marL="0" indent="0" algn="just">
              <a:buNone/>
            </a:pPr>
            <a:r>
              <a:rPr lang="en-US" b="1" dirty="0">
                <a:latin typeface="Sakkal Majalla" pitchFamily="2" charset="-78"/>
                <a:cs typeface="Sakkal Majalla" pitchFamily="2" charset="-78"/>
              </a:rPr>
              <a:t>grinding.</a:t>
            </a:r>
            <a:endParaRPr lang="ar-SY" b="1" dirty="0">
              <a:latin typeface="Sakkal Majalla" pitchFamily="2" charset="-78"/>
              <a:cs typeface="Sakkal Majalla" pitchFamily="2" charset="-78"/>
            </a:endParaRPr>
          </a:p>
          <a:p>
            <a:endParaRPr lang="ar-SY" dirty="0"/>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2422690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457200"/>
            <a:ext cx="7981950" cy="5719763"/>
          </a:xfrm>
        </p:spPr>
        <p:txBody>
          <a:bodyPr/>
          <a:lstStyle/>
          <a:p>
            <a:pPr marL="0" indent="0" algn="just">
              <a:buNone/>
            </a:pPr>
            <a:r>
              <a:rPr lang="en-US" sz="4000" b="1" dirty="0">
                <a:solidFill>
                  <a:srgbClr val="00B050"/>
                </a:solidFill>
                <a:latin typeface="Sakkal Majalla" pitchFamily="2" charset="-78"/>
                <a:cs typeface="Sakkal Majalla" pitchFamily="2" charset="-78"/>
              </a:rPr>
              <a:t>Periodontal Surgery </a:t>
            </a:r>
            <a:r>
              <a:rPr lang="en-US" sz="4000" b="1" dirty="0" smtClean="0">
                <a:solidFill>
                  <a:srgbClr val="00B050"/>
                </a:solidFill>
                <a:latin typeface="Sakkal Majalla" pitchFamily="2" charset="-78"/>
                <a:cs typeface="Sakkal Majalla" pitchFamily="2" charset="-78"/>
              </a:rPr>
              <a:t>Techniques:</a:t>
            </a:r>
          </a:p>
          <a:p>
            <a:pPr marL="0" indent="0" algn="just">
              <a:buNone/>
            </a:pPr>
            <a:r>
              <a:rPr lang="en-US" b="1" dirty="0">
                <a:latin typeface="Sakkal Majalla" pitchFamily="2" charset="-78"/>
                <a:cs typeface="Sakkal Majalla" pitchFamily="2" charset="-78"/>
              </a:rPr>
              <a:t>Various specialized surgical treatments are applied </a:t>
            </a:r>
            <a:r>
              <a:rPr lang="en-US" b="1" dirty="0" smtClean="0">
                <a:latin typeface="Sakkal Majalla" pitchFamily="2" charset="-78"/>
                <a:cs typeface="Sakkal Majalla" pitchFamily="2" charset="-78"/>
              </a:rPr>
              <a:t>in cases </a:t>
            </a:r>
            <a:r>
              <a:rPr lang="en-US" b="1" dirty="0">
                <a:latin typeface="Sakkal Majalla" pitchFamily="2" charset="-78"/>
                <a:cs typeface="Sakkal Majalla" pitchFamily="2" charset="-78"/>
              </a:rPr>
              <a:t>of extensive </a:t>
            </a:r>
            <a:r>
              <a:rPr lang="en-US" b="1" dirty="0" smtClean="0">
                <a:latin typeface="Sakkal Majalla" pitchFamily="2" charset="-78"/>
                <a:cs typeface="Sakkal Majalla" pitchFamily="2" charset="-78"/>
              </a:rPr>
              <a:t>disease of </a:t>
            </a:r>
            <a:r>
              <a:rPr lang="en-US" b="1" dirty="0">
                <a:latin typeface="Sakkal Majalla" pitchFamily="2" charset="-78"/>
                <a:cs typeface="Sakkal Majalla" pitchFamily="2" charset="-78"/>
              </a:rPr>
              <a:t>the </a:t>
            </a:r>
            <a:r>
              <a:rPr lang="en-US" b="1" dirty="0" err="1">
                <a:latin typeface="Sakkal Majalla" pitchFamily="2" charset="-78"/>
                <a:cs typeface="Sakkal Majalla" pitchFamily="2" charset="-78"/>
              </a:rPr>
              <a:t>periodontium</a:t>
            </a:r>
            <a:r>
              <a:rPr lang="en-US" b="1" dirty="0">
                <a:latin typeface="Sakkal Majalla" pitchFamily="2" charset="-78"/>
                <a:cs typeface="Sakkal Majalla" pitchFamily="2" charset="-78"/>
              </a:rPr>
              <a:t>. Surgery may involve </a:t>
            </a:r>
            <a:r>
              <a:rPr lang="en-US" b="1" dirty="0" smtClean="0">
                <a:latin typeface="Sakkal Majalla" pitchFamily="2" charset="-78"/>
                <a:cs typeface="Sakkal Majalla" pitchFamily="2" charset="-78"/>
              </a:rPr>
              <a:t>periodontal knives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instruments, and </a:t>
            </a:r>
            <a:r>
              <a:rPr lang="en-US" b="1" dirty="0">
                <a:latin typeface="Sakkal Majalla" pitchFamily="2" charset="-78"/>
                <a:cs typeface="Sakkal Majalla" pitchFamily="2" charset="-78"/>
              </a:rPr>
              <a:t>scalpels. Lately, laser incision with </a:t>
            </a:r>
            <a:r>
              <a:rPr lang="en-US" b="1" dirty="0" smtClean="0">
                <a:latin typeface="Sakkal Majalla" pitchFamily="2" charset="-78"/>
                <a:cs typeface="Sakkal Majalla" pitchFamily="2" charset="-78"/>
              </a:rPr>
              <a:t>controlled power </a:t>
            </a:r>
            <a:r>
              <a:rPr lang="en-US" b="1" dirty="0">
                <a:latin typeface="Sakkal Majalla" pitchFamily="2" charset="-78"/>
                <a:cs typeface="Sakkal Majalla" pitchFamily="2" charset="-78"/>
              </a:rPr>
              <a:t>levels and </a:t>
            </a:r>
            <a:r>
              <a:rPr lang="en-US" b="1" dirty="0" smtClean="0">
                <a:latin typeface="Sakkal Majalla" pitchFamily="2" charset="-78"/>
                <a:cs typeface="Sakkal Majalla" pitchFamily="2" charset="-78"/>
              </a:rPr>
              <a:t>selected wavelengths </a:t>
            </a:r>
            <a:r>
              <a:rPr lang="en-US" b="1" dirty="0">
                <a:latin typeface="Sakkal Majalla" pitchFamily="2" charset="-78"/>
                <a:cs typeface="Sakkal Majalla" pitchFamily="2" charset="-78"/>
              </a:rPr>
              <a:t>to lessen bleeding, swelling, and discomfort is becoming </a:t>
            </a:r>
            <a:r>
              <a:rPr lang="en-US" b="1" dirty="0" smtClean="0">
                <a:latin typeface="Sakkal Majalla" pitchFamily="2" charset="-78"/>
                <a:cs typeface="Sakkal Majalla" pitchFamily="2" charset="-78"/>
              </a:rPr>
              <a:t>more popular</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4183512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381000"/>
            <a:ext cx="8058150" cy="5795963"/>
          </a:xfrm>
        </p:spPr>
        <p:txBody>
          <a:bodyPr>
            <a:normAutofit lnSpcReduction="10000"/>
          </a:bodyPr>
          <a:lstStyle/>
          <a:p>
            <a:pPr marL="0" indent="0" algn="just">
              <a:buNone/>
            </a:pPr>
            <a:r>
              <a:rPr lang="en-US" b="1" dirty="0">
                <a:latin typeface="Sakkal Majalla" pitchFamily="2" charset="-78"/>
                <a:cs typeface="Sakkal Majalla" pitchFamily="2" charset="-78"/>
              </a:rPr>
              <a:t>Some procedures are:</a:t>
            </a:r>
          </a:p>
          <a:p>
            <a:pPr marL="0" indent="0" algn="just">
              <a:buNone/>
            </a:pPr>
            <a:r>
              <a:rPr lang="en-US" b="1" dirty="0" err="1">
                <a:solidFill>
                  <a:srgbClr val="FF0000"/>
                </a:solidFill>
                <a:latin typeface="Sakkal Majalla" pitchFamily="2" charset="-78"/>
                <a:cs typeface="Sakkal Majalla" pitchFamily="2" charset="-78"/>
              </a:rPr>
              <a:t>mucogingival</a:t>
            </a:r>
            <a:r>
              <a:rPr lang="en-US" b="1" dirty="0">
                <a:solidFill>
                  <a:srgbClr val="FF0000"/>
                </a:solidFill>
                <a:latin typeface="Sakkal Majalla" pitchFamily="2" charset="-78"/>
                <a:cs typeface="Sakkal Majalla" pitchFamily="2" charset="-78"/>
              </a:rPr>
              <a:t> excision: </a:t>
            </a:r>
            <a:r>
              <a:rPr lang="en-US" b="1" dirty="0">
                <a:latin typeface="Sakkal Majalla" pitchFamily="2" charset="-78"/>
                <a:cs typeface="Sakkal Majalla" pitchFamily="2" charset="-78"/>
              </a:rPr>
              <a:t>used to correct defects in shape, position, or amount </a:t>
            </a:r>
            <a:r>
              <a:rPr lang="en-US" b="1" dirty="0" smtClean="0">
                <a:latin typeface="Sakkal Majalla" pitchFamily="2" charset="-78"/>
                <a:cs typeface="Sakkal Majalla" pitchFamily="2" charset="-78"/>
              </a:rPr>
              <a:t>of gingiva </a:t>
            </a:r>
            <a:r>
              <a:rPr lang="en-US" b="1" dirty="0">
                <a:latin typeface="Sakkal Majalla" pitchFamily="2" charset="-78"/>
                <a:cs typeface="Sakkal Majalla" pitchFamily="2" charset="-78"/>
              </a:rPr>
              <a:t>around the tooth; eliminates the pocket </a:t>
            </a:r>
            <a:r>
              <a:rPr lang="en-US" b="1" dirty="0" smtClean="0">
                <a:latin typeface="Sakkal Majalla" pitchFamily="2" charset="-78"/>
                <a:cs typeface="Sakkal Majalla" pitchFamily="2" charset="-78"/>
              </a:rPr>
              <a:t>formation and </a:t>
            </a:r>
            <a:r>
              <a:rPr lang="en-US" b="1" dirty="0" err="1" smtClean="0">
                <a:latin typeface="Sakkal Majalla" pitchFamily="2" charset="-78"/>
                <a:cs typeface="Sakkal Majalla" pitchFamily="2" charset="-78"/>
              </a:rPr>
              <a:t>pericoronitis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typically </a:t>
            </a:r>
            <a:r>
              <a:rPr lang="en-US" b="1" dirty="0">
                <a:latin typeface="Sakkal Majalla" pitchFamily="2" charset="-78"/>
                <a:cs typeface="Sakkal Majalla" pitchFamily="2" charset="-78"/>
              </a:rPr>
              <a:t>found on erupting third molars.</a:t>
            </a:r>
          </a:p>
          <a:p>
            <a:pPr marL="0" indent="0" algn="just">
              <a:buNone/>
            </a:pPr>
            <a:r>
              <a:rPr lang="en-US" b="1" dirty="0" err="1">
                <a:solidFill>
                  <a:srgbClr val="FF0000"/>
                </a:solidFill>
                <a:latin typeface="Sakkal Majalla" pitchFamily="2" charset="-78"/>
                <a:cs typeface="Sakkal Majalla" pitchFamily="2" charset="-78"/>
              </a:rPr>
              <a:t>gingivectomy</a:t>
            </a:r>
            <a:r>
              <a:rPr lang="en-US" b="1" dirty="0">
                <a:solidFill>
                  <a:srgbClr val="FF0000"/>
                </a:solidFill>
                <a:latin typeface="Sakkal Majalla" pitchFamily="2" charset="-78"/>
                <a:cs typeface="Sakkal Majalla" pitchFamily="2" charset="-78"/>
              </a:rPr>
              <a:t>: </a:t>
            </a:r>
            <a:r>
              <a:rPr lang="en-US" b="1" dirty="0">
                <a:latin typeface="Sakkal Majalla" pitchFamily="2" charset="-78"/>
                <a:cs typeface="Sakkal Majalla" pitchFamily="2" charset="-78"/>
              </a:rPr>
              <a:t>excision of pocket tissue areas. One end of a </a:t>
            </a:r>
            <a:r>
              <a:rPr lang="en-US" b="1" dirty="0" smtClean="0">
                <a:latin typeface="Sakkal Majalla" pitchFamily="2" charset="-78"/>
                <a:cs typeface="Sakkal Majalla" pitchFamily="2" charset="-78"/>
              </a:rPr>
              <a:t>pocket marker</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is </a:t>
            </a:r>
            <a:r>
              <a:rPr lang="en-US" b="1" dirty="0">
                <a:latin typeface="Sakkal Majalla" pitchFamily="2" charset="-78"/>
                <a:cs typeface="Sakkal Majalla" pitchFamily="2" charset="-78"/>
              </a:rPr>
              <a:t>inserted the entire depth of pocket and squeezed until </a:t>
            </a:r>
            <a:r>
              <a:rPr lang="en-US" b="1" dirty="0" smtClean="0">
                <a:latin typeface="Sakkal Majalla" pitchFamily="2" charset="-78"/>
                <a:cs typeface="Sakkal Majalla" pitchFamily="2" charset="-78"/>
              </a:rPr>
              <a:t>the opposite</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pointed </a:t>
            </a:r>
            <a:r>
              <a:rPr lang="en-US" b="1" dirty="0">
                <a:latin typeface="Sakkal Majalla" pitchFamily="2" charset="-78"/>
                <a:cs typeface="Sakkal Majalla" pitchFamily="2" charset="-78"/>
              </a:rPr>
              <a:t>tip penetrates the gingiva, thereby marking a </a:t>
            </a:r>
            <a:r>
              <a:rPr lang="en-US" b="1" dirty="0" smtClean="0">
                <a:latin typeface="Sakkal Majalla" pitchFamily="2" charset="-78"/>
                <a:cs typeface="Sakkal Majalla" pitchFamily="2" charset="-78"/>
              </a:rPr>
              <a:t>setting for </a:t>
            </a:r>
            <a:r>
              <a:rPr lang="en-US" b="1" dirty="0">
                <a:latin typeface="Sakkal Majalla" pitchFamily="2" charset="-78"/>
                <a:cs typeface="Sakkal Majalla" pitchFamily="2" charset="-78"/>
              </a:rPr>
              <a:t>a </a:t>
            </a:r>
            <a:r>
              <a:rPr lang="en-US" b="1" dirty="0" smtClean="0">
                <a:latin typeface="Sakkal Majalla" pitchFamily="2" charset="-78"/>
                <a:cs typeface="Sakkal Majalla" pitchFamily="2" charset="-78"/>
              </a:rPr>
              <a:t>surgical template </a:t>
            </a:r>
            <a:r>
              <a:rPr lang="en-US" b="1" dirty="0">
                <a:latin typeface="Sakkal Majalla" pitchFamily="2" charset="-78"/>
                <a:cs typeface="Sakkal Majalla" pitchFamily="2" charset="-78"/>
              </a:rPr>
              <a:t>pattern. Necrotic tissue is excised and removed.</a:t>
            </a:r>
          </a:p>
          <a:p>
            <a:pPr marL="0" indent="0" algn="just">
              <a:buNone/>
            </a:pPr>
            <a:r>
              <a:rPr lang="en-US" b="1" dirty="0" err="1">
                <a:solidFill>
                  <a:srgbClr val="FF0000"/>
                </a:solidFill>
                <a:latin typeface="Sakkal Majalla" pitchFamily="2" charset="-78"/>
                <a:cs typeface="Sakkal Majalla" pitchFamily="2" charset="-78"/>
              </a:rPr>
              <a:t>gingivoplasty</a:t>
            </a:r>
            <a:r>
              <a:rPr lang="en-US" b="1" dirty="0">
                <a:solidFill>
                  <a:srgbClr val="FF0000"/>
                </a:solidFill>
                <a:latin typeface="Sakkal Majalla" pitchFamily="2" charset="-78"/>
                <a:cs typeface="Sakkal Majalla" pitchFamily="2" charset="-78"/>
              </a:rPr>
              <a:t>: </a:t>
            </a:r>
            <a:r>
              <a:rPr lang="en-US" b="1" dirty="0">
                <a:latin typeface="Sakkal Majalla" pitchFamily="2" charset="-78"/>
                <a:cs typeface="Sakkal Majalla" pitchFamily="2" charset="-78"/>
              </a:rPr>
              <a:t>instrumental or laser surgical contour of gingival tissue </a:t>
            </a:r>
            <a:r>
              <a:rPr lang="en-US" b="1" dirty="0" smtClean="0">
                <a:latin typeface="Sakkal Majalla" pitchFamily="2" charset="-78"/>
                <a:cs typeface="Sakkal Majalla" pitchFamily="2" charset="-78"/>
              </a:rPr>
              <a:t>to remove</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excessive </a:t>
            </a:r>
            <a:r>
              <a:rPr lang="en-US" b="1" dirty="0">
                <a:latin typeface="Sakkal Majalla" pitchFamily="2" charset="-78"/>
                <a:cs typeface="Sakkal Majalla" pitchFamily="2" charset="-78"/>
              </a:rPr>
              <a:t>tissue or </a:t>
            </a:r>
            <a:r>
              <a:rPr lang="en-US" b="1" dirty="0" err="1">
                <a:latin typeface="Sakkal Majalla" pitchFamily="2" charset="-78"/>
                <a:cs typeface="Sakkal Majalla" pitchFamily="2" charset="-78"/>
              </a:rPr>
              <a:t>pellical</a:t>
            </a:r>
            <a:r>
              <a:rPr lang="en-US" b="1" dirty="0">
                <a:latin typeface="Sakkal Majalla" pitchFamily="2" charset="-78"/>
                <a:cs typeface="Sakkal Majalla" pitchFamily="2" charset="-78"/>
              </a:rPr>
              <a:t> edges</a:t>
            </a:r>
            <a:r>
              <a:rPr lang="en-US" b="1" dirty="0" smtClean="0">
                <a:latin typeface="Sakkal Majalla" pitchFamily="2" charset="-78"/>
                <a:cs typeface="Sakkal Majalla" pitchFamily="2" charset="-78"/>
              </a:rPr>
              <a:t>.</a:t>
            </a:r>
          </a:p>
          <a:p>
            <a:pPr marL="0" indent="0" algn="just">
              <a:buNone/>
            </a:pPr>
            <a:r>
              <a:rPr lang="en-US" b="1" dirty="0">
                <a:solidFill>
                  <a:srgbClr val="FF0000"/>
                </a:solidFill>
                <a:latin typeface="Sakkal Majalla" pitchFamily="2" charset="-78"/>
                <a:cs typeface="Sakkal Majalla" pitchFamily="2" charset="-78"/>
              </a:rPr>
              <a:t>periodontal flap surgery: </a:t>
            </a:r>
            <a:r>
              <a:rPr lang="en-US" b="1" dirty="0">
                <a:latin typeface="Sakkal Majalla" pitchFamily="2" charset="-78"/>
                <a:cs typeface="Sakkal Majalla" pitchFamily="2" charset="-78"/>
              </a:rPr>
              <a:t>a loosened section of tissue is separated from the adjacent tissues to enable elimination of deposits and contouring of alveolar bone.</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462070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6623" y="304335"/>
            <a:ext cx="4953000" cy="4114800"/>
          </a:xfrm>
        </p:spPr>
        <p:txBody>
          <a:bodyPr>
            <a:normAutofit lnSpcReduction="10000"/>
          </a:bodyPr>
          <a:lstStyle/>
          <a:p>
            <a:pPr marL="0" indent="0" algn="just">
              <a:buNone/>
            </a:pPr>
            <a:r>
              <a:rPr lang="en-US" b="1" dirty="0" smtClean="0">
                <a:latin typeface="Sakkal Majalla" pitchFamily="2" charset="-78"/>
                <a:cs typeface="Sakkal Majalla" pitchFamily="2" charset="-78"/>
              </a:rPr>
              <a:t>The </a:t>
            </a:r>
            <a:r>
              <a:rPr lang="en-US" b="1" dirty="0">
                <a:latin typeface="Sakkal Majalla" pitchFamily="2" charset="-78"/>
                <a:cs typeface="Sakkal Majalla" pitchFamily="2" charset="-78"/>
              </a:rPr>
              <a:t>several types of flap surgery are:</a:t>
            </a:r>
          </a:p>
          <a:p>
            <a:pPr marL="0" indent="0" algn="just">
              <a:buNone/>
            </a:pPr>
            <a:r>
              <a:rPr lang="en-US" b="1" dirty="0">
                <a:solidFill>
                  <a:srgbClr val="FF0000"/>
                </a:solidFill>
                <a:latin typeface="Sakkal Majalla" pitchFamily="2" charset="-78"/>
                <a:cs typeface="Sakkal Majalla" pitchFamily="2" charset="-78"/>
              </a:rPr>
              <a:t>envelope flap</a:t>
            </a:r>
            <a:r>
              <a:rPr lang="en-US" b="1" dirty="0">
                <a:latin typeface="Sakkal Majalla" pitchFamily="2" charset="-78"/>
                <a:cs typeface="Sakkal Majalla" pitchFamily="2" charset="-78"/>
              </a:rPr>
              <a:t>: no vertical incision with the </a:t>
            </a:r>
            <a:r>
              <a:rPr lang="en-US" b="1" dirty="0" err="1">
                <a:latin typeface="Sakkal Majalla" pitchFamily="2" charset="-78"/>
                <a:cs typeface="Sakkal Majalla" pitchFamily="2" charset="-78"/>
              </a:rPr>
              <a:t>mucoperiosteal</a:t>
            </a:r>
            <a:r>
              <a:rPr lang="en-US" b="1" dirty="0">
                <a:latin typeface="Sakkal Majalla" pitchFamily="2" charset="-78"/>
                <a:cs typeface="Sakkal Majalla" pitchFamily="2" charset="-78"/>
              </a:rPr>
              <a:t> flap </a:t>
            </a:r>
            <a:r>
              <a:rPr lang="en-US" b="1" dirty="0" smtClean="0">
                <a:latin typeface="Sakkal Majalla" pitchFamily="2" charset="-78"/>
                <a:cs typeface="Sakkal Majalla" pitchFamily="2" charset="-78"/>
              </a:rPr>
              <a:t>retracted from </a:t>
            </a:r>
            <a:r>
              <a:rPr lang="en-US" b="1" dirty="0">
                <a:latin typeface="Sakkal Majalla" pitchFamily="2" charset="-78"/>
                <a:cs typeface="Sakkal Majalla" pitchFamily="2" charset="-78"/>
              </a:rPr>
              <a:t>a horizontal incision line</a:t>
            </a:r>
            <a:r>
              <a:rPr lang="en-US" b="1" dirty="0" smtClean="0">
                <a:latin typeface="Sakkal Majalla" pitchFamily="2" charset="-78"/>
                <a:cs typeface="Sakkal Majalla" pitchFamily="2" charset="-78"/>
              </a:rPr>
              <a:t>.</a:t>
            </a:r>
          </a:p>
          <a:p>
            <a:pPr marL="0" indent="0" algn="just">
              <a:buNone/>
            </a:pPr>
            <a:r>
              <a:rPr lang="en-US" b="1" dirty="0" smtClean="0">
                <a:solidFill>
                  <a:srgbClr val="FF0000"/>
                </a:solidFill>
                <a:latin typeface="Sakkal Majalla" pitchFamily="2" charset="-78"/>
                <a:cs typeface="Sakkal Majalla" pitchFamily="2" charset="-78"/>
              </a:rPr>
              <a:t>Triangular flap:</a:t>
            </a:r>
            <a:r>
              <a:rPr lang="en-US" b="1" dirty="0">
                <a:solidFill>
                  <a:srgbClr val="FF0000"/>
                </a:solidFill>
                <a:latin typeface="Sakkal Majalla" pitchFamily="2" charset="-78"/>
                <a:cs typeface="Sakkal Majalla" pitchFamily="2" charset="-78"/>
              </a:rPr>
              <a:t> </a:t>
            </a:r>
            <a:r>
              <a:rPr lang="en-US" b="1" dirty="0">
                <a:latin typeface="Sakkal Majalla" pitchFamily="2" charset="-78"/>
                <a:cs typeface="Sakkal Majalla" pitchFamily="2" charset="-78"/>
              </a:rPr>
              <a:t>single vertical  </a:t>
            </a:r>
            <a:r>
              <a:rPr lang="en-US" b="1" dirty="0" smtClean="0">
                <a:latin typeface="Sakkal Majalla" pitchFamily="2" charset="-78"/>
                <a:cs typeface="Sakkal Majalla" pitchFamily="2" charset="-78"/>
              </a:rPr>
              <a:t>(releasing)    </a:t>
            </a:r>
            <a:r>
              <a:rPr lang="en-US" b="1" dirty="0">
                <a:latin typeface="Sakkal Majalla" pitchFamily="2" charset="-78"/>
                <a:cs typeface="Sakkal Majalla" pitchFamily="2" charset="-78"/>
              </a:rPr>
              <a:t>incision </a:t>
            </a:r>
            <a:endParaRPr lang="en-US" b="1" dirty="0" smtClean="0">
              <a:latin typeface="Sakkal Majalla" pitchFamily="2" charset="-78"/>
              <a:cs typeface="Sakkal Majalla" pitchFamily="2" charset="-78"/>
            </a:endParaRPr>
          </a:p>
          <a:p>
            <a:pPr marL="0" indent="0" algn="just">
              <a:buNone/>
            </a:pPr>
            <a:r>
              <a:rPr lang="en-US" b="1" dirty="0" smtClean="0">
                <a:latin typeface="Sakkal Majalla" pitchFamily="2" charset="-78"/>
                <a:cs typeface="Sakkal Majalla" pitchFamily="2" charset="-78"/>
              </a:rPr>
              <a:t>Trapezoid flap: two releasing incisions</a:t>
            </a:r>
          </a:p>
          <a:p>
            <a:pPr marL="0" indent="0" algn="just">
              <a:buNone/>
            </a:pPr>
            <a:r>
              <a:rPr lang="en-US" b="1" dirty="0" err="1" smtClean="0">
                <a:solidFill>
                  <a:srgbClr val="FF0000"/>
                </a:solidFill>
                <a:latin typeface="Sakkal Majalla" pitchFamily="2" charset="-78"/>
                <a:cs typeface="Sakkal Majalla" pitchFamily="2" charset="-78"/>
              </a:rPr>
              <a:t>Semilumnar</a:t>
            </a:r>
            <a:r>
              <a:rPr lang="en-US" b="1" dirty="0" smtClean="0">
                <a:solidFill>
                  <a:srgbClr val="FF0000"/>
                </a:solidFill>
                <a:latin typeface="Sakkal Majalla" pitchFamily="2" charset="-78"/>
                <a:cs typeface="Sakkal Majalla" pitchFamily="2" charset="-78"/>
              </a:rPr>
              <a:t>  flap: </a:t>
            </a:r>
            <a:r>
              <a:rPr lang="en-US" b="1" dirty="0" smtClean="0">
                <a:latin typeface="Sakkal Majalla" pitchFamily="2" charset="-78"/>
                <a:cs typeface="Sakkal Majalla" pitchFamily="2" charset="-78"/>
              </a:rPr>
              <a:t>horizontal incision </a:t>
            </a:r>
          </a:p>
          <a:p>
            <a:pPr marL="0" indent="0" algn="just">
              <a:buNone/>
            </a:pPr>
            <a:r>
              <a:rPr lang="en-US" b="1" dirty="0" smtClean="0">
                <a:latin typeface="Sakkal Majalla" pitchFamily="2" charset="-78"/>
                <a:cs typeface="Sakkal Majalla" pitchFamily="2" charset="-78"/>
              </a:rPr>
              <a:t>Trapezoidal flap: </a:t>
            </a:r>
            <a:endParaRPr lang="en-US" b="1" dirty="0">
              <a:latin typeface="Sakkal Majalla" pitchFamily="2" charset="-78"/>
              <a:cs typeface="Sakkal Majalla" pitchFamily="2" charset="-78"/>
            </a:endParaRPr>
          </a:p>
        </p:txBody>
      </p:sp>
      <p:pic>
        <p:nvPicPr>
          <p:cNvPr id="1026" name="Picture 2" descr="C:\Users\Techno.Home\Desktop\Screenshot_20211228-234502_Faceboo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017" b="28793"/>
          <a:stretch/>
        </p:blipFill>
        <p:spPr bwMode="auto">
          <a:xfrm>
            <a:off x="5340330" y="228600"/>
            <a:ext cx="3770215" cy="3657135"/>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304800" y="4876800"/>
            <a:ext cx="8458200" cy="1815882"/>
          </a:xfrm>
          <a:prstGeom prst="rect">
            <a:avLst/>
          </a:prstGeom>
        </p:spPr>
        <p:txBody>
          <a:bodyPr wrap="square">
            <a:spAutoFit/>
          </a:bodyPr>
          <a:lstStyle/>
          <a:p>
            <a:pPr algn="just"/>
            <a:r>
              <a:rPr lang="en-US" sz="2800" b="1" dirty="0" err="1">
                <a:solidFill>
                  <a:srgbClr val="FF0000"/>
                </a:solidFill>
                <a:latin typeface="Sakkal Majalla" pitchFamily="2" charset="-78"/>
                <a:cs typeface="Sakkal Majalla" pitchFamily="2" charset="-78"/>
              </a:rPr>
              <a:t>mucoperiosteal</a:t>
            </a:r>
            <a:r>
              <a:rPr lang="en-US" sz="2800" b="1" dirty="0">
                <a:solidFill>
                  <a:srgbClr val="FF0000"/>
                </a:solidFill>
                <a:latin typeface="Sakkal Majalla" pitchFamily="2" charset="-78"/>
                <a:cs typeface="Sakkal Majalla" pitchFamily="2" charset="-78"/>
              </a:rPr>
              <a:t>: </a:t>
            </a:r>
            <a:r>
              <a:rPr lang="en-US" sz="2800" b="1" dirty="0">
                <a:latin typeface="Sakkal Majalla" pitchFamily="2" charset="-78"/>
                <a:cs typeface="Sakkal Majalla" pitchFamily="2" charset="-78"/>
              </a:rPr>
              <a:t>mucosal tissue flap, including the </a:t>
            </a:r>
            <a:r>
              <a:rPr lang="en-US" sz="2800" b="1" dirty="0" err="1">
                <a:latin typeface="Sakkal Majalla" pitchFamily="2" charset="-78"/>
                <a:cs typeface="Sakkal Majalla" pitchFamily="2" charset="-78"/>
              </a:rPr>
              <a:t>periosteum</a:t>
            </a:r>
            <a:r>
              <a:rPr lang="en-US" sz="2800" b="1" dirty="0">
                <a:latin typeface="Sakkal Majalla" pitchFamily="2" charset="-78"/>
                <a:cs typeface="Sakkal Majalla" pitchFamily="2" charset="-78"/>
              </a:rPr>
              <a:t>, reflected from the bone; also called full thickness flap.</a:t>
            </a:r>
          </a:p>
          <a:p>
            <a:pPr algn="just"/>
            <a:r>
              <a:rPr lang="en-US" sz="2800" b="1" dirty="0">
                <a:solidFill>
                  <a:srgbClr val="FF0000"/>
                </a:solidFill>
                <a:latin typeface="Sakkal Majalla" pitchFamily="2" charset="-78"/>
                <a:cs typeface="Sakkal Majalla" pitchFamily="2" charset="-78"/>
              </a:rPr>
              <a:t>partial thickness flap: </a:t>
            </a:r>
            <a:r>
              <a:rPr lang="en-US" sz="2800" b="1" dirty="0">
                <a:latin typeface="Sakkal Majalla" pitchFamily="2" charset="-78"/>
                <a:cs typeface="Sakkal Majalla" pitchFamily="2" charset="-78"/>
              </a:rPr>
              <a:t>surgical flap, including mucosa and connective tissue but no </a:t>
            </a:r>
            <a:r>
              <a:rPr lang="en-US" sz="2800" b="1" dirty="0" err="1">
                <a:latin typeface="Sakkal Majalla" pitchFamily="2" charset="-78"/>
                <a:cs typeface="Sakkal Majalla" pitchFamily="2" charset="-78"/>
              </a:rPr>
              <a:t>periosteum</a:t>
            </a:r>
            <a:r>
              <a:rPr lang="en-US" sz="2800" b="1" dirty="0">
                <a:latin typeface="Sakkal Majalla" pitchFamily="2" charset="-78"/>
                <a:cs typeface="Sakkal Majalla" pitchFamily="2" charset="-78"/>
              </a:rPr>
              <a:t>.</a:t>
            </a:r>
          </a:p>
        </p:txBody>
      </p:sp>
      <p:sp>
        <p:nvSpPr>
          <p:cNvPr id="4" name="مستطيل 3"/>
          <p:cNvSpPr/>
          <p:nvPr/>
        </p:nvSpPr>
        <p:spPr>
          <a:xfrm>
            <a:off x="5791200" y="228600"/>
            <a:ext cx="1434237"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9141683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228600"/>
            <a:ext cx="8458200" cy="1066800"/>
          </a:xfrm>
        </p:spPr>
        <p:txBody>
          <a:bodyPr>
            <a:normAutofit/>
          </a:bodyPr>
          <a:lstStyle/>
          <a:p>
            <a:pPr marL="0" indent="0" algn="just">
              <a:buNone/>
            </a:pPr>
            <a:r>
              <a:rPr lang="en-US" b="1" dirty="0">
                <a:solidFill>
                  <a:srgbClr val="FF0000"/>
                </a:solidFill>
                <a:latin typeface="Sakkal Majalla" pitchFamily="2" charset="-78"/>
                <a:cs typeface="Sakkal Majalla" pitchFamily="2" charset="-78"/>
              </a:rPr>
              <a:t>pedicle flap: </a:t>
            </a:r>
            <a:r>
              <a:rPr lang="en-US" b="1" dirty="0">
                <a:latin typeface="Sakkal Majalla" pitchFamily="2" charset="-78"/>
                <a:cs typeface="Sakkal Majalla" pitchFamily="2" charset="-78"/>
              </a:rPr>
              <a:t>tissue flap with lateral incisions.</a:t>
            </a:r>
          </a:p>
          <a:p>
            <a:pPr marL="0" indent="0" algn="just">
              <a:buNone/>
            </a:pPr>
            <a:r>
              <a:rPr lang="en-US" b="1" dirty="0" smtClean="0">
                <a:solidFill>
                  <a:srgbClr val="FF0000"/>
                </a:solidFill>
                <a:latin typeface="Sakkal Majalla" pitchFamily="2" charset="-78"/>
                <a:cs typeface="Sakkal Majalla" pitchFamily="2" charset="-78"/>
              </a:rPr>
              <a:t>sliding </a:t>
            </a:r>
            <a:r>
              <a:rPr lang="en-US" b="1" dirty="0">
                <a:solidFill>
                  <a:srgbClr val="FF0000"/>
                </a:solidFill>
                <a:latin typeface="Sakkal Majalla" pitchFamily="2" charset="-78"/>
                <a:cs typeface="Sakkal Majalla" pitchFamily="2" charset="-78"/>
              </a:rPr>
              <a:t>flap: </a:t>
            </a:r>
            <a:r>
              <a:rPr lang="en-US" b="1" dirty="0">
                <a:latin typeface="Sakkal Majalla" pitchFamily="2" charset="-78"/>
                <a:cs typeface="Sakkal Majalla" pitchFamily="2" charset="-78"/>
              </a:rPr>
              <a:t>pedicle flap resituated to a new position.</a:t>
            </a:r>
            <a:endParaRPr lang="ar-SY" b="1" dirty="0">
              <a:latin typeface="Sakkal Majalla" pitchFamily="2" charset="-78"/>
              <a:cs typeface="Sakkal Majalla" pitchFamily="2" charset="-78"/>
            </a:endParaRPr>
          </a:p>
          <a:p>
            <a:endParaRPr lang="ar-SY" dirty="0"/>
          </a:p>
        </p:txBody>
      </p:sp>
      <p:pic>
        <p:nvPicPr>
          <p:cNvPr id="2050" name="Picture 2" descr="C:\Users\Techno.Home\Desktop\Apically-repositioned-flap-for-periodontal-surgery-a-The-bevel-scalloped-incision-f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8525" y="3733800"/>
            <a:ext cx="2671599"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5226924" y="1917918"/>
            <a:ext cx="3536076" cy="1815882"/>
          </a:xfrm>
          <a:prstGeom prst="rect">
            <a:avLst/>
          </a:prstGeom>
        </p:spPr>
        <p:txBody>
          <a:bodyPr wrap="square">
            <a:spAutoFit/>
          </a:bodyPr>
          <a:lstStyle/>
          <a:p>
            <a:pPr algn="just"/>
            <a:r>
              <a:rPr lang="en-US" sz="2800" b="1" dirty="0">
                <a:solidFill>
                  <a:srgbClr val="FF0000"/>
                </a:solidFill>
                <a:latin typeface="Sakkal Majalla" pitchFamily="2" charset="-78"/>
                <a:cs typeface="Sakkal Majalla" pitchFamily="2" charset="-78"/>
              </a:rPr>
              <a:t>repositioned flap: </a:t>
            </a:r>
            <a:r>
              <a:rPr lang="en-US" sz="2800" b="1" dirty="0">
                <a:latin typeface="Sakkal Majalla" pitchFamily="2" charset="-78"/>
                <a:cs typeface="Sakkal Majalla" pitchFamily="2" charset="-78"/>
              </a:rPr>
              <a:t>surgical flap replaced into its original </a:t>
            </a:r>
            <a:r>
              <a:rPr lang="en-US" sz="2800" b="1" dirty="0" smtClean="0">
                <a:latin typeface="Sakkal Majalla" pitchFamily="2" charset="-78"/>
                <a:cs typeface="Sakkal Majalla" pitchFamily="2" charset="-78"/>
              </a:rPr>
              <a:t>position.</a:t>
            </a:r>
          </a:p>
          <a:p>
            <a:pPr algn="just"/>
            <a:endParaRPr lang="en-US" sz="2800" b="1" dirty="0">
              <a:latin typeface="Sakkal Majalla" pitchFamily="2" charset="-78"/>
              <a:cs typeface="Sakkal Majalla" pitchFamily="2" charset="-78"/>
            </a:endParaRPr>
          </a:p>
        </p:txBody>
      </p:sp>
      <p:sp>
        <p:nvSpPr>
          <p:cNvPr id="5" name="مستطيل 4"/>
          <p:cNvSpPr/>
          <p:nvPr/>
        </p:nvSpPr>
        <p:spPr>
          <a:xfrm>
            <a:off x="271346" y="1917918"/>
            <a:ext cx="4267200" cy="1384995"/>
          </a:xfrm>
          <a:prstGeom prst="rect">
            <a:avLst/>
          </a:prstGeom>
        </p:spPr>
        <p:txBody>
          <a:bodyPr wrap="square">
            <a:spAutoFit/>
          </a:bodyPr>
          <a:lstStyle/>
          <a:p>
            <a:pPr algn="just"/>
            <a:r>
              <a:rPr lang="en-US" sz="2800" b="1" dirty="0">
                <a:solidFill>
                  <a:srgbClr val="FF0000"/>
                </a:solidFill>
                <a:latin typeface="Sakkal Majalla" pitchFamily="2" charset="-78"/>
                <a:cs typeface="Sakkal Majalla" pitchFamily="2" charset="-78"/>
              </a:rPr>
              <a:t>positioned flap: </a:t>
            </a:r>
            <a:r>
              <a:rPr lang="en-US" sz="2800" b="1" dirty="0">
                <a:latin typeface="Sakkal Majalla" pitchFamily="2" charset="-78"/>
                <a:cs typeface="Sakkal Majalla" pitchFamily="2" charset="-78"/>
              </a:rPr>
              <a:t>flap that is moved to a new position apically, laterally, or </a:t>
            </a:r>
            <a:r>
              <a:rPr lang="en-US" sz="2800" b="1" dirty="0" err="1">
                <a:latin typeface="Sakkal Majalla" pitchFamily="2" charset="-78"/>
                <a:cs typeface="Sakkal Majalla" pitchFamily="2" charset="-78"/>
              </a:rPr>
              <a:t>coronally</a:t>
            </a:r>
            <a:r>
              <a:rPr lang="en-US" sz="2800" b="1" dirty="0">
                <a:latin typeface="Sakkal Majalla" pitchFamily="2" charset="-78"/>
                <a:cs typeface="Sakkal Majalla" pitchFamily="2" charset="-78"/>
              </a:rPr>
              <a:t>.</a:t>
            </a:r>
          </a:p>
        </p:txBody>
      </p:sp>
      <p:pic>
        <p:nvPicPr>
          <p:cNvPr id="2051" name="Picture 3" descr="C:\Users\Techno.Home\Desktop\First-surgical-procedure-laterally-positioned-flap-3a-Initial-incisions-exposing-th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3583388"/>
            <a:ext cx="4136283" cy="2798074"/>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41772933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457200"/>
            <a:ext cx="7981950" cy="5719763"/>
          </a:xfrm>
        </p:spPr>
        <p:txBody>
          <a:bodyPr>
            <a:normAutofit lnSpcReduction="10000"/>
          </a:bodyPr>
          <a:lstStyle/>
          <a:p>
            <a:pPr marL="0" indent="0" algn="just">
              <a:buNone/>
            </a:pPr>
            <a:r>
              <a:rPr lang="en-US" b="1" dirty="0">
                <a:solidFill>
                  <a:srgbClr val="FF0000"/>
                </a:solidFill>
                <a:latin typeface="Sakkal Majalla" pitchFamily="2" charset="-78"/>
                <a:cs typeface="Sakkal Majalla" pitchFamily="2" charset="-78"/>
              </a:rPr>
              <a:t>osseous surgery: </a:t>
            </a:r>
            <a:r>
              <a:rPr lang="en-US" b="1" dirty="0">
                <a:latin typeface="Sakkal Majalla" pitchFamily="2" charset="-78"/>
                <a:cs typeface="Sakkal Majalla" pitchFamily="2" charset="-78"/>
              </a:rPr>
              <a:t>tissue surgery with alteration in bony support of the teeth.</a:t>
            </a:r>
          </a:p>
          <a:p>
            <a:pPr marL="0" indent="0" algn="just">
              <a:buNone/>
            </a:pPr>
            <a:r>
              <a:rPr lang="en-US" b="1" dirty="0">
                <a:solidFill>
                  <a:srgbClr val="FF0000"/>
                </a:solidFill>
                <a:latin typeface="Sakkal Majalla" pitchFamily="2" charset="-78"/>
                <a:cs typeface="Sakkal Majalla" pitchFamily="2" charset="-78"/>
              </a:rPr>
              <a:t>re-entry: </a:t>
            </a:r>
            <a:r>
              <a:rPr lang="en-US" b="1" dirty="0">
                <a:latin typeface="Sakkal Majalla" pitchFamily="2" charset="-78"/>
                <a:cs typeface="Sakkal Majalla" pitchFamily="2" charset="-78"/>
              </a:rPr>
              <a:t>second-stage surgical procedure to enhance or improve </a:t>
            </a:r>
            <a:r>
              <a:rPr lang="en-US" b="1" dirty="0" smtClean="0">
                <a:latin typeface="Sakkal Majalla" pitchFamily="2" charset="-78"/>
                <a:cs typeface="Sakkal Majalla" pitchFamily="2" charset="-78"/>
              </a:rPr>
              <a:t>conditions from </a:t>
            </a:r>
            <a:r>
              <a:rPr lang="en-US" b="1" dirty="0">
                <a:latin typeface="Sakkal Majalla" pitchFamily="2" charset="-78"/>
                <a:cs typeface="Sakkal Majalla" pitchFamily="2" charset="-78"/>
              </a:rPr>
              <a:t>a previous surgical procedure.</a:t>
            </a:r>
          </a:p>
          <a:p>
            <a:pPr marL="0" indent="0" algn="just">
              <a:buNone/>
            </a:pPr>
            <a:r>
              <a:rPr lang="en-US" b="1" dirty="0" err="1" smtClean="0">
                <a:solidFill>
                  <a:srgbClr val="FF0000"/>
                </a:solidFill>
                <a:latin typeface="Sakkal Majalla" pitchFamily="2" charset="-78"/>
                <a:cs typeface="Sakkal Majalla" pitchFamily="2" charset="-78"/>
              </a:rPr>
              <a:t>vestibuloplasty</a:t>
            </a:r>
            <a:r>
              <a:rPr lang="en-US" b="1" dirty="0" smtClean="0">
                <a:solidFill>
                  <a:srgbClr val="FF0000"/>
                </a:solidFill>
                <a:latin typeface="Sakkal Majalla" pitchFamily="2" charset="-78"/>
                <a:cs typeface="Sakkal Majalla" pitchFamily="2" charset="-78"/>
              </a:rPr>
              <a:t>): </a:t>
            </a:r>
            <a:r>
              <a:rPr lang="en-US" b="1" dirty="0">
                <a:latin typeface="Sakkal Majalla" pitchFamily="2" charset="-78"/>
                <a:cs typeface="Sakkal Majalla" pitchFamily="2" charset="-78"/>
              </a:rPr>
              <a:t>surgical alteration of the </a:t>
            </a:r>
            <a:r>
              <a:rPr lang="en-US" b="1" dirty="0" smtClean="0">
                <a:latin typeface="Sakkal Majalla" pitchFamily="2" charset="-78"/>
                <a:cs typeface="Sakkal Majalla" pitchFamily="2" charset="-78"/>
              </a:rPr>
              <a:t>gingival mucous </a:t>
            </a:r>
            <a:r>
              <a:rPr lang="en-US" b="1" dirty="0">
                <a:latin typeface="Sakkal Majalla" pitchFamily="2" charset="-78"/>
                <a:cs typeface="Sakkal Majalla" pitchFamily="2" charset="-78"/>
              </a:rPr>
              <a:t>membrane in the vestibule of the mouth, including </a:t>
            </a:r>
            <a:r>
              <a:rPr lang="en-US" b="1" dirty="0" err="1" smtClean="0">
                <a:latin typeface="Sakkal Majalla" pitchFamily="2" charset="-78"/>
                <a:cs typeface="Sakkal Majalla" pitchFamily="2" charset="-78"/>
              </a:rPr>
              <a:t>frenum</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reposition </a:t>
            </a:r>
            <a:r>
              <a:rPr lang="en-US" b="1" dirty="0">
                <a:latin typeface="Sakkal Majalla" pitchFamily="2" charset="-78"/>
                <a:cs typeface="Sakkal Majalla" pitchFamily="2" charset="-78"/>
              </a:rPr>
              <a:t>or </a:t>
            </a:r>
            <a:r>
              <a:rPr lang="en-US" b="1" dirty="0" err="1">
                <a:latin typeface="Sakkal Majalla" pitchFamily="2" charset="-78"/>
                <a:cs typeface="Sakkal Majalla" pitchFamily="2" charset="-78"/>
              </a:rPr>
              <a:t>frenectomy</a:t>
            </a:r>
            <a:r>
              <a:rPr lang="en-US" b="1" dirty="0">
                <a:latin typeface="Sakkal Majalla" pitchFamily="2" charset="-78"/>
                <a:cs typeface="Sakkal Majalla" pitchFamily="2" charset="-78"/>
              </a:rPr>
              <a:t> and change in muscle attachment.</a:t>
            </a:r>
          </a:p>
          <a:p>
            <a:pPr marL="0" indent="0" algn="just">
              <a:buNone/>
            </a:pPr>
            <a:r>
              <a:rPr lang="en-US" b="1" dirty="0">
                <a:solidFill>
                  <a:srgbClr val="FF0000"/>
                </a:solidFill>
                <a:latin typeface="Sakkal Majalla" pitchFamily="2" charset="-78"/>
                <a:cs typeface="Sakkal Majalla" pitchFamily="2" charset="-78"/>
              </a:rPr>
              <a:t>ENAP (excisional new attachment procedure): </a:t>
            </a:r>
            <a:r>
              <a:rPr lang="en-US" b="1" dirty="0">
                <a:latin typeface="Sakkal Majalla" pitchFamily="2" charset="-78"/>
                <a:cs typeface="Sakkal Majalla" pitchFamily="2" charset="-78"/>
              </a:rPr>
              <a:t>removal of </a:t>
            </a:r>
            <a:r>
              <a:rPr lang="en-US" b="1" dirty="0" smtClean="0">
                <a:latin typeface="Sakkal Majalla" pitchFamily="2" charset="-78"/>
                <a:cs typeface="Sakkal Majalla" pitchFamily="2" charset="-78"/>
              </a:rPr>
              <a:t>chronically Inflamed soft </a:t>
            </a:r>
            <a:r>
              <a:rPr lang="en-US" b="1" dirty="0">
                <a:latin typeface="Sakkal Majalla" pitchFamily="2" charset="-78"/>
                <a:cs typeface="Sakkal Majalla" pitchFamily="2" charset="-78"/>
              </a:rPr>
              <a:t>tissue to permit formation of new tissue attachment.</a:t>
            </a:r>
          </a:p>
          <a:p>
            <a:pPr marL="0" indent="0" algn="just">
              <a:buNone/>
            </a:pPr>
            <a:r>
              <a:rPr lang="en-US" b="1" dirty="0">
                <a:solidFill>
                  <a:srgbClr val="FF0000"/>
                </a:solidFill>
                <a:latin typeface="Sakkal Majalla" pitchFamily="2" charset="-78"/>
                <a:cs typeface="Sakkal Majalla" pitchFamily="2" charset="-78"/>
              </a:rPr>
              <a:t>guided tissue regeneration: </a:t>
            </a:r>
            <a:r>
              <a:rPr lang="en-US" b="1" dirty="0">
                <a:latin typeface="Sakkal Majalla" pitchFamily="2" charset="-78"/>
                <a:cs typeface="Sakkal Majalla" pitchFamily="2" charset="-78"/>
              </a:rPr>
              <a:t>placement of a semipermeable </a:t>
            </a:r>
            <a:r>
              <a:rPr lang="en-US" b="1" dirty="0" smtClean="0">
                <a:latin typeface="Sakkal Majalla" pitchFamily="2" charset="-78"/>
                <a:cs typeface="Sakkal Majalla" pitchFamily="2" charset="-78"/>
              </a:rPr>
              <a:t>membrane (Gore-Tex</a:t>
            </a:r>
            <a:r>
              <a:rPr lang="en-US" b="1" dirty="0">
                <a:latin typeface="Sakkal Majalla" pitchFamily="2" charset="-78"/>
                <a:cs typeface="Sakkal Majalla" pitchFamily="2" charset="-78"/>
              </a:rPr>
              <a:t>) beneath the flap to prevent ingrowth of epithelium </a:t>
            </a:r>
            <a:r>
              <a:rPr lang="en-US" b="1" dirty="0" smtClean="0">
                <a:latin typeface="Sakkal Majalla" pitchFamily="2" charset="-78"/>
                <a:cs typeface="Sakkal Majalla" pitchFamily="2" charset="-78"/>
              </a:rPr>
              <a:t>between the </a:t>
            </a:r>
            <a:r>
              <a:rPr lang="en-US" b="1" dirty="0">
                <a:latin typeface="Sakkal Majalla" pitchFamily="2" charset="-78"/>
                <a:cs typeface="Sakkal Majalla" pitchFamily="2" charset="-78"/>
              </a:rPr>
              <a:t>flap and the defect; encourages the growth of new periodontal attachment</a:t>
            </a:r>
            <a:r>
              <a:rPr lang="en-US" b="1" dirty="0" smtClean="0">
                <a:latin typeface="Sakkal Majalla" pitchFamily="2" charset="-78"/>
                <a:cs typeface="Sakkal Majalla" pitchFamily="2" charset="-78"/>
              </a:rPr>
              <a:t>.</a:t>
            </a:r>
            <a:endParaRPr lang="en-US"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6820906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09600"/>
            <a:ext cx="8058150" cy="5567363"/>
          </a:xfrm>
        </p:spPr>
        <p:txBody>
          <a:bodyPr>
            <a:normAutofit/>
          </a:bodyPr>
          <a:lstStyle/>
          <a:p>
            <a:pPr marL="0" indent="0" algn="just">
              <a:buNone/>
            </a:pPr>
            <a:r>
              <a:rPr lang="en-US" b="1" dirty="0">
                <a:latin typeface="Sakkal Majalla" pitchFamily="2" charset="-78"/>
                <a:cs typeface="Sakkal Majalla" pitchFamily="2" charset="-78"/>
              </a:rPr>
              <a:t>Periodontal dressing packs are placed over the surgical site </a:t>
            </a:r>
            <a:r>
              <a:rPr lang="en-US" b="1" dirty="0" smtClean="0">
                <a:latin typeface="Sakkal Majalla" pitchFamily="2" charset="-78"/>
                <a:cs typeface="Sakkal Majalla" pitchFamily="2" charset="-78"/>
              </a:rPr>
              <a:t>to assist with protection </a:t>
            </a:r>
            <a:r>
              <a:rPr lang="en-US" b="1" dirty="0">
                <a:latin typeface="Sakkal Majalla" pitchFamily="2" charset="-78"/>
                <a:cs typeface="Sakkal Majalla" pitchFamily="2" charset="-78"/>
              </a:rPr>
              <a:t>and healing. These packs are </a:t>
            </a:r>
            <a:r>
              <a:rPr lang="en-US" b="1" dirty="0" smtClean="0">
                <a:latin typeface="Sakkal Majalla" pitchFamily="2" charset="-78"/>
                <a:cs typeface="Sakkal Majalla" pitchFamily="2" charset="-78"/>
              </a:rPr>
              <a:t>mixed, prepared</a:t>
            </a:r>
            <a:r>
              <a:rPr lang="en-US" b="1" dirty="0">
                <a:latin typeface="Sakkal Majalla" pitchFamily="2" charset="-78"/>
                <a:cs typeface="Sakkal Majalla" pitchFamily="2" charset="-78"/>
              </a:rPr>
              <a:t>, and expressed on </a:t>
            </a:r>
            <a:r>
              <a:rPr lang="en-US" b="1" dirty="0" smtClean="0">
                <a:latin typeface="Sakkal Majalla" pitchFamily="2" charset="-78"/>
                <a:cs typeface="Sakkal Majalla" pitchFamily="2" charset="-78"/>
              </a:rPr>
              <a:t>the surgical </a:t>
            </a:r>
            <a:r>
              <a:rPr lang="en-US" b="1" dirty="0">
                <a:latin typeface="Sakkal Majalla" pitchFamily="2" charset="-78"/>
                <a:cs typeface="Sakkal Majalla" pitchFamily="2" charset="-78"/>
              </a:rPr>
              <a:t>site. They are supplied in four ways:</a:t>
            </a:r>
          </a:p>
          <a:p>
            <a:pPr algn="just"/>
            <a:r>
              <a:rPr lang="en-US" b="1" dirty="0" smtClean="0">
                <a:latin typeface="Sakkal Majalla" pitchFamily="2" charset="-78"/>
                <a:cs typeface="Sakkal Majalla" pitchFamily="2" charset="-78"/>
              </a:rPr>
              <a:t>Zinc </a:t>
            </a:r>
            <a:r>
              <a:rPr lang="en-US" b="1" dirty="0">
                <a:latin typeface="Sakkal Majalla" pitchFamily="2" charset="-78"/>
                <a:cs typeface="Sakkal Majalla" pitchFamily="2" charset="-78"/>
              </a:rPr>
              <a:t>oxide and </a:t>
            </a:r>
            <a:r>
              <a:rPr lang="en-US" b="1" dirty="0" err="1">
                <a:latin typeface="Sakkal Majalla" pitchFamily="2" charset="-78"/>
                <a:cs typeface="Sakkal Majalla" pitchFamily="2" charset="-78"/>
              </a:rPr>
              <a:t>eugenol</a:t>
            </a:r>
            <a:r>
              <a:rPr lang="en-US" b="1" dirty="0">
                <a:latin typeface="Sakkal Majalla" pitchFamily="2" charset="-78"/>
                <a:cs typeface="Sakkal Majalla" pitchFamily="2" charset="-78"/>
              </a:rPr>
              <a:t> powder and liquid that are mixed to a paste, rolled, and pressed over the site.</a:t>
            </a:r>
          </a:p>
          <a:p>
            <a:pPr algn="just"/>
            <a:r>
              <a:rPr lang="en-US" b="1" dirty="0">
                <a:latin typeface="Sakkal Majalla" pitchFamily="2" charset="-78"/>
                <a:cs typeface="Sakkal Majalla" pitchFamily="2" charset="-78"/>
              </a:rPr>
              <a:t>Zinc oxide paste and a non-</a:t>
            </a:r>
            <a:r>
              <a:rPr lang="en-US" b="1" dirty="0" err="1">
                <a:latin typeface="Sakkal Majalla" pitchFamily="2" charset="-78"/>
                <a:cs typeface="Sakkal Majalla" pitchFamily="2" charset="-78"/>
              </a:rPr>
              <a:t>eugenol</a:t>
            </a:r>
            <a:r>
              <a:rPr lang="en-US" b="1" dirty="0">
                <a:latin typeface="Sakkal Majalla" pitchFamily="2" charset="-78"/>
                <a:cs typeface="Sakkal Majalla" pitchFamily="2" charset="-78"/>
              </a:rPr>
              <a:t> base paste that are mixed together and applied to the area.</a:t>
            </a:r>
          </a:p>
          <a:p>
            <a:pPr algn="just"/>
            <a:r>
              <a:rPr lang="en-US" b="1" dirty="0">
                <a:latin typeface="Sakkal Majalla" pitchFamily="2" charset="-78"/>
                <a:cs typeface="Sakkal Majalla" pitchFamily="2" charset="-78"/>
              </a:rPr>
              <a:t>Syringe-dispensed periodontal paste that is expressed on the site and light cured</a:t>
            </a:r>
          </a:p>
          <a:p>
            <a:pPr algn="just"/>
            <a:r>
              <a:rPr lang="en-US" b="1" dirty="0">
                <a:latin typeface="Sakkal Majalla" pitchFamily="2" charset="-78"/>
                <a:cs typeface="Sakkal Majalla" pitchFamily="2" charset="-78"/>
              </a:rPr>
              <a:t>Gelatin packs that dissolve and do not need to be removed.</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4198710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457200"/>
            <a:ext cx="8058150" cy="5719763"/>
          </a:xfrm>
        </p:spPr>
        <p:txBody>
          <a:bodyPr>
            <a:normAutofit/>
          </a:bodyPr>
          <a:lstStyle/>
          <a:p>
            <a:pPr marL="0" indent="0">
              <a:buNone/>
            </a:pPr>
            <a:r>
              <a:rPr lang="en-US" sz="4300" b="1" dirty="0">
                <a:solidFill>
                  <a:srgbClr val="00B050"/>
                </a:solidFill>
                <a:latin typeface="Sakkal Majalla" pitchFamily="2" charset="-78"/>
                <a:cs typeface="Sakkal Majalla" pitchFamily="2" charset="-78"/>
              </a:rPr>
              <a:t>Bone </a:t>
            </a:r>
            <a:r>
              <a:rPr lang="en-US" sz="4300" b="1" dirty="0" smtClean="0">
                <a:solidFill>
                  <a:srgbClr val="00B050"/>
                </a:solidFill>
                <a:latin typeface="Sakkal Majalla" pitchFamily="2" charset="-78"/>
                <a:cs typeface="Sakkal Majalla" pitchFamily="2" charset="-78"/>
              </a:rPr>
              <a:t>Grafting:</a:t>
            </a:r>
          </a:p>
          <a:p>
            <a:pPr marL="0" indent="0">
              <a:buNone/>
            </a:pPr>
            <a:r>
              <a:rPr lang="en-US" b="1" dirty="0">
                <a:latin typeface="Sakkal Majalla" pitchFamily="2" charset="-78"/>
                <a:cs typeface="Sakkal Majalla" pitchFamily="2" charset="-78"/>
              </a:rPr>
              <a:t>Some periodontal surgical techniques require bone tissues. Bone </a:t>
            </a:r>
            <a:r>
              <a:rPr lang="en-US" b="1" dirty="0" smtClean="0">
                <a:latin typeface="Sakkal Majalla" pitchFamily="2" charset="-78"/>
                <a:cs typeface="Sakkal Majalla" pitchFamily="2" charset="-78"/>
              </a:rPr>
              <a:t>grafts involve</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transplants </a:t>
            </a:r>
            <a:r>
              <a:rPr lang="en-US" b="1" dirty="0">
                <a:latin typeface="Sakkal Majalla" pitchFamily="2" charset="-78"/>
                <a:cs typeface="Sakkal Majalla" pitchFamily="2" charset="-78"/>
              </a:rPr>
              <a:t>to restore bone from periodontal </a:t>
            </a:r>
            <a:r>
              <a:rPr lang="en-US" b="1" dirty="0" smtClean="0">
                <a:latin typeface="Sakkal Majalla" pitchFamily="2" charset="-78"/>
                <a:cs typeface="Sakkal Majalla" pitchFamily="2" charset="-78"/>
              </a:rPr>
              <a:t>disease.</a:t>
            </a:r>
            <a:endParaRPr lang="en-US" b="1" dirty="0">
              <a:latin typeface="Sakkal Majalla" pitchFamily="2" charset="-78"/>
              <a:cs typeface="Sakkal Majalla" pitchFamily="2" charset="-78"/>
            </a:endParaRPr>
          </a:p>
          <a:p>
            <a:pPr marL="0" indent="0">
              <a:buNone/>
            </a:pPr>
            <a:r>
              <a:rPr lang="en-US" b="1" dirty="0">
                <a:latin typeface="Sakkal Majalla" pitchFamily="2" charset="-78"/>
                <a:cs typeface="Sakkal Majalla" pitchFamily="2" charset="-78"/>
              </a:rPr>
              <a:t>Related terms are:</a:t>
            </a:r>
          </a:p>
          <a:p>
            <a:pPr marL="0" indent="0">
              <a:buNone/>
            </a:pPr>
            <a:r>
              <a:rPr lang="en-US" b="1" dirty="0">
                <a:solidFill>
                  <a:srgbClr val="FF0000"/>
                </a:solidFill>
                <a:latin typeface="Sakkal Majalla" pitchFamily="2" charset="-78"/>
                <a:cs typeface="Sakkal Majalla" pitchFamily="2" charset="-78"/>
              </a:rPr>
              <a:t>allograft</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 human </a:t>
            </a:r>
            <a:r>
              <a:rPr lang="en-US" b="1" dirty="0">
                <a:latin typeface="Sakkal Majalla" pitchFamily="2" charset="-78"/>
                <a:cs typeface="Sakkal Majalla" pitchFamily="2" charset="-78"/>
              </a:rPr>
              <a:t>bone graft from someone other than </a:t>
            </a:r>
            <a:r>
              <a:rPr lang="en-US" b="1" dirty="0" smtClean="0">
                <a:latin typeface="Sakkal Majalla" pitchFamily="2" charset="-78"/>
                <a:cs typeface="Sakkal Majalla" pitchFamily="2" charset="-78"/>
              </a:rPr>
              <a:t>the patient.</a:t>
            </a:r>
          </a:p>
          <a:p>
            <a:pPr marL="0" indent="0">
              <a:buNone/>
            </a:pPr>
            <a:r>
              <a:rPr lang="en-US" b="1" dirty="0" err="1">
                <a:solidFill>
                  <a:srgbClr val="FF0000"/>
                </a:solidFill>
                <a:latin typeface="Sakkal Majalla" pitchFamily="2" charset="-78"/>
                <a:cs typeface="Sakkal Majalla" pitchFamily="2" charset="-78"/>
              </a:rPr>
              <a:t>autograft</a:t>
            </a:r>
            <a:r>
              <a:rPr lang="en-US" b="1" dirty="0">
                <a:solidFill>
                  <a:srgbClr val="FF0000"/>
                </a:solidFill>
                <a:latin typeface="Sakkal Majalla" pitchFamily="2" charset="-78"/>
                <a:cs typeface="Sakkal Majalla" pitchFamily="2" charset="-78"/>
              </a:rPr>
              <a:t> </a:t>
            </a:r>
            <a:r>
              <a:rPr lang="en-US" b="1" dirty="0" smtClean="0">
                <a:latin typeface="Sakkal Majalla" pitchFamily="2" charset="-78"/>
                <a:cs typeface="Sakkal Majalla" pitchFamily="2" charset="-78"/>
              </a:rPr>
              <a:t>: bone </a:t>
            </a:r>
            <a:r>
              <a:rPr lang="en-US" b="1" dirty="0">
                <a:latin typeface="Sakkal Majalla" pitchFamily="2" charset="-78"/>
                <a:cs typeface="Sakkal Majalla" pitchFamily="2" charset="-78"/>
              </a:rPr>
              <a:t>graft from another site in the </a:t>
            </a:r>
            <a:r>
              <a:rPr lang="en-US" b="1" dirty="0" smtClean="0">
                <a:latin typeface="Sakkal Majalla" pitchFamily="2" charset="-78"/>
                <a:cs typeface="Sakkal Majalla" pitchFamily="2" charset="-78"/>
              </a:rPr>
              <a:t>same patient</a:t>
            </a:r>
            <a:r>
              <a:rPr lang="en-US" b="1" dirty="0">
                <a:latin typeface="Sakkal Majalla" pitchFamily="2" charset="-78"/>
                <a:cs typeface="Sakkal Majalla" pitchFamily="2" charset="-78"/>
              </a:rPr>
              <a:t>.</a:t>
            </a:r>
          </a:p>
          <a:p>
            <a:pPr marL="0" indent="0">
              <a:buNone/>
            </a:pPr>
            <a:r>
              <a:rPr lang="en-US" b="1" dirty="0" err="1">
                <a:solidFill>
                  <a:srgbClr val="FF0000"/>
                </a:solidFill>
                <a:latin typeface="Sakkal Majalla" pitchFamily="2" charset="-78"/>
                <a:cs typeface="Sakkal Majalla" pitchFamily="2" charset="-78"/>
              </a:rPr>
              <a:t>xenograft</a:t>
            </a:r>
            <a:r>
              <a:rPr lang="en-US" b="1" dirty="0">
                <a:solidFill>
                  <a:srgbClr val="FF0000"/>
                </a:solidFill>
                <a:latin typeface="Sakkal Majalla" pitchFamily="2" charset="-78"/>
                <a:cs typeface="Sakkal Majalla" pitchFamily="2" charset="-78"/>
              </a:rPr>
              <a:t> </a:t>
            </a:r>
            <a:r>
              <a:rPr lang="en-US" b="1" dirty="0" smtClean="0">
                <a:latin typeface="Sakkal Majalla" pitchFamily="2" charset="-78"/>
                <a:cs typeface="Sakkal Majalla" pitchFamily="2" charset="-78"/>
              </a:rPr>
              <a:t>: graft </a:t>
            </a:r>
            <a:r>
              <a:rPr lang="en-US" b="1" dirty="0">
                <a:latin typeface="Sakkal Majalla" pitchFamily="2" charset="-78"/>
                <a:cs typeface="Sakkal Majalla" pitchFamily="2" charset="-78"/>
              </a:rPr>
              <a:t>taken from another species, such as </a:t>
            </a:r>
            <a:r>
              <a:rPr lang="en-US" b="1" dirty="0" smtClean="0">
                <a:latin typeface="Sakkal Majalla" pitchFamily="2" charset="-78"/>
                <a:cs typeface="Sakkal Majalla" pitchFamily="2" charset="-78"/>
              </a:rPr>
              <a:t>cow or</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pig </a:t>
            </a:r>
            <a:r>
              <a:rPr lang="en-US" b="1" dirty="0">
                <a:latin typeface="Sakkal Majalla" pitchFamily="2" charset="-78"/>
                <a:cs typeface="Sakkal Majalla" pitchFamily="2" charset="-78"/>
              </a:rPr>
              <a:t>bone (experimental).</a:t>
            </a:r>
          </a:p>
          <a:p>
            <a:pPr marL="0" indent="0">
              <a:buNone/>
            </a:pPr>
            <a:r>
              <a:rPr lang="en-US" b="1" dirty="0" err="1">
                <a:solidFill>
                  <a:srgbClr val="FF0000"/>
                </a:solidFill>
                <a:latin typeface="Sakkal Majalla" pitchFamily="2" charset="-78"/>
                <a:cs typeface="Sakkal Majalla" pitchFamily="2" charset="-78"/>
              </a:rPr>
              <a:t>allogenic</a:t>
            </a:r>
            <a:r>
              <a:rPr lang="en-US" b="1" dirty="0">
                <a:solidFill>
                  <a:srgbClr val="FF0000"/>
                </a:solidFill>
                <a:latin typeface="Sakkal Majalla" pitchFamily="2" charset="-78"/>
                <a:cs typeface="Sakkal Majalla" pitchFamily="2" charset="-78"/>
              </a:rPr>
              <a:t> </a:t>
            </a:r>
            <a:r>
              <a:rPr lang="en-US" b="1" dirty="0" smtClean="0">
                <a:latin typeface="Sakkal Majalla" pitchFamily="2" charset="-78"/>
                <a:cs typeface="Sakkal Majalla" pitchFamily="2" charset="-78"/>
              </a:rPr>
              <a:t>: addition </a:t>
            </a:r>
            <a:r>
              <a:rPr lang="en-US" b="1" dirty="0">
                <a:latin typeface="Sakkal Majalla" pitchFamily="2" charset="-78"/>
                <a:cs typeface="Sakkal Majalla" pitchFamily="2" charset="-78"/>
              </a:rPr>
              <a:t>of synthetic material to repair </a:t>
            </a:r>
            <a:r>
              <a:rPr lang="en-US" b="1" dirty="0" smtClean="0">
                <a:latin typeface="Sakkal Majalla" pitchFamily="2" charset="-78"/>
                <a:cs typeface="Sakkal Majalla" pitchFamily="2" charset="-78"/>
              </a:rPr>
              <a:t>or build up </a:t>
            </a:r>
            <a:r>
              <a:rPr lang="en-US" b="1" dirty="0">
                <a:latin typeface="Sakkal Majalla" pitchFamily="2" charset="-78"/>
                <a:cs typeface="Sakkal Majalla" pitchFamily="2" charset="-78"/>
              </a:rPr>
              <a:t>bone.</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235640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914400"/>
            <a:ext cx="7829550" cy="5262563"/>
          </a:xfrm>
        </p:spPr>
        <p:txBody>
          <a:bodyPr>
            <a:normAutofit/>
          </a:bodyPr>
          <a:lstStyle/>
          <a:p>
            <a:pPr marL="0" indent="0" algn="just">
              <a:buNone/>
            </a:pPr>
            <a:r>
              <a:rPr lang="en-US" sz="4000" b="1" dirty="0">
                <a:solidFill>
                  <a:srgbClr val="00B050"/>
                </a:solidFill>
                <a:latin typeface="Sakkal Majalla" pitchFamily="2" charset="-78"/>
                <a:cs typeface="Sakkal Majalla" pitchFamily="2" charset="-78"/>
              </a:rPr>
              <a:t>Periodontal Involvement with Dental Implants and Cosmetic </a:t>
            </a:r>
            <a:r>
              <a:rPr lang="en-US" sz="4000" b="1" dirty="0" smtClean="0">
                <a:solidFill>
                  <a:srgbClr val="00B050"/>
                </a:solidFill>
                <a:latin typeface="Sakkal Majalla" pitchFamily="2" charset="-78"/>
                <a:cs typeface="Sakkal Majalla" pitchFamily="2" charset="-78"/>
              </a:rPr>
              <a:t>Dentistry:</a:t>
            </a:r>
          </a:p>
          <a:p>
            <a:pPr marL="0" indent="0" algn="just">
              <a:buNone/>
            </a:pPr>
            <a:r>
              <a:rPr lang="en-US" b="1" dirty="0">
                <a:latin typeface="Sakkal Majalla" pitchFamily="2" charset="-78"/>
                <a:cs typeface="Sakkal Majalla" pitchFamily="2" charset="-78"/>
              </a:rPr>
              <a:t>In addition to treatment of the gingiva </a:t>
            </a:r>
            <a:r>
              <a:rPr lang="en-US" b="1" dirty="0" smtClean="0">
                <a:latin typeface="Sakkal Majalla" pitchFamily="2" charset="-78"/>
                <a:cs typeface="Sakkal Majalla" pitchFamily="2" charset="-78"/>
              </a:rPr>
              <a:t>and </a:t>
            </a:r>
            <a:r>
              <a:rPr lang="en-US" b="1" dirty="0" err="1" smtClean="0">
                <a:latin typeface="Sakkal Majalla" pitchFamily="2" charset="-78"/>
                <a:cs typeface="Sakkal Majalla" pitchFamily="2" charset="-78"/>
              </a:rPr>
              <a:t>periodontium</a:t>
            </a:r>
            <a:r>
              <a:rPr lang="en-US" b="1" dirty="0" smtClean="0">
                <a:latin typeface="Sakkal Majalla" pitchFamily="2" charset="-78"/>
                <a:cs typeface="Sakkal Majalla" pitchFamily="2" charset="-78"/>
              </a:rPr>
              <a:t> </a:t>
            </a:r>
            <a:r>
              <a:rPr lang="en-US" b="1" dirty="0">
                <a:latin typeface="Sakkal Majalla" pitchFamily="2" charset="-78"/>
                <a:cs typeface="Sakkal Majalla" pitchFamily="2" charset="-78"/>
              </a:rPr>
              <a:t>of the mouth, </a:t>
            </a:r>
            <a:r>
              <a:rPr lang="en-US" b="1" dirty="0" smtClean="0">
                <a:latin typeface="Sakkal Majalla" pitchFamily="2" charset="-78"/>
                <a:cs typeface="Sakkal Majalla" pitchFamily="2" charset="-78"/>
              </a:rPr>
              <a:t>the </a:t>
            </a:r>
            <a:r>
              <a:rPr lang="en-US" b="1" dirty="0" err="1" smtClean="0">
                <a:latin typeface="Sakkal Majalla" pitchFamily="2" charset="-78"/>
                <a:cs typeface="Sakkal Majalla" pitchFamily="2" charset="-78"/>
              </a:rPr>
              <a:t>periodontist</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performs </a:t>
            </a:r>
            <a:r>
              <a:rPr lang="en-US" b="1" dirty="0">
                <a:latin typeface="Sakkal Majalla" pitchFamily="2" charset="-78"/>
                <a:cs typeface="Sakkal Majalla" pitchFamily="2" charset="-78"/>
              </a:rPr>
              <a:t>a variety of tissue and bone </a:t>
            </a:r>
            <a:r>
              <a:rPr lang="en-US" b="1" dirty="0" smtClean="0">
                <a:latin typeface="Sakkal Majalla" pitchFamily="2" charset="-78"/>
                <a:cs typeface="Sakkal Majalla" pitchFamily="2" charset="-78"/>
              </a:rPr>
              <a:t>augmentations or reductions needed </a:t>
            </a:r>
            <a:r>
              <a:rPr lang="en-US" b="1" dirty="0">
                <a:latin typeface="Sakkal Majalla" pitchFamily="2" charset="-78"/>
                <a:cs typeface="Sakkal Majalla" pitchFamily="2" charset="-78"/>
              </a:rPr>
              <a:t>for a functional or </a:t>
            </a:r>
            <a:r>
              <a:rPr lang="en-US" b="1" dirty="0" smtClean="0">
                <a:latin typeface="Sakkal Majalla" pitchFamily="2" charset="-78"/>
                <a:cs typeface="Sakkal Majalla" pitchFamily="2" charset="-78"/>
              </a:rPr>
              <a:t>cosmetic improvement</a:t>
            </a:r>
            <a:r>
              <a:rPr lang="en-US" b="1" dirty="0">
                <a:latin typeface="Sakkal Majalla" pitchFamily="2" charset="-78"/>
                <a:cs typeface="Sakkal Majalla" pitchFamily="2" charset="-78"/>
              </a:rPr>
              <a:t>. Some of these procedures </a:t>
            </a:r>
            <a:r>
              <a:rPr lang="en-US" b="1" dirty="0" smtClean="0">
                <a:latin typeface="Sakkal Majalla" pitchFamily="2" charset="-78"/>
                <a:cs typeface="Sakkal Majalla" pitchFamily="2" charset="-78"/>
              </a:rPr>
              <a:t>used to provide </a:t>
            </a:r>
            <a:r>
              <a:rPr lang="en-US" b="1" dirty="0">
                <a:latin typeface="Sakkal Majalla" pitchFamily="2" charset="-78"/>
                <a:cs typeface="Sakkal Majalla" pitchFamily="2" charset="-78"/>
              </a:rPr>
              <a:t>optimal dental care are listed in the </a:t>
            </a:r>
            <a:r>
              <a:rPr lang="en-US" b="1" dirty="0" smtClean="0">
                <a:latin typeface="Sakkal Majalla" pitchFamily="2" charset="-78"/>
                <a:cs typeface="Sakkal Majalla" pitchFamily="2" charset="-78"/>
              </a:rPr>
              <a:t>following subsections</a:t>
            </a:r>
            <a:r>
              <a:rPr lang="en-US" b="1" dirty="0">
                <a:latin typeface="Sakkal Majalla" pitchFamily="2" charset="-78"/>
                <a:cs typeface="Sakkal Majalla" pitchFamily="2" charset="-78"/>
              </a:rPr>
              <a:t>.</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7730498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381000"/>
            <a:ext cx="8134350" cy="5795963"/>
          </a:xfrm>
        </p:spPr>
        <p:txBody>
          <a:bodyPr>
            <a:normAutofit lnSpcReduction="10000"/>
          </a:bodyPr>
          <a:lstStyle/>
          <a:p>
            <a:pPr marL="0" indent="0" algn="just">
              <a:buNone/>
            </a:pPr>
            <a:r>
              <a:rPr lang="en-US" b="1" dirty="0">
                <a:solidFill>
                  <a:srgbClr val="FF0000"/>
                </a:solidFill>
                <a:latin typeface="Sakkal Majalla" pitchFamily="2" charset="-78"/>
                <a:cs typeface="Sakkal Majalla" pitchFamily="2" charset="-78"/>
              </a:rPr>
              <a:t>A. gingival: </a:t>
            </a:r>
            <a:r>
              <a:rPr lang="en-US" b="1" dirty="0">
                <a:latin typeface="Sakkal Majalla" pitchFamily="2" charset="-78"/>
                <a:cs typeface="Sakkal Majalla" pitchFamily="2" charset="-78"/>
              </a:rPr>
              <a:t>fibrous, epithelial tissue surrounding a tooth; may be </a:t>
            </a:r>
            <a:r>
              <a:rPr lang="en-US" b="1" dirty="0" smtClean="0">
                <a:latin typeface="Sakkal Majalla" pitchFamily="2" charset="-78"/>
                <a:cs typeface="Sakkal Majalla" pitchFamily="2" charset="-78"/>
              </a:rPr>
              <a:t>divided into three </a:t>
            </a:r>
            <a:r>
              <a:rPr lang="en-US" b="1" dirty="0">
                <a:latin typeface="Sakkal Majalla" pitchFamily="2" charset="-78"/>
                <a:cs typeface="Sakkal Majalla" pitchFamily="2" charset="-78"/>
              </a:rPr>
              <a:t>types:</a:t>
            </a:r>
          </a:p>
          <a:p>
            <a:pPr marL="0" indent="0" algn="just">
              <a:buNone/>
            </a:pPr>
            <a:r>
              <a:rPr lang="en-US" b="1" dirty="0">
                <a:solidFill>
                  <a:srgbClr val="FF0000"/>
                </a:solidFill>
                <a:latin typeface="Sakkal Majalla" pitchFamily="2" charset="-78"/>
                <a:cs typeface="Sakkal Majalla" pitchFamily="2" charset="-78"/>
              </a:rPr>
              <a:t>attached: </a:t>
            </a:r>
            <a:r>
              <a:rPr lang="en-US" b="1" dirty="0">
                <a:latin typeface="Sakkal Majalla" pitchFamily="2" charset="-78"/>
                <a:cs typeface="Sakkal Majalla" pitchFamily="2" charset="-78"/>
              </a:rPr>
              <a:t>the portion that is firm, dense, stippled, and bound to the </a:t>
            </a:r>
            <a:r>
              <a:rPr lang="en-US" b="1" dirty="0" smtClean="0">
                <a:latin typeface="Sakkal Majalla" pitchFamily="2" charset="-78"/>
                <a:cs typeface="Sakkal Majalla" pitchFamily="2" charset="-78"/>
              </a:rPr>
              <a:t>underlying </a:t>
            </a:r>
            <a:r>
              <a:rPr lang="en-US" b="1" dirty="0" err="1" smtClean="0">
                <a:latin typeface="Sakkal Majalla" pitchFamily="2" charset="-78"/>
                <a:cs typeface="Sakkal Majalla" pitchFamily="2" charset="-78"/>
              </a:rPr>
              <a:t>periosteum</a:t>
            </a:r>
            <a:r>
              <a:rPr lang="en-US" b="1" dirty="0">
                <a:latin typeface="Sakkal Majalla" pitchFamily="2" charset="-78"/>
                <a:cs typeface="Sakkal Majalla" pitchFamily="2" charset="-78"/>
              </a:rPr>
              <a:t>, tooth, and </a:t>
            </a:r>
            <a:r>
              <a:rPr lang="en-US" b="1" dirty="0" smtClean="0">
                <a:latin typeface="Sakkal Majalla" pitchFamily="2" charset="-78"/>
                <a:cs typeface="Sakkal Majalla" pitchFamily="2" charset="-78"/>
              </a:rPr>
              <a:t>bone. The </a:t>
            </a:r>
            <a:r>
              <a:rPr lang="en-US" b="1" dirty="0">
                <a:solidFill>
                  <a:srgbClr val="FF0000"/>
                </a:solidFill>
                <a:latin typeface="Sakkal Majalla" pitchFamily="2" charset="-78"/>
                <a:cs typeface="Sakkal Majalla" pitchFamily="2" charset="-78"/>
              </a:rPr>
              <a:t>keratinized</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t>
            </a:r>
            <a:r>
              <a:rPr lang="en-US" b="1" i="1" dirty="0" smtClean="0">
                <a:latin typeface="Sakkal Majalla" pitchFamily="2" charset="-78"/>
                <a:cs typeface="Sakkal Majalla" pitchFamily="2" charset="-78"/>
              </a:rPr>
              <a:t>hard </a:t>
            </a:r>
            <a:r>
              <a:rPr lang="en-US" b="1" i="1" dirty="0">
                <a:latin typeface="Sakkal Majalla" pitchFamily="2" charset="-78"/>
                <a:cs typeface="Sakkal Majalla" pitchFamily="2" charset="-78"/>
              </a:rPr>
              <a:t>or horny</a:t>
            </a:r>
            <a:r>
              <a:rPr lang="en-US" b="1" dirty="0">
                <a:latin typeface="Sakkal Majalla" pitchFamily="2" charset="-78"/>
                <a:cs typeface="Sakkal Majalla" pitchFamily="2" charset="-78"/>
              </a:rPr>
              <a:t>) tissue, also called </a:t>
            </a:r>
            <a:r>
              <a:rPr lang="en-US" b="1" i="1" dirty="0">
                <a:latin typeface="Sakkal Majalla" pitchFamily="2" charset="-78"/>
                <a:cs typeface="Sakkal Majalla" pitchFamily="2" charset="-78"/>
              </a:rPr>
              <a:t>masticatory </a:t>
            </a:r>
            <a:r>
              <a:rPr lang="en-US" b="1" dirty="0">
                <a:latin typeface="Sakkal Majalla" pitchFamily="2" charset="-78"/>
                <a:cs typeface="Sakkal Majalla" pitchFamily="2" charset="-78"/>
              </a:rPr>
              <a:t>mucosa, where the </a:t>
            </a:r>
            <a:r>
              <a:rPr lang="en-US" b="1" dirty="0" smtClean="0">
                <a:latin typeface="Sakkal Majalla" pitchFamily="2" charset="-78"/>
                <a:cs typeface="Sakkal Majalla" pitchFamily="2" charset="-78"/>
              </a:rPr>
              <a:t>gingiva and </a:t>
            </a:r>
            <a:r>
              <a:rPr lang="en-US" b="1" dirty="0">
                <a:latin typeface="Sakkal Majalla" pitchFamily="2" charset="-78"/>
                <a:cs typeface="Sakkal Majalla" pitchFamily="2" charset="-78"/>
              </a:rPr>
              <a:t>mucous membrane unite, is indicated by the color changes </a:t>
            </a:r>
            <a:r>
              <a:rPr lang="en-US" b="1" dirty="0" smtClean="0">
                <a:latin typeface="Sakkal Majalla" pitchFamily="2" charset="-78"/>
                <a:cs typeface="Sakkal Majalla" pitchFamily="2" charset="-78"/>
              </a:rPr>
              <a:t>from pink </a:t>
            </a:r>
            <a:r>
              <a:rPr lang="en-US" b="1" dirty="0">
                <a:latin typeface="Sakkal Majalla" pitchFamily="2" charset="-78"/>
                <a:cs typeface="Sakkal Majalla" pitchFamily="2" charset="-78"/>
              </a:rPr>
              <a:t>gingiva to red mucosa, and is called the </a:t>
            </a:r>
            <a:r>
              <a:rPr lang="en-US" b="1" dirty="0" err="1">
                <a:solidFill>
                  <a:srgbClr val="FF0000"/>
                </a:solidFill>
                <a:latin typeface="Sakkal Majalla" pitchFamily="2" charset="-78"/>
                <a:cs typeface="Sakkal Majalla" pitchFamily="2" charset="-78"/>
              </a:rPr>
              <a:t>mucogingival</a:t>
            </a:r>
            <a:r>
              <a:rPr lang="en-US" b="1" dirty="0">
                <a:solidFill>
                  <a:srgbClr val="FF0000"/>
                </a:solidFill>
                <a:latin typeface="Sakkal Majalla" pitchFamily="2" charset="-78"/>
                <a:cs typeface="Sakkal Majalla" pitchFamily="2" charset="-78"/>
              </a:rPr>
              <a:t> </a:t>
            </a:r>
            <a:r>
              <a:rPr lang="en-US" b="1" dirty="0">
                <a:latin typeface="Sakkal Majalla" pitchFamily="2" charset="-78"/>
                <a:cs typeface="Sakkal Majalla" pitchFamily="2" charset="-78"/>
              </a:rPr>
              <a:t>junction.</a:t>
            </a:r>
          </a:p>
          <a:p>
            <a:pPr marL="0" indent="0" algn="just">
              <a:buNone/>
            </a:pPr>
            <a:r>
              <a:rPr lang="en-US" b="1" dirty="0">
                <a:solidFill>
                  <a:srgbClr val="FF0000"/>
                </a:solidFill>
                <a:latin typeface="Sakkal Majalla" pitchFamily="2" charset="-78"/>
                <a:cs typeface="Sakkal Majalla" pitchFamily="2" charset="-78"/>
              </a:rPr>
              <a:t>marginal</a:t>
            </a:r>
            <a:r>
              <a:rPr lang="en-US" b="1" dirty="0">
                <a:latin typeface="Sakkal Majalla" pitchFamily="2" charset="-78"/>
                <a:cs typeface="Sakkal Majalla" pitchFamily="2" charset="-78"/>
              </a:rPr>
              <a:t>: the portion that is unattached to underlying tissues and helps </a:t>
            </a:r>
            <a:r>
              <a:rPr lang="en-US" b="1" dirty="0" smtClean="0">
                <a:latin typeface="Sakkal Majalla" pitchFamily="2" charset="-78"/>
                <a:cs typeface="Sakkal Majalla" pitchFamily="2" charset="-78"/>
              </a:rPr>
              <a:t>to form </a:t>
            </a:r>
            <a:r>
              <a:rPr lang="en-US" b="1" dirty="0">
                <a:latin typeface="Sakkal Majalla" pitchFamily="2" charset="-78"/>
                <a:cs typeface="Sakkal Majalla" pitchFamily="2" charset="-78"/>
              </a:rPr>
              <a:t>the sides of the gingival crevice; also called the </a:t>
            </a:r>
            <a:r>
              <a:rPr lang="en-US" b="1" i="1" dirty="0">
                <a:latin typeface="Sakkal Majalla" pitchFamily="2" charset="-78"/>
                <a:cs typeface="Sakkal Majalla" pitchFamily="2" charset="-78"/>
              </a:rPr>
              <a:t>free margin </a:t>
            </a:r>
            <a:r>
              <a:rPr lang="en-US" b="1" i="1" dirty="0" smtClean="0">
                <a:latin typeface="Sakkal Majalla" pitchFamily="2" charset="-78"/>
                <a:cs typeface="Sakkal Majalla" pitchFamily="2" charset="-78"/>
              </a:rPr>
              <a:t>gingiva </a:t>
            </a:r>
            <a:r>
              <a:rPr lang="en-US" b="1" dirty="0" smtClean="0">
                <a:latin typeface="Sakkal Majalla" pitchFamily="2" charset="-78"/>
                <a:cs typeface="Sakkal Majalla" pitchFamily="2" charset="-78"/>
              </a:rPr>
              <a:t>and </a:t>
            </a:r>
            <a:r>
              <a:rPr lang="en-US" b="1" dirty="0">
                <a:latin typeface="Sakkal Majalla" pitchFamily="2" charset="-78"/>
                <a:cs typeface="Sakkal Majalla" pitchFamily="2" charset="-78"/>
              </a:rPr>
              <a:t>forms the gingival </a:t>
            </a:r>
            <a:r>
              <a:rPr lang="en-US" b="1" dirty="0">
                <a:solidFill>
                  <a:srgbClr val="FF0000"/>
                </a:solidFill>
                <a:latin typeface="Sakkal Majalla" pitchFamily="2" charset="-78"/>
                <a:cs typeface="Sakkal Majalla" pitchFamily="2" charset="-78"/>
              </a:rPr>
              <a:t>sulcus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 </a:t>
            </a:r>
            <a:r>
              <a:rPr lang="en-US" b="1" i="1" dirty="0">
                <a:latin typeface="Sakkal Majalla" pitchFamily="2" charset="-78"/>
                <a:cs typeface="Sakkal Majalla" pitchFamily="2" charset="-78"/>
              </a:rPr>
              <a:t>groove</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approximately 1 </a:t>
            </a:r>
            <a:r>
              <a:rPr lang="en-US" b="1" dirty="0">
                <a:latin typeface="Sakkal Majalla" pitchFamily="2" charset="-78"/>
                <a:cs typeface="Sakkal Majalla" pitchFamily="2" charset="-78"/>
              </a:rPr>
              <a:t>to 3 mm in depth.</a:t>
            </a:r>
          </a:p>
          <a:p>
            <a:pPr marL="0" indent="0" algn="just">
              <a:buNone/>
            </a:pPr>
            <a:r>
              <a:rPr lang="en-US" b="1" dirty="0">
                <a:solidFill>
                  <a:srgbClr val="FF0000"/>
                </a:solidFill>
                <a:latin typeface="Sakkal Majalla" pitchFamily="2" charset="-78"/>
                <a:cs typeface="Sakkal Majalla" pitchFamily="2" charset="-78"/>
              </a:rPr>
              <a:t>papillary</a:t>
            </a:r>
            <a:r>
              <a:rPr lang="en-US" b="1" dirty="0">
                <a:latin typeface="Sakkal Majalla" pitchFamily="2" charset="-78"/>
                <a:cs typeface="Sakkal Majalla" pitchFamily="2" charset="-78"/>
              </a:rPr>
              <a:t>: the part of the marginal gingiva that occupies the </a:t>
            </a:r>
            <a:r>
              <a:rPr lang="en-US" b="1" dirty="0" smtClean="0">
                <a:latin typeface="Sakkal Majalla" pitchFamily="2" charset="-78"/>
                <a:cs typeface="Sakkal Majalla" pitchFamily="2" charset="-78"/>
              </a:rPr>
              <a:t>interproximal spaces</a:t>
            </a:r>
            <a:r>
              <a:rPr lang="en-US" b="1" dirty="0">
                <a:latin typeface="Sakkal Majalla" pitchFamily="2" charset="-78"/>
                <a:cs typeface="Sakkal Majalla" pitchFamily="2" charset="-78"/>
              </a:rPr>
              <a:t>. Normally this tissue is triangular and fills the tooth </a:t>
            </a:r>
            <a:r>
              <a:rPr lang="en-US" b="1" dirty="0" smtClean="0">
                <a:latin typeface="Sakkal Majalla" pitchFamily="2" charset="-78"/>
                <a:cs typeface="Sakkal Majalla" pitchFamily="2" charset="-78"/>
              </a:rPr>
              <a:t>embrasure area</a:t>
            </a:r>
            <a:r>
              <a:rPr lang="en-US" b="1" dirty="0">
                <a:latin typeface="Sakkal Majalla" pitchFamily="2" charset="-78"/>
                <a:cs typeface="Sakkal Majalla" pitchFamily="2" charset="-78"/>
              </a:rPr>
              <a:t>, and also is called </a:t>
            </a:r>
            <a:r>
              <a:rPr lang="en-US" b="1" dirty="0">
                <a:solidFill>
                  <a:srgbClr val="FF0000"/>
                </a:solidFill>
                <a:latin typeface="Sakkal Majalla" pitchFamily="2" charset="-78"/>
                <a:cs typeface="Sakkal Majalla" pitchFamily="2" charset="-78"/>
              </a:rPr>
              <a:t>the interdental papilla</a:t>
            </a:r>
            <a:endParaRPr lang="ar-SY" b="1" dirty="0">
              <a:solidFill>
                <a:srgbClr val="FF0000"/>
              </a:solidFill>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1558225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5800" y="457200"/>
            <a:ext cx="8210550" cy="5719763"/>
          </a:xfrm>
        </p:spPr>
        <p:txBody>
          <a:bodyPr>
            <a:normAutofit fontScale="92500" lnSpcReduction="10000"/>
          </a:bodyPr>
          <a:lstStyle/>
          <a:p>
            <a:pPr marL="0" indent="0">
              <a:buNone/>
            </a:pPr>
            <a:r>
              <a:rPr lang="en-US" sz="4300" b="1" dirty="0">
                <a:solidFill>
                  <a:srgbClr val="00B050"/>
                </a:solidFill>
                <a:latin typeface="Sakkal Majalla" pitchFamily="2" charset="-78"/>
                <a:cs typeface="Sakkal Majalla" pitchFamily="2" charset="-78"/>
              </a:rPr>
              <a:t>Dental </a:t>
            </a:r>
            <a:r>
              <a:rPr lang="en-US" sz="4300" b="1" dirty="0" smtClean="0">
                <a:solidFill>
                  <a:srgbClr val="00B050"/>
                </a:solidFill>
                <a:latin typeface="Sakkal Majalla" pitchFamily="2" charset="-78"/>
                <a:cs typeface="Sakkal Majalla" pitchFamily="2" charset="-78"/>
              </a:rPr>
              <a:t>Implants:</a:t>
            </a:r>
          </a:p>
          <a:p>
            <a:pPr marL="0" indent="0">
              <a:buNone/>
            </a:pPr>
            <a:r>
              <a:rPr lang="en-US" b="1" dirty="0">
                <a:latin typeface="Sakkal Majalla" pitchFamily="2" charset="-78"/>
                <a:cs typeface="Sakkal Majalla" pitchFamily="2" charset="-78"/>
              </a:rPr>
              <a:t>Dental implants are titanium or ceramic devices that are surgically </a:t>
            </a:r>
            <a:r>
              <a:rPr lang="en-US" b="1" dirty="0" smtClean="0">
                <a:latin typeface="Sakkal Majalla" pitchFamily="2" charset="-78"/>
                <a:cs typeface="Sakkal Majalla" pitchFamily="2" charset="-78"/>
              </a:rPr>
              <a:t>placed into </a:t>
            </a:r>
            <a:r>
              <a:rPr lang="en-US" b="1" dirty="0">
                <a:latin typeface="Sakkal Majalla" pitchFamily="2" charset="-78"/>
                <a:cs typeface="Sakkal Majalla" pitchFamily="2" charset="-78"/>
              </a:rPr>
              <a:t>the alveolar bone to provide firm, fixed anchors for dental </a:t>
            </a:r>
            <a:r>
              <a:rPr lang="en-US" b="1" dirty="0" smtClean="0">
                <a:latin typeface="Sakkal Majalla" pitchFamily="2" charset="-78"/>
                <a:cs typeface="Sakkal Majalla" pitchFamily="2" charset="-78"/>
              </a:rPr>
              <a:t>appliances or . </a:t>
            </a:r>
            <a:r>
              <a:rPr lang="en-US" b="1" dirty="0">
                <a:latin typeface="Sakkal Majalla" pitchFamily="2" charset="-78"/>
                <a:cs typeface="Sakkal Majalla" pitchFamily="2" charset="-78"/>
              </a:rPr>
              <a:t>The bone and the implant complete a process of uniting </a:t>
            </a:r>
            <a:r>
              <a:rPr lang="en-US" b="1" dirty="0" smtClean="0">
                <a:latin typeface="Sakkal Majalla" pitchFamily="2" charset="-78"/>
                <a:cs typeface="Sakkal Majalla" pitchFamily="2" charset="-78"/>
              </a:rPr>
              <a:t>called </a:t>
            </a:r>
            <a:r>
              <a:rPr lang="en-US" b="1" dirty="0" err="1" smtClean="0">
                <a:solidFill>
                  <a:srgbClr val="FF0000"/>
                </a:solidFill>
                <a:latin typeface="Sakkal Majalla" pitchFamily="2" charset="-78"/>
                <a:cs typeface="Sakkal Majalla" pitchFamily="2" charset="-78"/>
              </a:rPr>
              <a:t>osseointegration</a:t>
            </a:r>
            <a:r>
              <a:rPr lang="en-US" b="1" dirty="0">
                <a:solidFill>
                  <a:srgbClr val="FF0000"/>
                </a:solidFill>
                <a:latin typeface="Sakkal Majalla" pitchFamily="2" charset="-78"/>
                <a:cs typeface="Sakkal Majalla" pitchFamily="2" charset="-78"/>
              </a:rPr>
              <a:t> </a:t>
            </a:r>
            <a:r>
              <a:rPr lang="en-US" b="1" dirty="0" smtClean="0">
                <a:latin typeface="Sakkal Majalla" pitchFamily="2" charset="-78"/>
                <a:cs typeface="Sakkal Majalla" pitchFamily="2" charset="-78"/>
              </a:rPr>
              <a:t>(</a:t>
            </a:r>
            <a:r>
              <a:rPr lang="en-US" b="1" i="1" dirty="0" smtClean="0">
                <a:latin typeface="Sakkal Majalla" pitchFamily="2" charset="-78"/>
                <a:cs typeface="Sakkal Majalla" pitchFamily="2" charset="-78"/>
              </a:rPr>
              <a:t>union </a:t>
            </a:r>
            <a:r>
              <a:rPr lang="en-US" b="1" i="1" dirty="0">
                <a:latin typeface="Sakkal Majalla" pitchFamily="2" charset="-78"/>
                <a:cs typeface="Sakkal Majalla" pitchFamily="2" charset="-78"/>
              </a:rPr>
              <a:t>of bone and device</a:t>
            </a:r>
            <a:r>
              <a:rPr lang="en-US" b="1" dirty="0">
                <a:latin typeface="Sakkal Majalla" pitchFamily="2" charset="-78"/>
                <a:cs typeface="Sakkal Majalla" pitchFamily="2" charset="-78"/>
              </a:rPr>
              <a:t>).</a:t>
            </a:r>
          </a:p>
          <a:p>
            <a:pPr marL="0" indent="0">
              <a:buNone/>
            </a:pPr>
            <a:r>
              <a:rPr lang="en-US" b="1" dirty="0" smtClean="0">
                <a:latin typeface="Sakkal Majalla" pitchFamily="2" charset="-78"/>
                <a:cs typeface="Sakkal Majalla" pitchFamily="2" charset="-78"/>
              </a:rPr>
              <a:t> Terminology </a:t>
            </a:r>
            <a:r>
              <a:rPr lang="en-US" b="1" dirty="0">
                <a:latin typeface="Sakkal Majalla" pitchFamily="2" charset="-78"/>
                <a:cs typeface="Sakkal Majalla" pitchFamily="2" charset="-78"/>
              </a:rPr>
              <a:t>relevant to periodontics is defined here:</a:t>
            </a:r>
          </a:p>
          <a:p>
            <a:pPr marL="0" indent="0">
              <a:buNone/>
            </a:pPr>
            <a:r>
              <a:rPr lang="en-US" b="1" dirty="0" err="1">
                <a:solidFill>
                  <a:srgbClr val="FF0000"/>
                </a:solidFill>
                <a:latin typeface="Sakkal Majalla" pitchFamily="2" charset="-78"/>
                <a:cs typeface="Sakkal Majalla" pitchFamily="2" charset="-78"/>
              </a:rPr>
              <a:t>endosteal</a:t>
            </a:r>
            <a:r>
              <a:rPr lang="en-US" b="1" dirty="0">
                <a:latin typeface="Sakkal Majalla" pitchFamily="2" charset="-78"/>
                <a:cs typeface="Sakkal Majalla" pitchFamily="2" charset="-78"/>
              </a:rPr>
              <a:t>: implants of various designs placed within the bone.</a:t>
            </a:r>
          </a:p>
          <a:p>
            <a:pPr marL="0" indent="0">
              <a:buNone/>
            </a:pPr>
            <a:r>
              <a:rPr lang="en-US" b="1" dirty="0" err="1">
                <a:solidFill>
                  <a:srgbClr val="FF0000"/>
                </a:solidFill>
                <a:latin typeface="Sakkal Majalla" pitchFamily="2" charset="-78"/>
                <a:cs typeface="Sakkal Majalla" pitchFamily="2" charset="-78"/>
              </a:rPr>
              <a:t>subperiosteal</a:t>
            </a:r>
            <a:r>
              <a:rPr lang="en-US" b="1" dirty="0">
                <a:latin typeface="Sakkal Majalla" pitchFamily="2" charset="-78"/>
                <a:cs typeface="Sakkal Majalla" pitchFamily="2" charset="-78"/>
              </a:rPr>
              <a:t>: implant placement beneath the </a:t>
            </a:r>
            <a:r>
              <a:rPr lang="en-US" b="1" dirty="0" err="1">
                <a:latin typeface="Sakkal Majalla" pitchFamily="2" charset="-78"/>
                <a:cs typeface="Sakkal Majalla" pitchFamily="2" charset="-78"/>
              </a:rPr>
              <a:t>periosteum</a:t>
            </a:r>
            <a:r>
              <a:rPr lang="en-US" b="1" dirty="0">
                <a:latin typeface="Sakkal Majalla" pitchFamily="2" charset="-78"/>
                <a:cs typeface="Sakkal Majalla" pitchFamily="2" charset="-78"/>
              </a:rPr>
              <a:t> and onto the bone.</a:t>
            </a:r>
          </a:p>
          <a:p>
            <a:pPr marL="0" indent="0">
              <a:buNone/>
            </a:pPr>
            <a:r>
              <a:rPr lang="en-US" b="1" dirty="0" err="1">
                <a:solidFill>
                  <a:srgbClr val="FF0000"/>
                </a:solidFill>
                <a:latin typeface="Sakkal Majalla" pitchFamily="2" charset="-78"/>
                <a:cs typeface="Sakkal Majalla" pitchFamily="2" charset="-78"/>
              </a:rPr>
              <a:t>transosteal</a:t>
            </a:r>
            <a:r>
              <a:rPr lang="en-US" b="1" dirty="0">
                <a:latin typeface="Sakkal Majalla" pitchFamily="2" charset="-78"/>
                <a:cs typeface="Sakkal Majalla" pitchFamily="2" charset="-78"/>
              </a:rPr>
              <a:t>: implant placement through the bone</a:t>
            </a:r>
            <a:r>
              <a:rPr lang="en-US" b="1" i="1" dirty="0">
                <a:latin typeface="Sakkal Majalla" pitchFamily="2" charset="-78"/>
                <a:cs typeface="Sakkal Majalla" pitchFamily="2" charset="-78"/>
              </a:rPr>
              <a:t>.</a:t>
            </a:r>
          </a:p>
          <a:p>
            <a:pPr marL="0" indent="0">
              <a:buNone/>
            </a:pPr>
            <a:r>
              <a:rPr lang="en-US" b="1" dirty="0">
                <a:solidFill>
                  <a:srgbClr val="FF0000"/>
                </a:solidFill>
                <a:latin typeface="Sakkal Majalla" pitchFamily="2" charset="-78"/>
                <a:cs typeface="Sakkal Majalla" pitchFamily="2" charset="-78"/>
              </a:rPr>
              <a:t>endodontic</a:t>
            </a:r>
            <a:r>
              <a:rPr lang="en-US" b="1" dirty="0">
                <a:latin typeface="Sakkal Majalla" pitchFamily="2" charset="-78"/>
                <a:cs typeface="Sakkal Majalla" pitchFamily="2" charset="-78"/>
              </a:rPr>
              <a:t>: the implant is set within the apex of the root.</a:t>
            </a:r>
          </a:p>
          <a:p>
            <a:pPr marL="0" indent="0">
              <a:buNone/>
            </a:pPr>
            <a:r>
              <a:rPr lang="en-US" b="1" dirty="0">
                <a:latin typeface="Sakkal Majalla" pitchFamily="2" charset="-78"/>
                <a:cs typeface="Sakkal Majalla" pitchFamily="2" charset="-78"/>
              </a:rPr>
              <a:t>Periodontal cleaning and scaling procedures performed on implants </a:t>
            </a:r>
            <a:r>
              <a:rPr lang="en-US" b="1" dirty="0" smtClean="0">
                <a:latin typeface="Sakkal Majalla" pitchFamily="2" charset="-78"/>
                <a:cs typeface="Sakkal Majalla" pitchFamily="2" charset="-78"/>
              </a:rPr>
              <a:t>must be completed </a:t>
            </a:r>
            <a:r>
              <a:rPr lang="en-US" b="1" dirty="0">
                <a:latin typeface="Sakkal Majalla" pitchFamily="2" charset="-78"/>
                <a:cs typeface="Sakkal Majalla" pitchFamily="2" charset="-78"/>
              </a:rPr>
              <a:t>with plastic, sonic instruments, or the newer titanium </a:t>
            </a:r>
            <a:r>
              <a:rPr lang="en-US" b="1" dirty="0" err="1">
                <a:latin typeface="Sakkal Majalla" pitchFamily="2" charset="-78"/>
                <a:cs typeface="Sakkal Majalla" pitchFamily="2" charset="-78"/>
              </a:rPr>
              <a:t>scalers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to protect </a:t>
            </a:r>
            <a:r>
              <a:rPr lang="en-US" b="1" dirty="0">
                <a:latin typeface="Sakkal Majalla" pitchFamily="2" charset="-78"/>
                <a:cs typeface="Sakkal Majalla" pitchFamily="2" charset="-78"/>
              </a:rPr>
              <a:t>the implants from surface scratching.</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484932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52400"/>
            <a:ext cx="8305800" cy="6477000"/>
          </a:xfrm>
        </p:spPr>
        <p:txBody>
          <a:bodyPr>
            <a:normAutofit fontScale="92500" lnSpcReduction="20000"/>
          </a:bodyPr>
          <a:lstStyle/>
          <a:p>
            <a:pPr marL="0" indent="0" algn="just">
              <a:buNone/>
            </a:pPr>
            <a:r>
              <a:rPr lang="en-US" sz="4700" b="1" dirty="0">
                <a:solidFill>
                  <a:srgbClr val="00B050"/>
                </a:solidFill>
                <a:latin typeface="Sakkal Majalla" pitchFamily="2" charset="-78"/>
                <a:cs typeface="Sakkal Majalla" pitchFamily="2" charset="-78"/>
              </a:rPr>
              <a:t>Cosmetic </a:t>
            </a:r>
            <a:r>
              <a:rPr lang="en-US" sz="4700" b="1" dirty="0" smtClean="0">
                <a:solidFill>
                  <a:srgbClr val="00B050"/>
                </a:solidFill>
                <a:latin typeface="Sakkal Majalla" pitchFamily="2" charset="-78"/>
                <a:cs typeface="Sakkal Majalla" pitchFamily="2" charset="-78"/>
              </a:rPr>
              <a:t>Dentistry:</a:t>
            </a:r>
          </a:p>
          <a:p>
            <a:pPr marL="0" indent="0" algn="just">
              <a:buNone/>
            </a:pPr>
            <a:r>
              <a:rPr lang="en-US" b="1" dirty="0">
                <a:latin typeface="Sakkal Majalla" pitchFamily="2" charset="-78"/>
                <a:cs typeface="Sakkal Majalla" pitchFamily="2" charset="-78"/>
              </a:rPr>
              <a:t>Some treatments performed in a </a:t>
            </a:r>
            <a:r>
              <a:rPr lang="en-US" b="1" dirty="0" err="1">
                <a:latin typeface="Sakkal Majalla" pitchFamily="2" charset="-78"/>
                <a:cs typeface="Sakkal Majalla" pitchFamily="2" charset="-78"/>
              </a:rPr>
              <a:t>periodontist’s</a:t>
            </a:r>
            <a:r>
              <a:rPr lang="en-US" b="1" dirty="0">
                <a:latin typeface="Sakkal Majalla" pitchFamily="2" charset="-78"/>
                <a:cs typeface="Sakkal Majalla" pitchFamily="2" charset="-78"/>
              </a:rPr>
              <a:t> practice are used for </a:t>
            </a:r>
            <a:r>
              <a:rPr lang="en-US" b="1" dirty="0" smtClean="0">
                <a:latin typeface="Sakkal Majalla" pitchFamily="2" charset="-78"/>
                <a:cs typeface="Sakkal Majalla" pitchFamily="2" charset="-78"/>
              </a:rPr>
              <a:t>cosmetic purposes </a:t>
            </a:r>
            <a:r>
              <a:rPr lang="en-US" b="1" dirty="0">
                <a:latin typeface="Sakkal Majalla" pitchFamily="2" charset="-78"/>
                <a:cs typeface="Sakkal Majalla" pitchFamily="2" charset="-78"/>
              </a:rPr>
              <a:t>to complete the treatment plan or to improve the esthetic </a:t>
            </a:r>
            <a:r>
              <a:rPr lang="en-US" b="1" dirty="0" smtClean="0">
                <a:latin typeface="Sakkal Majalla" pitchFamily="2" charset="-78"/>
                <a:cs typeface="Sakkal Majalla" pitchFamily="2" charset="-78"/>
              </a:rPr>
              <a:t>appearance of </a:t>
            </a:r>
            <a:r>
              <a:rPr lang="en-US" b="1" dirty="0">
                <a:latin typeface="Sakkal Majalla" pitchFamily="2" charset="-78"/>
                <a:cs typeface="Sakkal Majalla" pitchFamily="2" charset="-78"/>
              </a:rPr>
              <a:t>the patient. Some of these procedures are:</a:t>
            </a:r>
          </a:p>
          <a:p>
            <a:pPr marL="0" indent="0" algn="just">
              <a:buNone/>
            </a:pPr>
            <a:r>
              <a:rPr lang="en-US" b="1" dirty="0">
                <a:solidFill>
                  <a:srgbClr val="FF0000"/>
                </a:solidFill>
                <a:latin typeface="Sakkal Majalla" pitchFamily="2" charset="-78"/>
                <a:cs typeface="Sakkal Majalla" pitchFamily="2" charset="-78"/>
              </a:rPr>
              <a:t>crown lengthening</a:t>
            </a:r>
            <a:r>
              <a:rPr lang="en-US" b="1" dirty="0">
                <a:latin typeface="Sakkal Majalla" pitchFamily="2" charset="-78"/>
                <a:cs typeface="Sakkal Majalla" pitchFamily="2" charset="-78"/>
              </a:rPr>
              <a:t>: removal of excessive gingival covering tooth enamel </a:t>
            </a:r>
            <a:r>
              <a:rPr lang="en-US" b="1" dirty="0" smtClean="0">
                <a:latin typeface="Sakkal Majalla" pitchFamily="2" charset="-78"/>
                <a:cs typeface="Sakkal Majalla" pitchFamily="2" charset="-78"/>
              </a:rPr>
              <a:t>in the </a:t>
            </a:r>
            <a:r>
              <a:rPr lang="en-US" b="1" dirty="0">
                <a:latin typeface="Sakkal Majalla" pitchFamily="2" charset="-78"/>
                <a:cs typeface="Sakkal Majalla" pitchFamily="2" charset="-78"/>
              </a:rPr>
              <a:t>sulcus area. May </a:t>
            </a:r>
            <a:r>
              <a:rPr lang="en-US" b="1" dirty="0" smtClean="0">
                <a:latin typeface="Sakkal Majalla" pitchFamily="2" charset="-78"/>
                <a:cs typeface="Sakkal Majalla" pitchFamily="2" charset="-78"/>
              </a:rPr>
              <a:t>be done </a:t>
            </a:r>
            <a:r>
              <a:rPr lang="en-US" b="1" dirty="0">
                <a:latin typeface="Sakkal Majalla" pitchFamily="2" charset="-78"/>
                <a:cs typeface="Sakkal Majalla" pitchFamily="2" charset="-78"/>
              </a:rPr>
              <a:t>to gain access to areas of decay for </a:t>
            </a:r>
            <a:r>
              <a:rPr lang="en-US" b="1" dirty="0" smtClean="0">
                <a:latin typeface="Sakkal Majalla" pitchFamily="2" charset="-78"/>
                <a:cs typeface="Sakkal Majalla" pitchFamily="2" charset="-78"/>
              </a:rPr>
              <a:t>restoration work </a:t>
            </a:r>
            <a:r>
              <a:rPr lang="en-US" b="1" dirty="0">
                <a:latin typeface="Sakkal Majalla" pitchFamily="2" charset="-78"/>
                <a:cs typeface="Sakkal Majalla" pitchFamily="2" charset="-78"/>
              </a:rPr>
              <a:t>or to remove a “gummy smile” appearance for </a:t>
            </a:r>
            <a:r>
              <a:rPr lang="en-US" b="1" dirty="0" smtClean="0">
                <a:latin typeface="Sakkal Majalla" pitchFamily="2" charset="-78"/>
                <a:cs typeface="Sakkal Majalla" pitchFamily="2" charset="-78"/>
              </a:rPr>
              <a:t>esthetic reasons .</a:t>
            </a:r>
            <a:endParaRPr lang="en-US" b="1" dirty="0">
              <a:latin typeface="Sakkal Majalla" pitchFamily="2" charset="-78"/>
              <a:cs typeface="Sakkal Majalla" pitchFamily="2" charset="-78"/>
            </a:endParaRPr>
          </a:p>
          <a:p>
            <a:pPr marL="0" indent="0" algn="just">
              <a:buNone/>
            </a:pPr>
            <a:r>
              <a:rPr lang="en-US" b="1" dirty="0">
                <a:solidFill>
                  <a:srgbClr val="FF0000"/>
                </a:solidFill>
                <a:latin typeface="Sakkal Majalla" pitchFamily="2" charset="-78"/>
                <a:cs typeface="Sakkal Majalla" pitchFamily="2" charset="-78"/>
              </a:rPr>
              <a:t>soft tissue graft</a:t>
            </a:r>
            <a:r>
              <a:rPr lang="en-US" b="1" dirty="0">
                <a:latin typeface="Sakkal Majalla" pitchFamily="2" charset="-78"/>
                <a:cs typeface="Sakkal Majalla" pitchFamily="2" charset="-78"/>
              </a:rPr>
              <a:t>: periodontal flap coverage of exposed root areas or repair </a:t>
            </a:r>
            <a:r>
              <a:rPr lang="en-US" b="1" dirty="0" smtClean="0">
                <a:latin typeface="Sakkal Majalla" pitchFamily="2" charset="-78"/>
                <a:cs typeface="Sakkal Majalla" pitchFamily="2" charset="-78"/>
              </a:rPr>
              <a:t>of pocket </a:t>
            </a:r>
            <a:r>
              <a:rPr lang="en-US" b="1" dirty="0">
                <a:latin typeface="Sakkal Majalla" pitchFamily="2" charset="-78"/>
                <a:cs typeface="Sakkal Majalla" pitchFamily="2" charset="-78"/>
              </a:rPr>
              <a:t>damage.</a:t>
            </a:r>
          </a:p>
          <a:p>
            <a:pPr marL="0" indent="0" algn="just">
              <a:buNone/>
            </a:pPr>
            <a:r>
              <a:rPr lang="en-US" b="1" dirty="0">
                <a:solidFill>
                  <a:srgbClr val="FF0000"/>
                </a:solidFill>
                <a:latin typeface="Sakkal Majalla" pitchFamily="2" charset="-78"/>
                <a:cs typeface="Sakkal Majalla" pitchFamily="2" charset="-78"/>
              </a:rPr>
              <a:t>pocket reduction: </a:t>
            </a:r>
            <a:r>
              <a:rPr lang="en-US" b="1" dirty="0">
                <a:latin typeface="Sakkal Majalla" pitchFamily="2" charset="-78"/>
                <a:cs typeface="Sakkal Majalla" pitchFamily="2" charset="-78"/>
              </a:rPr>
              <a:t>eliminate collection area from pocket position; may </a:t>
            </a:r>
            <a:r>
              <a:rPr lang="en-US" b="1" dirty="0" smtClean="0">
                <a:latin typeface="Sakkal Majalla" pitchFamily="2" charset="-78"/>
                <a:cs typeface="Sakkal Majalla" pitchFamily="2" charset="-78"/>
              </a:rPr>
              <a:t>include bone </a:t>
            </a:r>
            <a:r>
              <a:rPr lang="en-US" b="1" dirty="0">
                <a:latin typeface="Sakkal Majalla" pitchFamily="2" charset="-78"/>
                <a:cs typeface="Sakkal Majalla" pitchFamily="2" charset="-78"/>
              </a:rPr>
              <a:t>grafts.</a:t>
            </a:r>
          </a:p>
          <a:p>
            <a:pPr marL="0" indent="0" algn="just">
              <a:buNone/>
            </a:pPr>
            <a:r>
              <a:rPr lang="en-US" b="1" dirty="0">
                <a:solidFill>
                  <a:srgbClr val="FF0000"/>
                </a:solidFill>
                <a:latin typeface="Sakkal Majalla" pitchFamily="2" charset="-78"/>
                <a:cs typeface="Sakkal Majalla" pitchFamily="2" charset="-78"/>
              </a:rPr>
              <a:t>ridge augmentation: </a:t>
            </a:r>
            <a:r>
              <a:rPr lang="en-US" b="1" dirty="0">
                <a:latin typeface="Sakkal Majalla" pitchFamily="2" charset="-78"/>
                <a:cs typeface="Sakkal Majalla" pitchFamily="2" charset="-78"/>
              </a:rPr>
              <a:t>bone graft inserts to reshape to the natural contour </a:t>
            </a:r>
            <a:r>
              <a:rPr lang="en-US" b="1" dirty="0" smtClean="0">
                <a:latin typeface="Sakkal Majalla" pitchFamily="2" charset="-78"/>
                <a:cs typeface="Sakkal Majalla" pitchFamily="2" charset="-78"/>
              </a:rPr>
              <a:t>of gingival </a:t>
            </a:r>
            <a:r>
              <a:rPr lang="en-US" b="1" dirty="0">
                <a:latin typeface="Sakkal Majalla" pitchFamily="2" charset="-78"/>
                <a:cs typeface="Sakkal Majalla" pitchFamily="2" charset="-78"/>
              </a:rPr>
              <a:t>and alveolar bone.</a:t>
            </a:r>
          </a:p>
          <a:p>
            <a:pPr marL="0" indent="0" algn="just">
              <a:buNone/>
            </a:pPr>
            <a:r>
              <a:rPr lang="en-US" b="1" dirty="0">
                <a:solidFill>
                  <a:srgbClr val="FF0000"/>
                </a:solidFill>
                <a:latin typeface="Sakkal Majalla" pitchFamily="2" charset="-78"/>
                <a:cs typeface="Sakkal Majalla" pitchFamily="2" charset="-78"/>
              </a:rPr>
              <a:t>sinus augmentation</a:t>
            </a:r>
            <a:r>
              <a:rPr lang="en-US" b="1" dirty="0">
                <a:latin typeface="Sakkal Majalla" pitchFamily="2" charset="-78"/>
                <a:cs typeface="Sakkal Majalla" pitchFamily="2" charset="-78"/>
              </a:rPr>
              <a:t>: raising the floor of the sinus cavity and building bone </a:t>
            </a:r>
            <a:r>
              <a:rPr lang="en-US" b="1" dirty="0" smtClean="0">
                <a:latin typeface="Sakkal Majalla" pitchFamily="2" charset="-78"/>
                <a:cs typeface="Sakkal Majalla" pitchFamily="2" charset="-78"/>
              </a:rPr>
              <a:t>replacement may </a:t>
            </a:r>
            <a:r>
              <a:rPr lang="en-US" b="1" dirty="0">
                <a:latin typeface="Sakkal Majalla" pitchFamily="2" charset="-78"/>
                <a:cs typeface="Sakkal Majalla" pitchFamily="2" charset="-78"/>
              </a:rPr>
              <a:t>be necessary for placement of maxillary implants in </a:t>
            </a:r>
            <a:r>
              <a:rPr lang="en-US" b="1" dirty="0" smtClean="0">
                <a:latin typeface="Sakkal Majalla" pitchFamily="2" charset="-78"/>
                <a:cs typeface="Sakkal Majalla" pitchFamily="2" charset="-78"/>
              </a:rPr>
              <a:t>cosmetic surgery</a:t>
            </a:r>
            <a:r>
              <a:rPr lang="en-US" b="1" dirty="0">
                <a:latin typeface="Sakkal Majalla" pitchFamily="2" charset="-78"/>
                <a:cs typeface="Sakkal Majalla" pitchFamily="2" charset="-78"/>
              </a:rPr>
              <a:t>.</a:t>
            </a:r>
          </a:p>
          <a:p>
            <a:pPr marL="0" indent="0" algn="just">
              <a:buNone/>
            </a:pPr>
            <a:r>
              <a:rPr lang="en-US" b="1" dirty="0">
                <a:solidFill>
                  <a:srgbClr val="FF0000"/>
                </a:solidFill>
                <a:latin typeface="Sakkal Majalla" pitchFamily="2" charset="-78"/>
                <a:cs typeface="Sakkal Majalla" pitchFamily="2" charset="-78"/>
              </a:rPr>
              <a:t>combination procedures: </a:t>
            </a:r>
            <a:r>
              <a:rPr lang="en-US" b="1" dirty="0">
                <a:latin typeface="Sakkal Majalla" pitchFamily="2" charset="-78"/>
                <a:cs typeface="Sakkal Majalla" pitchFamily="2" charset="-78"/>
              </a:rPr>
              <a:t>union of more than one procedure to achieve </a:t>
            </a:r>
            <a:r>
              <a:rPr lang="en-US" b="1" dirty="0" smtClean="0">
                <a:latin typeface="Sakkal Majalla" pitchFamily="2" charset="-78"/>
                <a:cs typeface="Sakkal Majalla" pitchFamily="2" charset="-78"/>
              </a:rPr>
              <a:t>cosmetic effect</a:t>
            </a:r>
            <a:r>
              <a:rPr lang="en-US" b="1" dirty="0">
                <a:latin typeface="Sakkal Majalla" pitchFamily="2" charset="-78"/>
                <a:cs typeface="Sakkal Majalla" pitchFamily="2" charset="-78"/>
              </a:rPr>
              <a:t>.</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32338062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152400"/>
            <a:ext cx="8286750" cy="6024563"/>
          </a:xfrm>
        </p:spPr>
        <p:txBody>
          <a:bodyPr>
            <a:normAutofit lnSpcReduction="10000"/>
          </a:bodyPr>
          <a:lstStyle/>
          <a:p>
            <a:pPr marL="0" indent="0" algn="just">
              <a:buNone/>
            </a:pPr>
            <a:r>
              <a:rPr lang="en-US" sz="4000" b="1" dirty="0">
                <a:solidFill>
                  <a:srgbClr val="00B050"/>
                </a:solidFill>
                <a:latin typeface="Sakkal Majalla" pitchFamily="2" charset="-78"/>
                <a:cs typeface="Sakkal Majalla" pitchFamily="2" charset="-78"/>
              </a:rPr>
              <a:t>Instrumentation for </a:t>
            </a:r>
            <a:r>
              <a:rPr lang="en-US" sz="4000" b="1" dirty="0" smtClean="0">
                <a:solidFill>
                  <a:srgbClr val="00B050"/>
                </a:solidFill>
                <a:latin typeface="Sakkal Majalla" pitchFamily="2" charset="-78"/>
                <a:cs typeface="Sakkal Majalla" pitchFamily="2" charset="-78"/>
              </a:rPr>
              <a:t>Periodontics:</a:t>
            </a:r>
          </a:p>
          <a:p>
            <a:pPr marL="0" indent="0" algn="just">
              <a:buNone/>
            </a:pPr>
            <a:r>
              <a:rPr lang="en-US" b="1" dirty="0">
                <a:latin typeface="Sakkal Majalla" pitchFamily="2" charset="-78"/>
                <a:cs typeface="Sakkal Majalla" pitchFamily="2" charset="-78"/>
              </a:rPr>
              <a:t>Periodontal treatment requires </a:t>
            </a:r>
            <a:r>
              <a:rPr lang="en-US" b="1" dirty="0" smtClean="0">
                <a:latin typeface="Sakkal Majalla" pitchFamily="2" charset="-78"/>
                <a:cs typeface="Sakkal Majalla" pitchFamily="2" charset="-78"/>
              </a:rPr>
              <a:t>specialized instruments</a:t>
            </a:r>
            <a:r>
              <a:rPr lang="en-US" b="1" dirty="0">
                <a:latin typeface="Sakkal Majalla" pitchFamily="2" charset="-78"/>
                <a:cs typeface="Sakkal Majalla" pitchFamily="2" charset="-78"/>
              </a:rPr>
              <a:t>, most of which </a:t>
            </a:r>
            <a:r>
              <a:rPr lang="en-US" b="1" dirty="0" smtClean="0">
                <a:latin typeface="Sakkal Majalla" pitchFamily="2" charset="-78"/>
                <a:cs typeface="Sakkal Majalla" pitchFamily="2" charset="-78"/>
              </a:rPr>
              <a:t>are hand instruments, although </a:t>
            </a:r>
            <a:r>
              <a:rPr lang="en-US" b="1" dirty="0">
                <a:latin typeface="Sakkal Majalla" pitchFamily="2" charset="-78"/>
                <a:cs typeface="Sakkal Majalla" pitchFamily="2" charset="-78"/>
              </a:rPr>
              <a:t>ultrasonic, sonic, laser, and </a:t>
            </a:r>
            <a:r>
              <a:rPr lang="en-US" b="1" dirty="0" smtClean="0">
                <a:latin typeface="Sakkal Majalla" pitchFamily="2" charset="-78"/>
                <a:cs typeface="Sakkal Majalla" pitchFamily="2" charset="-78"/>
              </a:rPr>
              <a:t>power-driven tools are also </a:t>
            </a:r>
            <a:r>
              <a:rPr lang="en-US" b="1" dirty="0">
                <a:latin typeface="Sakkal Majalla" pitchFamily="2" charset="-78"/>
                <a:cs typeface="Sakkal Majalla" pitchFamily="2" charset="-78"/>
              </a:rPr>
              <a:t>part of the necessary setup</a:t>
            </a:r>
            <a:r>
              <a:rPr lang="en-US" b="1" dirty="0" smtClean="0">
                <a:latin typeface="Sakkal Majalla" pitchFamily="2" charset="-78"/>
                <a:cs typeface="Sakkal Majalla" pitchFamily="2" charset="-78"/>
              </a:rPr>
              <a:t>.</a:t>
            </a:r>
          </a:p>
          <a:p>
            <a:pPr marL="0" indent="0" algn="just">
              <a:buNone/>
            </a:pPr>
            <a:r>
              <a:rPr lang="en-US" sz="4000" b="1" dirty="0">
                <a:solidFill>
                  <a:srgbClr val="00B050"/>
                </a:solidFill>
                <a:latin typeface="Sakkal Majalla" pitchFamily="2" charset="-78"/>
                <a:cs typeface="Sakkal Majalla" pitchFamily="2" charset="-78"/>
              </a:rPr>
              <a:t>Periodontal Hand </a:t>
            </a:r>
            <a:r>
              <a:rPr lang="en-US" sz="4000" b="1" dirty="0" smtClean="0">
                <a:solidFill>
                  <a:srgbClr val="00B050"/>
                </a:solidFill>
                <a:latin typeface="Sakkal Majalla" pitchFamily="2" charset="-78"/>
                <a:cs typeface="Sakkal Majalla" pitchFamily="2" charset="-78"/>
              </a:rPr>
              <a:t>Instruments:</a:t>
            </a:r>
          </a:p>
          <a:p>
            <a:pPr marL="0" indent="0" algn="just">
              <a:buNone/>
            </a:pPr>
            <a:r>
              <a:rPr lang="en-US" b="1" dirty="0">
                <a:latin typeface="Sakkal Majalla" pitchFamily="2" charset="-78"/>
                <a:cs typeface="Sakkal Majalla" pitchFamily="2" charset="-78"/>
              </a:rPr>
              <a:t>Hand instruments employed in periodontal treatment, illustrated in </a:t>
            </a:r>
            <a:r>
              <a:rPr lang="en-US" b="1" dirty="0" smtClean="0">
                <a:latin typeface="Sakkal Majalla" pitchFamily="2" charset="-78"/>
                <a:cs typeface="Sakkal Majalla" pitchFamily="2" charset="-78"/>
              </a:rPr>
              <a:t>are </a:t>
            </a:r>
            <a:r>
              <a:rPr lang="en-US" b="1" dirty="0">
                <a:latin typeface="Sakkal Majalla" pitchFamily="2" charset="-78"/>
                <a:cs typeface="Sakkal Majalla" pitchFamily="2" charset="-78"/>
              </a:rPr>
              <a:t>used in a push or pull method to accomplish </a:t>
            </a:r>
            <a:r>
              <a:rPr lang="en-US" b="1" dirty="0" smtClean="0">
                <a:latin typeface="Sakkal Majalla" pitchFamily="2" charset="-78"/>
                <a:cs typeface="Sakkal Majalla" pitchFamily="2" charset="-78"/>
              </a:rPr>
              <a:t>a desired outcome. Push </a:t>
            </a:r>
            <a:r>
              <a:rPr lang="en-US" b="1" dirty="0">
                <a:latin typeface="Sakkal Majalla" pitchFamily="2" charset="-78"/>
                <a:cs typeface="Sakkal Majalla" pitchFamily="2" charset="-78"/>
              </a:rPr>
              <a:t>instruments use a push stroke direction with a blade-to-tooth angle </a:t>
            </a:r>
            <a:r>
              <a:rPr lang="en-US" b="1" dirty="0" smtClean="0">
                <a:latin typeface="Sakkal Majalla" pitchFamily="2" charset="-78"/>
                <a:cs typeface="Sakkal Majalla" pitchFamily="2" charset="-78"/>
              </a:rPr>
              <a:t>of less </a:t>
            </a:r>
            <a:r>
              <a:rPr lang="en-US" b="1" dirty="0">
                <a:latin typeface="Sakkal Majalla" pitchFamily="2" charset="-78"/>
                <a:cs typeface="Sakkal Majalla" pitchFamily="2" charset="-78"/>
              </a:rPr>
              <a:t>than 45 degrees perpendicular to the </a:t>
            </a:r>
            <a:r>
              <a:rPr lang="en-US" b="1" dirty="0" smtClean="0">
                <a:latin typeface="Sakkal Majalla" pitchFamily="2" charset="-78"/>
                <a:cs typeface="Sakkal Majalla" pitchFamily="2" charset="-78"/>
              </a:rPr>
              <a:t>instrument’s shaft</a:t>
            </a:r>
            <a:r>
              <a:rPr lang="en-US" b="1" dirty="0">
                <a:latin typeface="Sakkal Majalla" pitchFamily="2" charset="-78"/>
                <a:cs typeface="Sakkal Majalla" pitchFamily="2" charset="-78"/>
              </a:rPr>
              <a:t>. An example is </a:t>
            </a:r>
            <a:r>
              <a:rPr lang="en-US" b="1" dirty="0" smtClean="0">
                <a:latin typeface="Sakkal Majalla" pitchFamily="2" charset="-78"/>
                <a:cs typeface="Sakkal Majalla" pitchFamily="2" charset="-78"/>
              </a:rPr>
              <a:t>the chisel</a:t>
            </a:r>
            <a:r>
              <a:rPr lang="en-US" b="1" dirty="0">
                <a:latin typeface="Sakkal Majalla" pitchFamily="2" charset="-78"/>
                <a:cs typeface="Sakkal Majalla" pitchFamily="2" charset="-78"/>
              </a:rPr>
              <a:t>. Pull instruments use </a:t>
            </a:r>
            <a:r>
              <a:rPr lang="en-US" b="1" dirty="0" smtClean="0">
                <a:latin typeface="Sakkal Majalla" pitchFamily="2" charset="-78"/>
                <a:cs typeface="Sakkal Majalla" pitchFamily="2" charset="-78"/>
              </a:rPr>
              <a:t>a pull </a:t>
            </a:r>
            <a:r>
              <a:rPr lang="en-US" b="1" dirty="0">
                <a:latin typeface="Sakkal Majalla" pitchFamily="2" charset="-78"/>
                <a:cs typeface="Sakkal Majalla" pitchFamily="2" charset="-78"/>
              </a:rPr>
              <a:t>stroke direction with a blade-to-tooth </a:t>
            </a:r>
            <a:r>
              <a:rPr lang="en-US" b="1" dirty="0" smtClean="0">
                <a:latin typeface="Sakkal Majalla" pitchFamily="2" charset="-78"/>
                <a:cs typeface="Sakkal Majalla" pitchFamily="2" charset="-78"/>
              </a:rPr>
              <a:t>angle of </a:t>
            </a:r>
            <a:r>
              <a:rPr lang="en-US" b="1" dirty="0">
                <a:latin typeface="Sakkal Majalla" pitchFamily="2" charset="-78"/>
                <a:cs typeface="Sakkal Majalla" pitchFamily="2" charset="-78"/>
              </a:rPr>
              <a:t>between 45 and 90 degrees perpendicular to </a:t>
            </a:r>
            <a:r>
              <a:rPr lang="en-US" b="1" dirty="0" smtClean="0">
                <a:latin typeface="Sakkal Majalla" pitchFamily="2" charset="-78"/>
                <a:cs typeface="Sakkal Majalla" pitchFamily="2" charset="-78"/>
              </a:rPr>
              <a:t>the instrument’s </a:t>
            </a:r>
            <a:r>
              <a:rPr lang="en-US" b="1" dirty="0">
                <a:latin typeface="Sakkal Majalla" pitchFamily="2" charset="-78"/>
                <a:cs typeface="Sakkal Majalla" pitchFamily="2" charset="-78"/>
              </a:rPr>
              <a:t>shaft. </a:t>
            </a:r>
            <a:r>
              <a:rPr lang="en-US" b="1" dirty="0" smtClean="0">
                <a:latin typeface="Sakkal Majalla" pitchFamily="2" charset="-78"/>
                <a:cs typeface="Sakkal Majalla" pitchFamily="2" charset="-78"/>
              </a:rPr>
              <a:t>The most </a:t>
            </a:r>
            <a:r>
              <a:rPr lang="en-US" b="1" dirty="0">
                <a:latin typeface="Sakkal Majalla" pitchFamily="2" charset="-78"/>
                <a:cs typeface="Sakkal Majalla" pitchFamily="2" charset="-78"/>
              </a:rPr>
              <a:t>effective pull angle </a:t>
            </a:r>
            <a:r>
              <a:rPr lang="en-US" b="1" dirty="0" smtClean="0">
                <a:latin typeface="Sakkal Majalla" pitchFamily="2" charset="-78"/>
                <a:cs typeface="Sakkal Majalla" pitchFamily="2" charset="-78"/>
              </a:rPr>
              <a:t>is approximately </a:t>
            </a:r>
            <a:r>
              <a:rPr lang="en-US" b="1" dirty="0">
                <a:latin typeface="Sakkal Majalla" pitchFamily="2" charset="-78"/>
                <a:cs typeface="Sakkal Majalla" pitchFamily="2" charset="-78"/>
              </a:rPr>
              <a:t>75 degrees. Examples include </a:t>
            </a:r>
            <a:r>
              <a:rPr lang="en-US" b="1" dirty="0" err="1" smtClean="0">
                <a:latin typeface="Sakkal Majalla" pitchFamily="2" charset="-78"/>
                <a:cs typeface="Sakkal Majalla" pitchFamily="2" charset="-78"/>
              </a:rPr>
              <a:t>scalers</a:t>
            </a:r>
            <a:r>
              <a:rPr lang="en-US" b="1" dirty="0" smtClean="0">
                <a:latin typeface="Sakkal Majalla" pitchFamily="2" charset="-78"/>
                <a:cs typeface="Sakkal Majalla" pitchFamily="2" charset="-78"/>
              </a:rPr>
              <a:t>, curettes</a:t>
            </a:r>
            <a:r>
              <a:rPr lang="en-US" b="1" dirty="0">
                <a:latin typeface="Sakkal Majalla" pitchFamily="2" charset="-78"/>
                <a:cs typeface="Sakkal Majalla" pitchFamily="2" charset="-78"/>
              </a:rPr>
              <a:t>, hoes, and files. </a:t>
            </a:r>
            <a:endParaRPr lang="ar-SY" b="1" dirty="0">
              <a:solidFill>
                <a:srgbClr val="00B050"/>
              </a:solidFill>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2432104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1" y="304800"/>
            <a:ext cx="4953000" cy="6172200"/>
          </a:xfrm>
        </p:spPr>
        <p:txBody>
          <a:bodyPr>
            <a:normAutofit lnSpcReduction="10000"/>
          </a:bodyPr>
          <a:lstStyle/>
          <a:p>
            <a:pPr marL="0" indent="0" algn="just">
              <a:buNone/>
            </a:pPr>
            <a:r>
              <a:rPr lang="en-US" sz="4300" b="1" dirty="0">
                <a:solidFill>
                  <a:srgbClr val="00B050"/>
                </a:solidFill>
                <a:latin typeface="Sakkal Majalla" pitchFamily="2" charset="-78"/>
                <a:cs typeface="Sakkal Majalla" pitchFamily="2" charset="-78"/>
              </a:rPr>
              <a:t>Hand instruments </a:t>
            </a:r>
            <a:r>
              <a:rPr lang="en-US" sz="4300" b="1" dirty="0" smtClean="0">
                <a:solidFill>
                  <a:srgbClr val="00B050"/>
                </a:solidFill>
                <a:latin typeface="Sakkal Majalla" pitchFamily="2" charset="-78"/>
                <a:cs typeface="Sakkal Majalla" pitchFamily="2" charset="-78"/>
              </a:rPr>
              <a:t>are: </a:t>
            </a:r>
          </a:p>
          <a:p>
            <a:pPr marL="0" indent="0" algn="just">
              <a:buNone/>
            </a:pPr>
            <a:r>
              <a:rPr lang="en-US" b="1" dirty="0" smtClean="0">
                <a:solidFill>
                  <a:srgbClr val="FF0000"/>
                </a:solidFill>
                <a:latin typeface="Sakkal Majalla" pitchFamily="2" charset="-78"/>
                <a:cs typeface="Sakkal Majalla" pitchFamily="2" charset="-78"/>
              </a:rPr>
              <a:t>periodontal </a:t>
            </a:r>
            <a:r>
              <a:rPr lang="en-US" b="1" dirty="0">
                <a:solidFill>
                  <a:srgbClr val="FF0000"/>
                </a:solidFill>
                <a:latin typeface="Sakkal Majalla" pitchFamily="2" charset="-78"/>
                <a:cs typeface="Sakkal Majalla" pitchFamily="2" charset="-78"/>
              </a:rPr>
              <a:t>probe: </a:t>
            </a:r>
            <a:r>
              <a:rPr lang="en-US" b="1" dirty="0">
                <a:latin typeface="Sakkal Majalla" pitchFamily="2" charset="-78"/>
                <a:cs typeface="Sakkal Majalla" pitchFamily="2" charset="-78"/>
              </a:rPr>
              <a:t>used to measure the depth of the periodontal pocket </a:t>
            </a:r>
            <a:r>
              <a:rPr lang="en-US" b="1" dirty="0" smtClean="0">
                <a:latin typeface="Sakkal Majalla" pitchFamily="2" charset="-78"/>
                <a:cs typeface="Sakkal Majalla" pitchFamily="2" charset="-78"/>
              </a:rPr>
              <a:t>by determining </a:t>
            </a:r>
            <a:r>
              <a:rPr lang="en-US" b="1" dirty="0">
                <a:latin typeface="Sakkal Majalla" pitchFamily="2" charset="-78"/>
                <a:cs typeface="Sakkal Majalla" pitchFamily="2" charset="-78"/>
              </a:rPr>
              <a:t>the amount of gingival tissue attachment. A probe may be </a:t>
            </a:r>
            <a:r>
              <a:rPr lang="en-US" b="1" dirty="0" smtClean="0">
                <a:latin typeface="Sakkal Majalla" pitchFamily="2" charset="-78"/>
                <a:cs typeface="Sakkal Majalla" pitchFamily="2" charset="-78"/>
              </a:rPr>
              <a:t>flat or </a:t>
            </a:r>
            <a:r>
              <a:rPr lang="en-US" b="1" dirty="0">
                <a:latin typeface="Sakkal Majalla" pitchFamily="2" charset="-78"/>
                <a:cs typeface="Sakkal Majalla" pitchFamily="2" charset="-78"/>
              </a:rPr>
              <a:t>round bladed and is marked in measured increments. Automatic </a:t>
            </a:r>
            <a:r>
              <a:rPr lang="en-US" b="1" dirty="0" smtClean="0">
                <a:latin typeface="Sakkal Majalla" pitchFamily="2" charset="-78"/>
                <a:cs typeface="Sakkal Majalla" pitchFamily="2" charset="-78"/>
              </a:rPr>
              <a:t>periodontal probes </a:t>
            </a:r>
            <a:r>
              <a:rPr lang="en-US" b="1" dirty="0">
                <a:latin typeface="Sakkal Majalla" pitchFamily="2" charset="-78"/>
                <a:cs typeface="Sakkal Majalla" pitchFamily="2" charset="-78"/>
              </a:rPr>
              <a:t>are available and are used by inserting the probe wire </a:t>
            </a:r>
            <a:r>
              <a:rPr lang="en-US" b="1" dirty="0" smtClean="0">
                <a:latin typeface="Sakkal Majalla" pitchFamily="2" charset="-78"/>
                <a:cs typeface="Sakkal Majalla" pitchFamily="2" charset="-78"/>
              </a:rPr>
              <a:t>into the </a:t>
            </a:r>
            <a:r>
              <a:rPr lang="en-US" b="1" dirty="0">
                <a:latin typeface="Sakkal Majalla" pitchFamily="2" charset="-78"/>
                <a:cs typeface="Sakkal Majalla" pitchFamily="2" charset="-78"/>
              </a:rPr>
              <a:t>sulcus area to determine and record the measurement on a </a:t>
            </a:r>
            <a:r>
              <a:rPr lang="en-US" b="1" dirty="0" smtClean="0">
                <a:latin typeface="Sakkal Majalla" pitchFamily="2" charset="-78"/>
                <a:cs typeface="Sakkal Majalla" pitchFamily="2" charset="-78"/>
              </a:rPr>
              <a:t>computer. </a:t>
            </a:r>
          </a:p>
          <a:p>
            <a:pPr marL="0" indent="0" algn="just">
              <a:buNone/>
            </a:pPr>
            <a:r>
              <a:rPr lang="en-US" b="1" dirty="0" smtClean="0">
                <a:solidFill>
                  <a:srgbClr val="FF0000"/>
                </a:solidFill>
                <a:latin typeface="Sakkal Majalla" pitchFamily="2" charset="-78"/>
                <a:cs typeface="Sakkal Majalla" pitchFamily="2" charset="-78"/>
              </a:rPr>
              <a:t>explorer</a:t>
            </a:r>
            <a:r>
              <a:rPr lang="en-US" b="1" dirty="0">
                <a:solidFill>
                  <a:srgbClr val="FF0000"/>
                </a:solidFill>
                <a:latin typeface="Sakkal Majalla" pitchFamily="2" charset="-78"/>
                <a:cs typeface="Sakkal Majalla" pitchFamily="2" charset="-78"/>
              </a:rPr>
              <a:t>: </a:t>
            </a:r>
            <a:r>
              <a:rPr lang="en-US" b="1" dirty="0">
                <a:latin typeface="Sakkal Majalla" pitchFamily="2" charset="-78"/>
                <a:cs typeface="Sakkal Majalla" pitchFamily="2" charset="-78"/>
              </a:rPr>
              <a:t>instrument with a longer, tapered, thin wire tip to determine </a:t>
            </a:r>
            <a:r>
              <a:rPr lang="en-US" b="1" dirty="0" smtClean="0">
                <a:latin typeface="Sakkal Majalla" pitchFamily="2" charset="-78"/>
                <a:cs typeface="Sakkal Majalla" pitchFamily="2" charset="-78"/>
              </a:rPr>
              <a:t>calculus formation</a:t>
            </a:r>
            <a:r>
              <a:rPr lang="en-US" b="1" dirty="0">
                <a:latin typeface="Sakkal Majalla" pitchFamily="2" charset="-78"/>
                <a:cs typeface="Sakkal Majalla" pitchFamily="2" charset="-78"/>
              </a:rPr>
              <a:t>, restoration overhangs, and any root </a:t>
            </a:r>
            <a:r>
              <a:rPr lang="en-US" b="1" dirty="0">
                <a:solidFill>
                  <a:srgbClr val="FF0000"/>
                </a:solidFill>
                <a:latin typeface="Sakkal Majalla" pitchFamily="2" charset="-78"/>
                <a:cs typeface="Sakkal Majalla" pitchFamily="2" charset="-78"/>
              </a:rPr>
              <a:t>furcation</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involvement.</a:t>
            </a: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43</a:t>
            </a:fld>
            <a:endParaRPr lang="en-US"/>
          </a:p>
        </p:txBody>
      </p:sp>
      <p:pic>
        <p:nvPicPr>
          <p:cNvPr id="2050" name="Picture 2" descr="C:\Users\Techno.Home\Desktop\hz_in_news_titan_pa-sonde2-_01-om5wiwde8amj2xi73qhcw8asd0o3njasm2vhcul2e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3641802" cy="36418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echno.Home\Desktop\714ylD0sHTL._SX466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58776"/>
            <a:ext cx="3413202" cy="240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7633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143000"/>
            <a:ext cx="4781550" cy="3276600"/>
          </a:xfrm>
        </p:spPr>
        <p:txBody>
          <a:bodyPr/>
          <a:lstStyle/>
          <a:p>
            <a:pPr marL="0" indent="0" algn="just">
              <a:buNone/>
            </a:pPr>
            <a:r>
              <a:rPr lang="en-US" b="1" dirty="0">
                <a:solidFill>
                  <a:srgbClr val="FF0000"/>
                </a:solidFill>
                <a:latin typeface="Sakkal Majalla" pitchFamily="2" charset="-78"/>
                <a:cs typeface="Sakkal Majalla" pitchFamily="2" charset="-78"/>
              </a:rPr>
              <a:t> </a:t>
            </a:r>
            <a:r>
              <a:rPr lang="en-US" b="1" dirty="0" err="1">
                <a:solidFill>
                  <a:srgbClr val="FF0000"/>
                </a:solidFill>
                <a:latin typeface="Sakkal Majalla" pitchFamily="2" charset="-78"/>
                <a:cs typeface="Sakkal Majalla" pitchFamily="2" charset="-78"/>
              </a:rPr>
              <a:t>scaler</a:t>
            </a:r>
            <a:r>
              <a:rPr lang="en-US" b="1" dirty="0">
                <a:latin typeface="Sakkal Majalla" pitchFamily="2" charset="-78"/>
                <a:cs typeface="Sakkal Majalla" pitchFamily="2" charset="-78"/>
              </a:rPr>
              <a:t>: instrument with a sharpened blade to remove </a:t>
            </a:r>
            <a:r>
              <a:rPr lang="en-US" b="1" dirty="0" err="1">
                <a:latin typeface="Sakkal Majalla" pitchFamily="2" charset="-78"/>
                <a:cs typeface="Sakkal Majalla" pitchFamily="2" charset="-78"/>
              </a:rPr>
              <a:t>supragingival</a:t>
            </a:r>
            <a:r>
              <a:rPr lang="en-US" b="1" dirty="0">
                <a:latin typeface="Sakkal Majalla" pitchFamily="2" charset="-78"/>
                <a:cs typeface="Sakkal Majalla" pitchFamily="2" charset="-78"/>
              </a:rPr>
              <a:t> calculus deposits and stains. </a:t>
            </a:r>
            <a:r>
              <a:rPr lang="en-US" b="1" dirty="0" err="1">
                <a:latin typeface="Sakkal Majalla" pitchFamily="2" charset="-78"/>
                <a:cs typeface="Sakkal Majalla" pitchFamily="2" charset="-78"/>
              </a:rPr>
              <a:t>Scalers</a:t>
            </a:r>
            <a:r>
              <a:rPr lang="en-US" b="1" dirty="0">
                <a:latin typeface="Sakkal Majalla" pitchFamily="2" charset="-78"/>
                <a:cs typeface="Sakkal Majalla" pitchFamily="2" charset="-78"/>
              </a:rPr>
              <a:t> are available in various shapes such as sickle for universal use, straight for anterior areas, and contra-angled for posterior areas.</a:t>
            </a:r>
          </a:p>
          <a:p>
            <a:pPr marL="0" indent="0" algn="just">
              <a:buNone/>
            </a:pPr>
            <a:endParaRPr lang="ar-SY"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44</a:t>
            </a:fld>
            <a:endParaRPr lang="en-US"/>
          </a:p>
        </p:txBody>
      </p:sp>
      <p:pic>
        <p:nvPicPr>
          <p:cNvPr id="3074" name="Picture 2" descr="C:\Users\Techno.Home\Desktop\128425-155764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066800"/>
            <a:ext cx="363855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4099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381000"/>
            <a:ext cx="4248150" cy="5867399"/>
          </a:xfrm>
        </p:spPr>
        <p:txBody>
          <a:bodyPr>
            <a:normAutofit/>
          </a:bodyPr>
          <a:lstStyle/>
          <a:p>
            <a:pPr marL="0" indent="0" algn="just">
              <a:buNone/>
            </a:pPr>
            <a:r>
              <a:rPr lang="en-US" b="1" dirty="0">
                <a:solidFill>
                  <a:srgbClr val="FF0000"/>
                </a:solidFill>
                <a:latin typeface="Sakkal Majalla" pitchFamily="2" charset="-78"/>
                <a:cs typeface="Sakkal Majalla" pitchFamily="2" charset="-78"/>
              </a:rPr>
              <a:t>hoe: </a:t>
            </a:r>
            <a:r>
              <a:rPr lang="en-US" b="1" dirty="0">
                <a:latin typeface="Sakkal Majalla" pitchFamily="2" charset="-78"/>
                <a:cs typeface="Sakkal Majalla" pitchFamily="2" charset="-78"/>
              </a:rPr>
              <a:t>instrument with a long shank and a hoe-like tip; used to remove heavy or thick </a:t>
            </a:r>
            <a:r>
              <a:rPr lang="en-US" b="1" dirty="0" err="1">
                <a:latin typeface="Sakkal Majalla" pitchFamily="2" charset="-78"/>
                <a:cs typeface="Sakkal Majalla" pitchFamily="2" charset="-78"/>
              </a:rPr>
              <a:t>supragingival</a:t>
            </a:r>
            <a:r>
              <a:rPr lang="en-US" b="1" dirty="0">
                <a:latin typeface="Sakkal Majalla" pitchFamily="2" charset="-78"/>
                <a:cs typeface="Sakkal Majalla" pitchFamily="2" charset="-78"/>
              </a:rPr>
              <a:t> calculus in posterior areas.</a:t>
            </a:r>
          </a:p>
          <a:p>
            <a:pPr marL="0" indent="0" algn="just">
              <a:buNone/>
            </a:pPr>
            <a:r>
              <a:rPr lang="en-US" b="1" dirty="0">
                <a:solidFill>
                  <a:srgbClr val="FF0000"/>
                </a:solidFill>
                <a:latin typeface="Sakkal Majalla" pitchFamily="2" charset="-78"/>
                <a:cs typeface="Sakkal Majalla" pitchFamily="2" charset="-78"/>
              </a:rPr>
              <a:t>chisel: </a:t>
            </a:r>
            <a:r>
              <a:rPr lang="en-US" b="1" dirty="0">
                <a:latin typeface="Sakkal Majalla" pitchFamily="2" charset="-78"/>
                <a:cs typeface="Sakkal Majalla" pitchFamily="2" charset="-78"/>
              </a:rPr>
              <a:t>instrument with a longer shaft and a chisel-bladed tip; used to break off and remove heavy calculus in the anterior region</a:t>
            </a:r>
            <a:r>
              <a:rPr lang="en-US" b="1" dirty="0" smtClean="0">
                <a:latin typeface="Sakkal Majalla" pitchFamily="2" charset="-78"/>
                <a:cs typeface="Sakkal Majalla" pitchFamily="2" charset="-78"/>
              </a:rPr>
              <a:t>.</a:t>
            </a:r>
          </a:p>
          <a:p>
            <a:pPr marL="0" indent="0" algn="just">
              <a:buNone/>
            </a:pPr>
            <a:r>
              <a:rPr lang="en-US" b="1" dirty="0">
                <a:solidFill>
                  <a:srgbClr val="FF0000"/>
                </a:solidFill>
                <a:latin typeface="Sakkal Majalla" pitchFamily="2" charset="-78"/>
                <a:cs typeface="Sakkal Majalla" pitchFamily="2" charset="-78"/>
              </a:rPr>
              <a:t>file: </a:t>
            </a:r>
            <a:r>
              <a:rPr lang="en-US" b="1" dirty="0">
                <a:latin typeface="Sakkal Majalla" pitchFamily="2" charset="-78"/>
                <a:cs typeface="Sakkal Majalla" pitchFamily="2" charset="-78"/>
              </a:rPr>
              <a:t>hand instrument with multiple cutting edges; used to smooth off rough and uneven tissues and remove stubborn calculus deposits.</a:t>
            </a:r>
          </a:p>
          <a:p>
            <a:pPr marL="0" indent="0" algn="just">
              <a:buNone/>
            </a:pPr>
            <a:endParaRPr lang="en-US" b="1" dirty="0">
              <a:latin typeface="Sakkal Majalla" pitchFamily="2" charset="-78"/>
              <a:cs typeface="Sakkal Majalla" pitchFamily="2" charset="-78"/>
            </a:endParaRPr>
          </a:p>
          <a:p>
            <a:endParaRPr lang="ar-SY"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45</a:t>
            </a:fld>
            <a:endParaRPr lang="en-US"/>
          </a:p>
        </p:txBody>
      </p:sp>
      <p:pic>
        <p:nvPicPr>
          <p:cNvPr id="1026" name="Picture 2" descr="C:\Users\Techno.Home\Desktop\image63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743200"/>
            <a:ext cx="1717549" cy="17099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chno.Home\Desktop\periodontal-instruments-26-638.jpg"/>
          <p:cNvPicPr>
            <a:picLocks noChangeAspect="1" noChangeArrowheads="1"/>
          </p:cNvPicPr>
          <p:nvPr/>
        </p:nvPicPr>
        <p:blipFill rotWithShape="1">
          <a:blip r:embed="rId3">
            <a:extLst>
              <a:ext uri="{28A0092B-C50C-407E-A947-70E740481C1C}">
                <a14:useLocalDpi xmlns:a14="http://schemas.microsoft.com/office/drawing/2010/main" val="0"/>
              </a:ext>
            </a:extLst>
          </a:blip>
          <a:srcRect l="72754" t="23237" r="5226" b="28858"/>
          <a:stretch/>
        </p:blipFill>
        <p:spPr bwMode="auto">
          <a:xfrm>
            <a:off x="7307500" y="4044300"/>
            <a:ext cx="1713571" cy="27988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echno.Home\Desktop\periodontal-instruments-25-638.jpg"/>
          <p:cNvPicPr>
            <a:picLocks noChangeAspect="1" noChangeArrowheads="1"/>
          </p:cNvPicPr>
          <p:nvPr/>
        </p:nvPicPr>
        <p:blipFill rotWithShape="1">
          <a:blip r:embed="rId4">
            <a:extLst>
              <a:ext uri="{28A0092B-C50C-407E-A947-70E740481C1C}">
                <a14:useLocalDpi xmlns:a14="http://schemas.microsoft.com/office/drawing/2010/main" val="0"/>
              </a:ext>
            </a:extLst>
          </a:blip>
          <a:srcRect l="57522" t="24214" r="4986" b="22503"/>
          <a:stretch/>
        </p:blipFill>
        <p:spPr bwMode="auto">
          <a:xfrm>
            <a:off x="5029200" y="228600"/>
            <a:ext cx="1821100" cy="194312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echno.Home\Desktop\image64 p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1924" y="409303"/>
            <a:ext cx="1588783" cy="158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1019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304801"/>
            <a:ext cx="4400550" cy="5867400"/>
          </a:xfrm>
        </p:spPr>
        <p:txBody>
          <a:bodyPr>
            <a:normAutofit/>
          </a:bodyPr>
          <a:lstStyle/>
          <a:p>
            <a:pPr marL="0" indent="0" algn="just">
              <a:buNone/>
            </a:pPr>
            <a:r>
              <a:rPr lang="en-US" b="1" dirty="0">
                <a:solidFill>
                  <a:srgbClr val="FF0000"/>
                </a:solidFill>
                <a:latin typeface="Sakkal Majalla" pitchFamily="2" charset="-78"/>
                <a:cs typeface="Sakkal Majalla" pitchFamily="2" charset="-78"/>
              </a:rPr>
              <a:t>curette: </a:t>
            </a:r>
            <a:r>
              <a:rPr lang="en-US" b="1" dirty="0">
                <a:latin typeface="Sakkal Majalla" pitchFamily="2" charset="-78"/>
                <a:cs typeface="Sakkal Majalla" pitchFamily="2" charset="-78"/>
              </a:rPr>
              <a:t>instrument with longer shaft and working end with a rounded toe and back edge to access and remove </a:t>
            </a:r>
            <a:r>
              <a:rPr lang="en-US" b="1" dirty="0" err="1">
                <a:latin typeface="Sakkal Majalla" pitchFamily="2" charset="-78"/>
                <a:cs typeface="Sakkal Majalla" pitchFamily="2" charset="-78"/>
              </a:rPr>
              <a:t>subgingival</a:t>
            </a:r>
            <a:r>
              <a:rPr lang="en-US" b="1" dirty="0">
                <a:latin typeface="Sakkal Majalla" pitchFamily="2" charset="-78"/>
                <a:cs typeface="Sakkal Majalla" pitchFamily="2" charset="-78"/>
              </a:rPr>
              <a:t> deposits</a:t>
            </a:r>
            <a:r>
              <a:rPr lang="en-US" b="1" dirty="0" smtClean="0">
                <a:latin typeface="Sakkal Majalla" pitchFamily="2" charset="-78"/>
                <a:cs typeface="Sakkal Majalla" pitchFamily="2" charset="-78"/>
              </a:rPr>
              <a:t>.</a:t>
            </a:r>
          </a:p>
          <a:p>
            <a:pPr marL="0" indent="0" algn="just">
              <a:buNone/>
            </a:pPr>
            <a:r>
              <a:rPr lang="en-US" b="1" dirty="0" smtClean="0">
                <a:latin typeface="Sakkal Majalla" pitchFamily="2" charset="-78"/>
                <a:cs typeface="Sakkal Majalla" pitchFamily="2" charset="-78"/>
              </a:rPr>
              <a:t> </a:t>
            </a:r>
            <a:r>
              <a:rPr lang="en-US" b="1" dirty="0">
                <a:latin typeface="Sakkal Majalla" pitchFamily="2" charset="-78"/>
                <a:cs typeface="Sakkal Majalla" pitchFamily="2" charset="-78"/>
              </a:rPr>
              <a:t>A </a:t>
            </a:r>
            <a:r>
              <a:rPr lang="en-US" b="1" dirty="0">
                <a:solidFill>
                  <a:srgbClr val="FF0000"/>
                </a:solidFill>
                <a:latin typeface="Sakkal Majalla" pitchFamily="2" charset="-78"/>
                <a:cs typeface="Sakkal Majalla" pitchFamily="2" charset="-78"/>
              </a:rPr>
              <a:t>universal </a:t>
            </a:r>
            <a:r>
              <a:rPr lang="en-US" b="1" dirty="0">
                <a:latin typeface="Sakkal Majalla" pitchFamily="2" charset="-78"/>
                <a:cs typeface="Sakkal Majalla" pitchFamily="2" charset="-78"/>
              </a:rPr>
              <a:t>curette has a cutting edge on each side of the blade to enable use in all areas</a:t>
            </a:r>
            <a:r>
              <a:rPr lang="en-US" b="1" dirty="0" smtClean="0">
                <a:latin typeface="Sakkal Majalla" pitchFamily="2" charset="-78"/>
                <a:cs typeface="Sakkal Majalla" pitchFamily="2" charset="-78"/>
              </a:rPr>
              <a:t>.</a:t>
            </a:r>
          </a:p>
          <a:p>
            <a:pPr marL="0" indent="0" algn="just">
              <a:buNone/>
            </a:pPr>
            <a:r>
              <a:rPr lang="en-US" b="1" dirty="0" smtClean="0">
                <a:latin typeface="Sakkal Majalla" pitchFamily="2" charset="-78"/>
                <a:cs typeface="Sakkal Majalla" pitchFamily="2" charset="-78"/>
              </a:rPr>
              <a:t> </a:t>
            </a:r>
            <a:r>
              <a:rPr lang="en-US" b="1" dirty="0">
                <a:latin typeface="Sakkal Majalla" pitchFamily="2" charset="-78"/>
                <a:cs typeface="Sakkal Majalla" pitchFamily="2" charset="-78"/>
              </a:rPr>
              <a:t>Other curettes are designed for specific areas, such as the </a:t>
            </a:r>
            <a:r>
              <a:rPr lang="en-US" b="1" dirty="0" err="1">
                <a:latin typeface="Sakkal Majalla" pitchFamily="2" charset="-78"/>
                <a:cs typeface="Sakkal Majalla" pitchFamily="2" charset="-78"/>
              </a:rPr>
              <a:t>Gracey</a:t>
            </a:r>
            <a:r>
              <a:rPr lang="en-US" b="1" dirty="0">
                <a:latin typeface="Sakkal Majalla" pitchFamily="2" charset="-78"/>
                <a:cs typeface="Sakkal Majalla" pitchFamily="2" charset="-78"/>
              </a:rPr>
              <a:t> curettes with a cutting edge on one side of the blade.</a:t>
            </a:r>
          </a:p>
          <a:p>
            <a:pPr algn="just"/>
            <a:endParaRPr lang="ar-SY" dirty="0"/>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46</a:t>
            </a:fld>
            <a:endParaRPr lang="en-US"/>
          </a:p>
        </p:txBody>
      </p:sp>
      <p:pic>
        <p:nvPicPr>
          <p:cNvPr id="4" name="Picture 4" descr="C:\Users\Techno.Home\Desktop\periodontal-instruments-46-638.jpg"/>
          <p:cNvPicPr>
            <a:picLocks noChangeAspect="1" noChangeArrowheads="1"/>
          </p:cNvPicPr>
          <p:nvPr/>
        </p:nvPicPr>
        <p:blipFill rotWithShape="1">
          <a:blip r:embed="rId2">
            <a:extLst>
              <a:ext uri="{28A0092B-C50C-407E-A947-70E740481C1C}">
                <a14:useLocalDpi xmlns:a14="http://schemas.microsoft.com/office/drawing/2010/main" val="0"/>
              </a:ext>
            </a:extLst>
          </a:blip>
          <a:srcRect l="13667" t="62343" r="28348" b="8817"/>
          <a:stretch/>
        </p:blipFill>
        <p:spPr bwMode="auto">
          <a:xfrm>
            <a:off x="5334000" y="381000"/>
            <a:ext cx="3523785" cy="13158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Techno.Home\Desktop\curettes-clinical-application-guide-5-728.jpg"/>
          <p:cNvPicPr>
            <a:picLocks noChangeAspect="1" noChangeArrowheads="1"/>
          </p:cNvPicPr>
          <p:nvPr/>
        </p:nvPicPr>
        <p:blipFill rotWithShape="1">
          <a:blip r:embed="rId3">
            <a:extLst>
              <a:ext uri="{28A0092B-C50C-407E-A947-70E740481C1C}">
                <a14:useLocalDpi xmlns:a14="http://schemas.microsoft.com/office/drawing/2010/main" val="0"/>
              </a:ext>
            </a:extLst>
          </a:blip>
          <a:srcRect l="18480" t="41531" b="19874"/>
          <a:stretch/>
        </p:blipFill>
        <p:spPr bwMode="auto">
          <a:xfrm>
            <a:off x="5207619" y="2209800"/>
            <a:ext cx="3776546" cy="134100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echno.Home\Desktop\Screenshot_20211229-122713_Chrom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56" t="26219" r="5556" b="39049"/>
          <a:stretch/>
        </p:blipFill>
        <p:spPr bwMode="auto">
          <a:xfrm>
            <a:off x="5350727" y="3775731"/>
            <a:ext cx="3549804" cy="308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459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762000"/>
            <a:ext cx="4705350" cy="5562599"/>
          </a:xfrm>
        </p:spPr>
        <p:txBody>
          <a:bodyPr>
            <a:normAutofit/>
          </a:bodyPr>
          <a:lstStyle/>
          <a:p>
            <a:pPr marL="0" indent="0" algn="just">
              <a:buNone/>
            </a:pPr>
            <a:r>
              <a:rPr lang="en-US" b="1" dirty="0">
                <a:solidFill>
                  <a:srgbClr val="FF0000"/>
                </a:solidFill>
                <a:latin typeface="Sakkal Majalla" pitchFamily="2" charset="-78"/>
                <a:cs typeface="Sakkal Majalla" pitchFamily="2" charset="-78"/>
              </a:rPr>
              <a:t>ultrasonic and sonic instrument tip</a:t>
            </a:r>
            <a:r>
              <a:rPr lang="en-US" b="1" dirty="0">
                <a:latin typeface="Sakkal Majalla" pitchFamily="2" charset="-78"/>
                <a:cs typeface="Sakkal Majalla" pitchFamily="2" charset="-78"/>
              </a:rPr>
              <a:t>: inserted into the ultrasonic handle; sonic forces move the tip in rapid, short (0.001 inch) waves at speed frequencies of 20,000 to 35,000 vibrations per second to break apart and dislodge deposits from the tooth surface. The tips or inserts are designed for specific areas and designated use. Machine tips are cooled with a water spray to lessen friction heat. Some </a:t>
            </a:r>
            <a:r>
              <a:rPr lang="en-US" b="1" dirty="0" err="1">
                <a:latin typeface="Sakkal Majalla" pitchFamily="2" charset="-78"/>
                <a:cs typeface="Sakkal Majalla" pitchFamily="2" charset="-78"/>
              </a:rPr>
              <a:t>handpieces</a:t>
            </a:r>
            <a:r>
              <a:rPr lang="en-US" b="1" dirty="0">
                <a:latin typeface="Sakkal Majalla" pitchFamily="2" charset="-78"/>
                <a:cs typeface="Sakkal Majalla" pitchFamily="2" charset="-78"/>
              </a:rPr>
              <a:t> have light sources for better viewing.</a:t>
            </a:r>
            <a:endParaRPr lang="ar-SY" b="1" dirty="0">
              <a:latin typeface="Sakkal Majalla" pitchFamily="2" charset="-78"/>
              <a:cs typeface="Sakkal Majalla" pitchFamily="2" charset="-78"/>
            </a:endParaRPr>
          </a:p>
          <a:p>
            <a:pPr marL="0" indent="0" algn="just">
              <a:buNone/>
            </a:pPr>
            <a:endParaRPr lang="ar-SY"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47</a:t>
            </a:fld>
            <a:endParaRPr lang="en-US"/>
          </a:p>
        </p:txBody>
      </p:sp>
      <p:pic>
        <p:nvPicPr>
          <p:cNvPr id="1026" name="Picture 2" descr="C:\Users\Techno.Home\Desktop\B9780323188241000474_f047-003-9780323188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399"/>
            <a:ext cx="2743199" cy="33037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chno.Home\Desktop\Ultrasonic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956" y="4038600"/>
            <a:ext cx="275166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256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533400"/>
            <a:ext cx="8058150" cy="5643563"/>
          </a:xfrm>
        </p:spPr>
        <p:txBody>
          <a:bodyPr>
            <a:normAutofit/>
          </a:bodyPr>
          <a:lstStyle/>
          <a:p>
            <a:pPr marL="0" indent="0" algn="just">
              <a:buNone/>
            </a:pPr>
            <a:r>
              <a:rPr lang="en-US" sz="4000" b="1" dirty="0">
                <a:solidFill>
                  <a:srgbClr val="00B050"/>
                </a:solidFill>
                <a:latin typeface="Sakkal Majalla" pitchFamily="2" charset="-78"/>
                <a:cs typeface="Sakkal Majalla" pitchFamily="2" charset="-78"/>
              </a:rPr>
              <a:t>Polishing </a:t>
            </a:r>
            <a:r>
              <a:rPr lang="en-US" sz="4000" b="1" dirty="0" smtClean="0">
                <a:solidFill>
                  <a:srgbClr val="00B050"/>
                </a:solidFill>
                <a:latin typeface="Sakkal Majalla" pitchFamily="2" charset="-78"/>
                <a:cs typeface="Sakkal Majalla" pitchFamily="2" charset="-78"/>
              </a:rPr>
              <a:t>Instruments</a:t>
            </a:r>
            <a:r>
              <a:rPr lang="en-US" sz="4000" b="1" dirty="0" smtClean="0">
                <a:latin typeface="Sakkal Majalla" pitchFamily="2" charset="-78"/>
                <a:cs typeface="Sakkal Majalla" pitchFamily="2" charset="-78"/>
              </a:rPr>
              <a:t>:</a:t>
            </a:r>
          </a:p>
          <a:p>
            <a:pPr marL="0" indent="0" algn="just">
              <a:buNone/>
            </a:pPr>
            <a:r>
              <a:rPr lang="en-US" b="1" dirty="0">
                <a:latin typeface="Sakkal Majalla" pitchFamily="2" charset="-78"/>
                <a:cs typeface="Sakkal Majalla" pitchFamily="2" charset="-78"/>
              </a:rPr>
              <a:t>Instruments used to polish the tooth surfaces include </a:t>
            </a:r>
            <a:r>
              <a:rPr lang="en-US" b="1" dirty="0" smtClean="0">
                <a:latin typeface="Sakkal Majalla" pitchFamily="2" charset="-78"/>
                <a:cs typeface="Sakkal Majalla" pitchFamily="2" charset="-78"/>
              </a:rPr>
              <a:t>straight </a:t>
            </a:r>
            <a:r>
              <a:rPr lang="en-US" b="1" dirty="0" err="1" smtClean="0">
                <a:latin typeface="Sakkal Majalla" pitchFamily="2" charset="-78"/>
                <a:cs typeface="Sakkal Majalla" pitchFamily="2" charset="-78"/>
              </a:rPr>
              <a:t>handpieces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prophylaxis contra-angles</a:t>
            </a:r>
            <a:r>
              <a:rPr lang="en-US" b="1" dirty="0">
                <a:latin typeface="Sakkal Majalla" pitchFamily="2" charset="-78"/>
                <a:cs typeface="Sakkal Majalla" pitchFamily="2" charset="-78"/>
              </a:rPr>
              <a:t>, and rubber cups as well </a:t>
            </a:r>
            <a:r>
              <a:rPr lang="en-US" b="1" dirty="0" smtClean="0">
                <a:latin typeface="Sakkal Majalla" pitchFamily="2" charset="-78"/>
                <a:cs typeface="Sakkal Majalla" pitchFamily="2" charset="-78"/>
              </a:rPr>
              <a:t>as polishing </a:t>
            </a:r>
            <a:r>
              <a:rPr lang="en-US" b="1" dirty="0">
                <a:latin typeface="Sakkal Majalla" pitchFamily="2" charset="-78"/>
                <a:cs typeface="Sakkal Majalla" pitchFamily="2" charset="-78"/>
              </a:rPr>
              <a:t>agents, such </a:t>
            </a:r>
            <a:r>
              <a:rPr lang="en-US" b="1" dirty="0" smtClean="0">
                <a:latin typeface="Sakkal Majalla" pitchFamily="2" charset="-78"/>
                <a:cs typeface="Sakkal Majalla" pitchFamily="2" charset="-78"/>
              </a:rPr>
              <a:t>as pumice</a:t>
            </a:r>
            <a:r>
              <a:rPr lang="en-US" b="1" dirty="0">
                <a:latin typeface="Sakkal Majalla" pitchFamily="2" charset="-78"/>
                <a:cs typeface="Sakkal Majalla" pitchFamily="2" charset="-78"/>
              </a:rPr>
              <a:t>, cleaners, and chemically impregnated rubber points. Polishing </a:t>
            </a:r>
            <a:r>
              <a:rPr lang="en-US" b="1" dirty="0" smtClean="0">
                <a:latin typeface="Sakkal Majalla" pitchFamily="2" charset="-78"/>
                <a:cs typeface="Sakkal Majalla" pitchFamily="2" charset="-78"/>
              </a:rPr>
              <a:t>and stain </a:t>
            </a:r>
            <a:r>
              <a:rPr lang="en-US" b="1" dirty="0">
                <a:latin typeface="Sakkal Majalla" pitchFamily="2" charset="-78"/>
                <a:cs typeface="Sakkal Majalla" pitchFamily="2" charset="-78"/>
              </a:rPr>
              <a:t>removal </a:t>
            </a:r>
            <a:r>
              <a:rPr lang="en-US" b="1" dirty="0" smtClean="0">
                <a:latin typeface="Sakkal Majalla" pitchFamily="2" charset="-78"/>
                <a:cs typeface="Sakkal Majalla" pitchFamily="2" charset="-78"/>
              </a:rPr>
              <a:t>is completed </a:t>
            </a:r>
            <a:r>
              <a:rPr lang="en-US" b="1" dirty="0">
                <a:latin typeface="Sakkal Majalla" pitchFamily="2" charset="-78"/>
                <a:cs typeface="Sakkal Majalla" pitchFamily="2" charset="-78"/>
              </a:rPr>
              <a:t>by using an air-power-driven calcium </a:t>
            </a:r>
            <a:r>
              <a:rPr lang="en-US" b="1" dirty="0" smtClean="0">
                <a:latin typeface="Sakkal Majalla" pitchFamily="2" charset="-78"/>
                <a:cs typeface="Sakkal Majalla" pitchFamily="2" charset="-78"/>
              </a:rPr>
              <a:t>carbonate powder spray </a:t>
            </a:r>
            <a:r>
              <a:rPr lang="en-US" b="1" dirty="0">
                <a:latin typeface="Sakkal Majalla" pitchFamily="2" charset="-78"/>
                <a:cs typeface="Sakkal Majalla" pitchFamily="2" charset="-78"/>
              </a:rPr>
              <a:t>unit or a slow </a:t>
            </a:r>
            <a:r>
              <a:rPr lang="en-US" b="1" dirty="0" err="1">
                <a:latin typeface="Sakkal Majalla" pitchFamily="2" charset="-78"/>
                <a:cs typeface="Sakkal Majalla" pitchFamily="2" charset="-78"/>
              </a:rPr>
              <a:t>handpiece</a:t>
            </a:r>
            <a:r>
              <a:rPr lang="en-US" b="1" dirty="0">
                <a:latin typeface="Sakkal Majalla" pitchFamily="2" charset="-78"/>
                <a:cs typeface="Sakkal Majalla" pitchFamily="2" charset="-78"/>
              </a:rPr>
              <a:t> rotary rubber cup with pumice.</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48</a:t>
            </a:fld>
            <a:endParaRPr lang="en-US"/>
          </a:p>
        </p:txBody>
      </p:sp>
      <p:pic>
        <p:nvPicPr>
          <p:cNvPr id="2050" name="Picture 2" descr="C:\Users\Techno.Home\Desktop\B9780323188241000462_f046-045-9780323188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962400"/>
            <a:ext cx="6407545" cy="258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002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304801"/>
            <a:ext cx="7753350" cy="1600199"/>
          </a:xfrm>
        </p:spPr>
        <p:txBody>
          <a:bodyPr>
            <a:normAutofit/>
          </a:bodyPr>
          <a:lstStyle/>
          <a:p>
            <a:pPr marL="0" indent="0" algn="just">
              <a:buNone/>
            </a:pPr>
            <a:r>
              <a:rPr lang="en-US" sz="4700" b="1" dirty="0">
                <a:solidFill>
                  <a:srgbClr val="00B050"/>
                </a:solidFill>
                <a:latin typeface="Sakkal Majalla" pitchFamily="2" charset="-78"/>
                <a:cs typeface="Sakkal Majalla" pitchFamily="2" charset="-78"/>
              </a:rPr>
              <a:t>Surgical Periodontal </a:t>
            </a:r>
            <a:r>
              <a:rPr lang="en-US" sz="4700" b="1" dirty="0" smtClean="0">
                <a:solidFill>
                  <a:srgbClr val="00B050"/>
                </a:solidFill>
                <a:latin typeface="Sakkal Majalla" pitchFamily="2" charset="-78"/>
                <a:cs typeface="Sakkal Majalla" pitchFamily="2" charset="-78"/>
              </a:rPr>
              <a:t>Instruments:</a:t>
            </a:r>
          </a:p>
          <a:p>
            <a:pPr marL="0" indent="0" algn="just">
              <a:buNone/>
            </a:pPr>
            <a:r>
              <a:rPr lang="en-US" b="1" dirty="0">
                <a:latin typeface="Sakkal Majalla" pitchFamily="2" charset="-78"/>
                <a:cs typeface="Sakkal Majalla" pitchFamily="2" charset="-78"/>
              </a:rPr>
              <a:t>The following are instruments used in surgery</a:t>
            </a:r>
            <a:r>
              <a:rPr lang="en-US" b="1" dirty="0" smtClean="0">
                <a:latin typeface="Sakkal Majalla" pitchFamily="2" charset="-78"/>
                <a:cs typeface="Sakkal Majalla" pitchFamily="2" charset="-78"/>
              </a:rPr>
              <a:t>:</a:t>
            </a:r>
            <a:endParaRPr lang="en-US"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49</a:t>
            </a:fld>
            <a:endParaRPr lang="en-US"/>
          </a:p>
        </p:txBody>
      </p:sp>
      <p:pic>
        <p:nvPicPr>
          <p:cNvPr id="5122" name="Picture 2" descr="C:\Users\Techno.Home\Desktop\H36ed4f8da98c44229d2da3e652f46955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819" y="1668429"/>
            <a:ext cx="2850996" cy="285099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Techno.Home\Desktop\KK15-166__KK15_166_full_rgb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638802" y="4114801"/>
            <a:ext cx="2209800" cy="3276598"/>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304800" y="4845159"/>
            <a:ext cx="4572000" cy="1815882"/>
          </a:xfrm>
          <a:prstGeom prst="rect">
            <a:avLst/>
          </a:prstGeom>
        </p:spPr>
        <p:txBody>
          <a:bodyPr>
            <a:spAutoFit/>
          </a:bodyPr>
          <a:lstStyle/>
          <a:p>
            <a:pPr algn="just"/>
            <a:r>
              <a:rPr lang="en-US" sz="2800" b="1" dirty="0">
                <a:solidFill>
                  <a:srgbClr val="FF0000"/>
                </a:solidFill>
                <a:latin typeface="Sakkal Majalla" pitchFamily="2" charset="-78"/>
                <a:cs typeface="Sakkal Majalla" pitchFamily="2" charset="-78"/>
              </a:rPr>
              <a:t>periodontal knives: </a:t>
            </a:r>
            <a:r>
              <a:rPr lang="en-US" sz="2800" b="1" dirty="0">
                <a:latin typeface="Sakkal Majalla" pitchFamily="2" charset="-78"/>
                <a:cs typeface="Sakkal Majalla" pitchFamily="2" charset="-78"/>
              </a:rPr>
              <a:t>used to make incisions for removal of tissue or to obtain flap design. Blade shape may be round or pointed and long edged.</a:t>
            </a:r>
          </a:p>
        </p:txBody>
      </p:sp>
      <p:sp>
        <p:nvSpPr>
          <p:cNvPr id="5" name="مستطيل 4"/>
          <p:cNvSpPr/>
          <p:nvPr/>
        </p:nvSpPr>
        <p:spPr>
          <a:xfrm>
            <a:off x="319668" y="1539656"/>
            <a:ext cx="4572000" cy="3108543"/>
          </a:xfrm>
          <a:prstGeom prst="rect">
            <a:avLst/>
          </a:prstGeom>
        </p:spPr>
        <p:txBody>
          <a:bodyPr>
            <a:spAutoFit/>
          </a:bodyPr>
          <a:lstStyle/>
          <a:p>
            <a:pPr algn="just"/>
            <a:r>
              <a:rPr lang="en-US" sz="2800" b="1" dirty="0">
                <a:solidFill>
                  <a:srgbClr val="FF0000"/>
                </a:solidFill>
                <a:latin typeface="Sakkal Majalla" pitchFamily="2" charset="-78"/>
                <a:cs typeface="Sakkal Majalla" pitchFamily="2" charset="-78"/>
              </a:rPr>
              <a:t>periodontal pocket marker</a:t>
            </a:r>
            <a:r>
              <a:rPr lang="en-US" sz="2800" b="1" dirty="0">
                <a:latin typeface="Sakkal Majalla" pitchFamily="2" charset="-78"/>
                <a:cs typeface="Sakkal Majalla" pitchFamily="2" charset="-78"/>
              </a:rPr>
              <a:t>: set of instruments similar to tweezers with a sharp point on one tip for insertion into the depth of the pocket and then compressed to make puncture marks indicating pocket depth. There is one marker for each side of the pocket.</a:t>
            </a:r>
          </a:p>
        </p:txBody>
      </p:sp>
    </p:spTree>
    <p:extLst>
      <p:ext uri="{BB962C8B-B14F-4D97-AF65-F5344CB8AC3E}">
        <p14:creationId xmlns:p14="http://schemas.microsoft.com/office/powerpoint/2010/main" val="4143713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no.Home\Desktop\012d3714af19479177820bf91f2cb3f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0" y="0"/>
            <a:ext cx="910504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رقم الشريحة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5948241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381000"/>
            <a:ext cx="4876800" cy="2743200"/>
          </a:xfrm>
        </p:spPr>
        <p:txBody>
          <a:bodyPr>
            <a:normAutofit/>
          </a:bodyPr>
          <a:lstStyle/>
          <a:p>
            <a:pPr marL="0" indent="0" algn="just">
              <a:buNone/>
            </a:pPr>
            <a:r>
              <a:rPr lang="en-US" b="1" dirty="0" err="1">
                <a:solidFill>
                  <a:srgbClr val="FF0000"/>
                </a:solidFill>
                <a:latin typeface="Sakkal Majalla" pitchFamily="2" charset="-78"/>
                <a:cs typeface="Sakkal Majalla" pitchFamily="2" charset="-78"/>
              </a:rPr>
              <a:t>electrosurgery</a:t>
            </a:r>
            <a:r>
              <a:rPr lang="en-US" b="1" dirty="0">
                <a:solidFill>
                  <a:srgbClr val="FF0000"/>
                </a:solidFill>
                <a:latin typeface="Sakkal Majalla" pitchFamily="2" charset="-78"/>
                <a:cs typeface="Sakkal Majalla" pitchFamily="2" charset="-78"/>
              </a:rPr>
              <a:t> tips/unit: </a:t>
            </a:r>
            <a:r>
              <a:rPr lang="en-US" b="1" dirty="0">
                <a:latin typeface="Sakkal Majalla" pitchFamily="2" charset="-78"/>
                <a:cs typeface="Sakkal Majalla" pitchFamily="2" charset="-78"/>
              </a:rPr>
              <a:t>apparatus using electrical current to incise tissue and coagulate blood at the same time; useful in periodontal flap, tissue grafting, crown lengthening, and other tissue surgeries</a:t>
            </a:r>
            <a:r>
              <a:rPr lang="en-US" b="1" dirty="0" smtClean="0">
                <a:latin typeface="Sakkal Majalla" pitchFamily="2" charset="-78"/>
                <a:cs typeface="Sakkal Majalla" pitchFamily="2" charset="-78"/>
              </a:rPr>
              <a:t>.</a:t>
            </a:r>
            <a:endParaRPr lang="ar-SY" b="1" dirty="0">
              <a:latin typeface="Sakkal Majalla" pitchFamily="2" charset="-78"/>
              <a:cs typeface="Sakkal Majalla" pitchFamily="2" charset="-78"/>
            </a:endParaRPr>
          </a:p>
          <a:p>
            <a:endParaRPr lang="ar-SY"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50</a:t>
            </a:fld>
            <a:endParaRPr lang="en-US"/>
          </a:p>
        </p:txBody>
      </p:sp>
      <p:pic>
        <p:nvPicPr>
          <p:cNvPr id="3074" name="Picture 2" descr="C:\Users\Techno.Home\Desktop\uet114b-z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4876" y="638523"/>
            <a:ext cx="28384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echno.Home\Desktop\3-Figure3-1.png"/>
          <p:cNvPicPr>
            <a:picLocks noChangeAspect="1" noChangeArrowheads="1"/>
          </p:cNvPicPr>
          <p:nvPr/>
        </p:nvPicPr>
        <p:blipFill rotWithShape="1">
          <a:blip r:embed="rId3">
            <a:extLst>
              <a:ext uri="{28A0092B-C50C-407E-A947-70E740481C1C}">
                <a14:useLocalDpi xmlns:a14="http://schemas.microsoft.com/office/drawing/2010/main" val="0"/>
              </a:ext>
            </a:extLst>
          </a:blip>
          <a:srcRect l="34274" b="15321"/>
          <a:stretch/>
        </p:blipFill>
        <p:spPr bwMode="auto">
          <a:xfrm>
            <a:off x="1001997" y="3962400"/>
            <a:ext cx="5859487" cy="268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8861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9695" y="533400"/>
            <a:ext cx="3442010" cy="3657600"/>
          </a:xfrm>
        </p:spPr>
        <p:txBody>
          <a:bodyPr/>
          <a:lstStyle/>
          <a:p>
            <a:pPr marL="0" indent="0" algn="just">
              <a:buNone/>
            </a:pPr>
            <a:r>
              <a:rPr lang="en-US" b="1" dirty="0" smtClean="0">
                <a:solidFill>
                  <a:srgbClr val="FF0000"/>
                </a:solidFill>
                <a:latin typeface="Sakkal Majalla" pitchFamily="2" charset="-78"/>
                <a:cs typeface="Sakkal Majalla" pitchFamily="2" charset="-78"/>
              </a:rPr>
              <a:t>laser </a:t>
            </a:r>
            <a:r>
              <a:rPr lang="en-US" b="1" dirty="0">
                <a:solidFill>
                  <a:srgbClr val="FF0000"/>
                </a:solidFill>
                <a:latin typeface="Sakkal Majalla" pitchFamily="2" charset="-78"/>
                <a:cs typeface="Sakkal Majalla" pitchFamily="2" charset="-78"/>
              </a:rPr>
              <a:t>tip/unit: </a:t>
            </a:r>
            <a:r>
              <a:rPr lang="en-US" b="1" dirty="0">
                <a:latin typeface="Sakkal Majalla" pitchFamily="2" charset="-78"/>
                <a:cs typeface="Sakkal Majalla" pitchFamily="2" charset="-78"/>
              </a:rPr>
              <a:t>apparatus delivering energy in light form at different wavelengths; can be used in soft or hard tissue curettage surgery when regulated to the specific bacterial target.</a:t>
            </a:r>
            <a:endParaRPr lang="ar-SY" b="1" dirty="0">
              <a:latin typeface="Sakkal Majalla" pitchFamily="2" charset="-78"/>
              <a:cs typeface="Sakkal Majalla" pitchFamily="2" charset="-78"/>
            </a:endParaRPr>
          </a:p>
          <a:p>
            <a:endParaRPr lang="ar-SY"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51</a:t>
            </a:fld>
            <a:endParaRPr lang="en-US"/>
          </a:p>
        </p:txBody>
      </p:sp>
      <p:pic>
        <p:nvPicPr>
          <p:cNvPr id="4098" name="Picture 2" descr="C:\Users\Techno.Home\Desktop\LaserPeriodontal-sca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40173"/>
            <a:ext cx="28194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Techno.Home\Desktop\Photographic-images-and-illustrations-of-the-RP-14-device-a-used-in-the-pres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5495925" cy="574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66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52</a:t>
            </a:fld>
            <a:endParaRPr lang="en-US"/>
          </a:p>
        </p:txBody>
      </p:sp>
      <p:pic>
        <p:nvPicPr>
          <p:cNvPr id="6146" name="Picture 2" descr="C:\Users\Techno.Home\Desktop\9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2" y="-7434"/>
            <a:ext cx="9121698" cy="686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826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228600"/>
            <a:ext cx="8210550" cy="5872163"/>
          </a:xfrm>
        </p:spPr>
        <p:txBody>
          <a:bodyPr>
            <a:normAutofit fontScale="92500" lnSpcReduction="10000"/>
          </a:bodyPr>
          <a:lstStyle/>
          <a:p>
            <a:pPr marL="0" indent="0" algn="just">
              <a:buNone/>
            </a:pPr>
            <a:r>
              <a:rPr lang="en-US" b="1" dirty="0">
                <a:solidFill>
                  <a:srgbClr val="FF0000"/>
                </a:solidFill>
                <a:latin typeface="Sakkal Majalla" pitchFamily="2" charset="-78"/>
                <a:cs typeface="Sakkal Majalla" pitchFamily="2" charset="-78"/>
              </a:rPr>
              <a:t>B. periodontal ligaments: </a:t>
            </a:r>
            <a:r>
              <a:rPr lang="en-US" b="1" dirty="0">
                <a:latin typeface="Sakkal Majalla" pitchFamily="2" charset="-78"/>
                <a:cs typeface="Sakkal Majalla" pitchFamily="2" charset="-78"/>
              </a:rPr>
              <a:t>bundles of fibers that support and retain </a:t>
            </a:r>
            <a:r>
              <a:rPr lang="en-US" b="1" dirty="0" smtClean="0">
                <a:latin typeface="Sakkal Majalla" pitchFamily="2" charset="-78"/>
                <a:cs typeface="Sakkal Majalla" pitchFamily="2" charset="-78"/>
              </a:rPr>
              <a:t>the tooth </a:t>
            </a:r>
            <a:r>
              <a:rPr lang="en-US" b="1" dirty="0">
                <a:latin typeface="Sakkal Majalla" pitchFamily="2" charset="-78"/>
                <a:cs typeface="Sakkal Majalla" pitchFamily="2" charset="-78"/>
              </a:rPr>
              <a:t>in the alveolar socket. </a:t>
            </a:r>
            <a:r>
              <a:rPr lang="en-US" b="1" dirty="0" smtClean="0">
                <a:latin typeface="Sakkal Majalla" pitchFamily="2" charset="-78"/>
                <a:cs typeface="Sakkal Majalla" pitchFamily="2" charset="-78"/>
              </a:rPr>
              <a:t>The five </a:t>
            </a:r>
            <a:r>
              <a:rPr lang="en-US" b="1" dirty="0">
                <a:latin typeface="Sakkal Majalla" pitchFamily="2" charset="-78"/>
                <a:cs typeface="Sakkal Majalla" pitchFamily="2" charset="-78"/>
              </a:rPr>
              <a:t>principal types of periodontal </a:t>
            </a:r>
            <a:r>
              <a:rPr lang="en-US" b="1" dirty="0" smtClean="0">
                <a:latin typeface="Sakkal Majalla" pitchFamily="2" charset="-78"/>
                <a:cs typeface="Sakkal Majalla" pitchFamily="2" charset="-78"/>
              </a:rPr>
              <a:t>membrane fibers </a:t>
            </a:r>
            <a:r>
              <a:rPr lang="en-US" b="1" dirty="0">
                <a:latin typeface="Sakkal Majalla" pitchFamily="2" charset="-78"/>
                <a:cs typeface="Sakkal Majalla" pitchFamily="2" charset="-78"/>
              </a:rPr>
              <a:t>are:</a:t>
            </a:r>
          </a:p>
          <a:p>
            <a:pPr algn="just">
              <a:buFont typeface="Wingdings" pitchFamily="2" charset="2"/>
              <a:buChar char="§"/>
            </a:pPr>
            <a:r>
              <a:rPr lang="en-US" b="1" dirty="0" smtClean="0">
                <a:solidFill>
                  <a:srgbClr val="FF0000"/>
                </a:solidFill>
                <a:latin typeface="Sakkal Majalla" pitchFamily="2" charset="-78"/>
                <a:cs typeface="Sakkal Majalla" pitchFamily="2" charset="-78"/>
              </a:rPr>
              <a:t>alveolar </a:t>
            </a:r>
            <a:r>
              <a:rPr lang="en-US" b="1" dirty="0">
                <a:solidFill>
                  <a:srgbClr val="FF0000"/>
                </a:solidFill>
                <a:latin typeface="Sakkal Majalla" pitchFamily="2" charset="-78"/>
                <a:cs typeface="Sakkal Majalla" pitchFamily="2" charset="-78"/>
              </a:rPr>
              <a:t>crest fibers</a:t>
            </a:r>
            <a:r>
              <a:rPr lang="en-US" b="1" dirty="0">
                <a:latin typeface="Sakkal Majalla" pitchFamily="2" charset="-78"/>
                <a:cs typeface="Sakkal Majalla" pitchFamily="2" charset="-78"/>
              </a:rPr>
              <a:t>: located at the </a:t>
            </a:r>
            <a:r>
              <a:rPr lang="en-US" b="1" dirty="0" err="1">
                <a:latin typeface="Sakkal Majalla" pitchFamily="2" charset="-78"/>
                <a:cs typeface="Sakkal Majalla" pitchFamily="2" charset="-78"/>
              </a:rPr>
              <a:t>cementoenamel</a:t>
            </a:r>
            <a:r>
              <a:rPr lang="en-US" b="1" dirty="0">
                <a:latin typeface="Sakkal Majalla" pitchFamily="2" charset="-78"/>
                <a:cs typeface="Sakkal Majalla" pitchFamily="2" charset="-78"/>
              </a:rPr>
              <a:t> junction; </a:t>
            </a:r>
            <a:r>
              <a:rPr lang="en-US" b="1" dirty="0" smtClean="0">
                <a:latin typeface="Sakkal Majalla" pitchFamily="2" charset="-78"/>
                <a:cs typeface="Sakkal Majalla" pitchFamily="2" charset="-78"/>
              </a:rPr>
              <a:t>assists with the retention </a:t>
            </a:r>
            <a:r>
              <a:rPr lang="en-US" b="1" dirty="0">
                <a:latin typeface="Sakkal Majalla" pitchFamily="2" charset="-78"/>
                <a:cs typeface="Sakkal Majalla" pitchFamily="2" charset="-78"/>
              </a:rPr>
              <a:t>of the tooth in its socket and protects the </a:t>
            </a:r>
            <a:r>
              <a:rPr lang="en-US" b="1" dirty="0" smtClean="0">
                <a:latin typeface="Sakkal Majalla" pitchFamily="2" charset="-78"/>
                <a:cs typeface="Sakkal Majalla" pitchFamily="2" charset="-78"/>
              </a:rPr>
              <a:t>deeper fibers</a:t>
            </a:r>
            <a:r>
              <a:rPr lang="en-US" b="1" dirty="0">
                <a:latin typeface="Sakkal Majalla" pitchFamily="2" charset="-78"/>
                <a:cs typeface="Sakkal Majalla" pitchFamily="2" charset="-78"/>
              </a:rPr>
              <a:t>.</a:t>
            </a:r>
          </a:p>
          <a:p>
            <a:pPr algn="just">
              <a:buFont typeface="Wingdings" pitchFamily="2" charset="2"/>
              <a:buChar char="§"/>
            </a:pPr>
            <a:r>
              <a:rPr lang="en-US" b="1" dirty="0" smtClean="0">
                <a:solidFill>
                  <a:srgbClr val="FF0000"/>
                </a:solidFill>
                <a:latin typeface="Sakkal Majalla" pitchFamily="2" charset="-78"/>
                <a:cs typeface="Sakkal Majalla" pitchFamily="2" charset="-78"/>
              </a:rPr>
              <a:t>horizontal </a:t>
            </a:r>
            <a:r>
              <a:rPr lang="en-US" b="1" dirty="0">
                <a:solidFill>
                  <a:srgbClr val="FF0000"/>
                </a:solidFill>
                <a:latin typeface="Sakkal Majalla" pitchFamily="2" charset="-78"/>
                <a:cs typeface="Sakkal Majalla" pitchFamily="2" charset="-78"/>
              </a:rPr>
              <a:t>fibers: </a:t>
            </a:r>
            <a:r>
              <a:rPr lang="en-US" b="1" dirty="0">
                <a:latin typeface="Sakkal Majalla" pitchFamily="2" charset="-78"/>
                <a:cs typeface="Sakkal Majalla" pitchFamily="2" charset="-78"/>
              </a:rPr>
              <a:t>attached along the upper side of the root; assists </a:t>
            </a:r>
            <a:r>
              <a:rPr lang="en-US" b="1" dirty="0" smtClean="0">
                <a:latin typeface="Sakkal Majalla" pitchFamily="2" charset="-78"/>
                <a:cs typeface="Sakkal Majalla" pitchFamily="2" charset="-78"/>
              </a:rPr>
              <a:t>in the </a:t>
            </a:r>
            <a:r>
              <a:rPr lang="en-US" b="1" dirty="0">
                <a:latin typeface="Sakkal Majalla" pitchFamily="2" charset="-78"/>
                <a:cs typeface="Sakkal Majalla" pitchFamily="2" charset="-78"/>
              </a:rPr>
              <a:t>control of lateral movement.</a:t>
            </a:r>
          </a:p>
          <a:p>
            <a:pPr algn="just">
              <a:buFont typeface="Wingdings" pitchFamily="2" charset="2"/>
              <a:buChar char="§"/>
            </a:pPr>
            <a:r>
              <a:rPr lang="en-US" b="1" dirty="0" smtClean="0">
                <a:solidFill>
                  <a:srgbClr val="FF0000"/>
                </a:solidFill>
                <a:latin typeface="Sakkal Majalla" pitchFamily="2" charset="-78"/>
                <a:cs typeface="Sakkal Majalla" pitchFamily="2" charset="-78"/>
              </a:rPr>
              <a:t>oblique </a:t>
            </a:r>
            <a:r>
              <a:rPr lang="en-US" b="1" dirty="0">
                <a:solidFill>
                  <a:srgbClr val="FF0000"/>
                </a:solidFill>
                <a:latin typeface="Sakkal Majalla" pitchFamily="2" charset="-78"/>
                <a:cs typeface="Sakkal Majalla" pitchFamily="2" charset="-78"/>
              </a:rPr>
              <a:t>fibers: </a:t>
            </a:r>
            <a:r>
              <a:rPr lang="en-US" b="1" dirty="0">
                <a:latin typeface="Sakkal Majalla" pitchFamily="2" charset="-78"/>
                <a:cs typeface="Sakkal Majalla" pitchFamily="2" charset="-78"/>
              </a:rPr>
              <a:t>connects the majority of the root in the alveolar </a:t>
            </a:r>
            <a:r>
              <a:rPr lang="en-US" b="1" dirty="0" smtClean="0">
                <a:latin typeface="Sakkal Majalla" pitchFamily="2" charset="-78"/>
                <a:cs typeface="Sakkal Majalla" pitchFamily="2" charset="-78"/>
              </a:rPr>
              <a:t>socket; assists </a:t>
            </a:r>
            <a:r>
              <a:rPr lang="en-US" b="1" dirty="0">
                <a:latin typeface="Sakkal Majalla" pitchFamily="2" charset="-78"/>
                <a:cs typeface="Sakkal Majalla" pitchFamily="2" charset="-78"/>
              </a:rPr>
              <a:t>with the tooth’s resistance to axial forces.</a:t>
            </a:r>
          </a:p>
          <a:p>
            <a:pPr algn="just">
              <a:buFont typeface="Wingdings" pitchFamily="2" charset="2"/>
              <a:buChar char="§"/>
            </a:pPr>
            <a:r>
              <a:rPr lang="en-US" b="1" dirty="0" smtClean="0">
                <a:latin typeface="Sakkal Majalla" pitchFamily="2" charset="-78"/>
                <a:cs typeface="Sakkal Majalla" pitchFamily="2" charset="-78"/>
              </a:rPr>
              <a:t> </a:t>
            </a:r>
            <a:r>
              <a:rPr lang="en-US" b="1" dirty="0">
                <a:solidFill>
                  <a:srgbClr val="FF0000"/>
                </a:solidFill>
                <a:latin typeface="Sakkal Majalla" pitchFamily="2" charset="-78"/>
                <a:cs typeface="Sakkal Majalla" pitchFamily="2" charset="-78"/>
              </a:rPr>
              <a:t>apical fibers</a:t>
            </a:r>
            <a:r>
              <a:rPr lang="en-US" b="1" dirty="0">
                <a:latin typeface="Sakkal Majalla" pitchFamily="2" charset="-78"/>
                <a:cs typeface="Sakkal Majalla" pitchFamily="2" charset="-78"/>
              </a:rPr>
              <a:t>: arranged in bundles and attaches the apex of the </a:t>
            </a:r>
            <a:r>
              <a:rPr lang="en-US" b="1" dirty="0" smtClean="0">
                <a:latin typeface="Sakkal Majalla" pitchFamily="2" charset="-78"/>
                <a:cs typeface="Sakkal Majalla" pitchFamily="2" charset="-78"/>
              </a:rPr>
              <a:t>tooth to </a:t>
            </a:r>
            <a:r>
              <a:rPr lang="en-US" b="1" dirty="0">
                <a:latin typeface="Sakkal Majalla" pitchFamily="2" charset="-78"/>
                <a:cs typeface="Sakkal Majalla" pitchFamily="2" charset="-78"/>
              </a:rPr>
              <a:t>the alveolar bone; assists with prevention of tipping and </a:t>
            </a:r>
            <a:r>
              <a:rPr lang="en-US" b="1" dirty="0" smtClean="0">
                <a:latin typeface="Sakkal Majalla" pitchFamily="2" charset="-78"/>
                <a:cs typeface="Sakkal Majalla" pitchFamily="2" charset="-78"/>
              </a:rPr>
              <a:t>dislocation, and also protects </a:t>
            </a:r>
            <a:r>
              <a:rPr lang="en-US" b="1" dirty="0">
                <a:latin typeface="Sakkal Majalla" pitchFamily="2" charset="-78"/>
                <a:cs typeface="Sakkal Majalla" pitchFamily="2" charset="-78"/>
              </a:rPr>
              <a:t>the nerve and blood supply to the tooth.</a:t>
            </a:r>
          </a:p>
          <a:p>
            <a:pPr algn="just">
              <a:buFont typeface="Wingdings" pitchFamily="2" charset="2"/>
              <a:buChar char="§"/>
            </a:pPr>
            <a:r>
              <a:rPr lang="en-US" b="1" dirty="0" err="1" smtClean="0">
                <a:solidFill>
                  <a:srgbClr val="FF0000"/>
                </a:solidFill>
                <a:latin typeface="Sakkal Majalla" pitchFamily="2" charset="-78"/>
                <a:cs typeface="Sakkal Majalla" pitchFamily="2" charset="-78"/>
              </a:rPr>
              <a:t>interradicular</a:t>
            </a:r>
            <a:r>
              <a:rPr lang="en-US" b="1" dirty="0" smtClean="0">
                <a:solidFill>
                  <a:srgbClr val="FF0000"/>
                </a:solidFill>
                <a:latin typeface="Sakkal Majalla" pitchFamily="2" charset="-78"/>
                <a:cs typeface="Sakkal Majalla" pitchFamily="2" charset="-78"/>
              </a:rPr>
              <a:t> </a:t>
            </a:r>
            <a:r>
              <a:rPr lang="en-US" b="1" dirty="0">
                <a:solidFill>
                  <a:srgbClr val="FF0000"/>
                </a:solidFill>
                <a:latin typeface="Sakkal Majalla" pitchFamily="2" charset="-78"/>
                <a:cs typeface="Sakkal Majalla" pitchFamily="2" charset="-78"/>
              </a:rPr>
              <a:t>fibers: </a:t>
            </a:r>
            <a:r>
              <a:rPr lang="en-US" b="1" dirty="0">
                <a:latin typeface="Sakkal Majalla" pitchFamily="2" charset="-78"/>
                <a:cs typeface="Sakkal Majalla" pitchFamily="2" charset="-78"/>
              </a:rPr>
              <a:t>also arranged in bundles and located in </a:t>
            </a:r>
            <a:r>
              <a:rPr lang="en-US" b="1" dirty="0" smtClean="0">
                <a:latin typeface="Sakkal Majalla" pitchFamily="2" charset="-78"/>
                <a:cs typeface="Sakkal Majalla" pitchFamily="2" charset="-78"/>
              </a:rPr>
              <a:t>the </a:t>
            </a:r>
            <a:r>
              <a:rPr lang="en-US" b="1" dirty="0" err="1" smtClean="0">
                <a:latin typeface="Sakkal Majalla" pitchFamily="2" charset="-78"/>
                <a:cs typeface="Sakkal Majalla" pitchFamily="2" charset="-78"/>
              </a:rPr>
              <a:t>furcations</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of </a:t>
            </a:r>
            <a:r>
              <a:rPr lang="en-US" b="1" dirty="0">
                <a:latin typeface="Sakkal Majalla" pitchFamily="2" charset="-78"/>
                <a:cs typeface="Sakkal Majalla" pitchFamily="2" charset="-78"/>
              </a:rPr>
              <a:t>multiple rooted teeth; assists the tipping, turning, </a:t>
            </a:r>
            <a:r>
              <a:rPr lang="en-US" b="1" dirty="0" smtClean="0">
                <a:latin typeface="Sakkal Majalla" pitchFamily="2" charset="-78"/>
                <a:cs typeface="Sakkal Majalla" pitchFamily="2" charset="-78"/>
              </a:rPr>
              <a:t>and dislocation </a:t>
            </a:r>
            <a:r>
              <a:rPr lang="en-US" b="1" dirty="0">
                <a:latin typeface="Sakkal Majalla" pitchFamily="2" charset="-78"/>
                <a:cs typeface="Sakkal Majalla" pitchFamily="2" charset="-78"/>
              </a:rPr>
              <a:t>of the tooth. </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6891482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echno.Home\Desktop\CamScanner 10-22-2021 21.31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29191" y="-1086481"/>
            <a:ext cx="6815290" cy="9073671"/>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رقم الشريحة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8201710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5800" y="381000"/>
            <a:ext cx="7981950" cy="5719763"/>
          </a:xfrm>
        </p:spPr>
        <p:txBody>
          <a:bodyPr>
            <a:normAutofit/>
          </a:bodyPr>
          <a:lstStyle/>
          <a:p>
            <a:pPr marL="0" indent="0" algn="just">
              <a:buNone/>
            </a:pPr>
            <a:r>
              <a:rPr lang="en-US" b="1" dirty="0">
                <a:solidFill>
                  <a:srgbClr val="FF0000"/>
                </a:solidFill>
                <a:latin typeface="Sakkal Majalla" pitchFamily="2" charset="-78"/>
                <a:cs typeface="Sakkal Majalla" pitchFamily="2" charset="-78"/>
              </a:rPr>
              <a:t>C. </a:t>
            </a:r>
            <a:r>
              <a:rPr lang="en-US" b="1" dirty="0" err="1">
                <a:solidFill>
                  <a:srgbClr val="FF0000"/>
                </a:solidFill>
                <a:latin typeface="Sakkal Majalla" pitchFamily="2" charset="-78"/>
                <a:cs typeface="Sakkal Majalla" pitchFamily="2" charset="-78"/>
              </a:rPr>
              <a:t>cementum</a:t>
            </a:r>
            <a:r>
              <a:rPr lang="en-US" b="1" dirty="0">
                <a:solidFill>
                  <a:srgbClr val="FF0000"/>
                </a:solidFill>
                <a:latin typeface="Sakkal Majalla" pitchFamily="2" charset="-78"/>
                <a:cs typeface="Sakkal Majalla" pitchFamily="2" charset="-78"/>
              </a:rPr>
              <a:t>: </a:t>
            </a:r>
            <a:r>
              <a:rPr lang="en-US" b="1" dirty="0">
                <a:latin typeface="Sakkal Majalla" pitchFamily="2" charset="-78"/>
                <a:cs typeface="Sakkal Majalla" pitchFamily="2" charset="-78"/>
              </a:rPr>
              <a:t>outer hard, rough surface covering of the root section of </a:t>
            </a:r>
            <a:r>
              <a:rPr lang="en-US" b="1" dirty="0" smtClean="0">
                <a:latin typeface="Sakkal Majalla" pitchFamily="2" charset="-78"/>
                <a:cs typeface="Sakkal Majalla" pitchFamily="2" charset="-78"/>
              </a:rPr>
              <a:t>the tooth </a:t>
            </a:r>
            <a:r>
              <a:rPr lang="en-US" b="1" dirty="0">
                <a:latin typeface="Sakkal Majalla" pitchFamily="2" charset="-78"/>
                <a:cs typeface="Sakkal Majalla" pitchFamily="2" charset="-78"/>
              </a:rPr>
              <a:t>that permits the fiber attachment for tooth retention.</a:t>
            </a:r>
          </a:p>
          <a:p>
            <a:pPr marL="0" indent="0" algn="just">
              <a:buNone/>
            </a:pPr>
            <a:r>
              <a:rPr lang="en-US" b="1" dirty="0">
                <a:solidFill>
                  <a:srgbClr val="FF0000"/>
                </a:solidFill>
                <a:latin typeface="Sakkal Majalla" pitchFamily="2" charset="-78"/>
                <a:cs typeface="Sakkal Majalla" pitchFamily="2" charset="-78"/>
              </a:rPr>
              <a:t>D. alveolar bone process</a:t>
            </a:r>
            <a:r>
              <a:rPr lang="en-US" b="1" dirty="0">
                <a:latin typeface="Sakkal Majalla" pitchFamily="2" charset="-78"/>
                <a:cs typeface="Sakkal Majalla" pitchFamily="2" charset="-78"/>
              </a:rPr>
              <a:t>: compact bone that forms the </a:t>
            </a:r>
            <a:r>
              <a:rPr lang="en-US" b="1" dirty="0" smtClean="0">
                <a:latin typeface="Sakkal Majalla" pitchFamily="2" charset="-78"/>
                <a:cs typeface="Sakkal Majalla" pitchFamily="2" charset="-78"/>
              </a:rPr>
              <a:t>tooth socket; supported </a:t>
            </a:r>
            <a:r>
              <a:rPr lang="en-US" b="1" dirty="0">
                <a:latin typeface="Sakkal Majalla" pitchFamily="2" charset="-78"/>
                <a:cs typeface="Sakkal Majalla" pitchFamily="2" charset="-78"/>
              </a:rPr>
              <a:t>by stronger bone tissue of the mandible </a:t>
            </a:r>
            <a:r>
              <a:rPr lang="en-US" b="1" dirty="0" smtClean="0">
                <a:latin typeface="Sakkal Majalla" pitchFamily="2" charset="-78"/>
                <a:cs typeface="Sakkal Majalla" pitchFamily="2" charset="-78"/>
              </a:rPr>
              <a:t>and maxilla </a:t>
            </a:r>
            <a:r>
              <a:rPr lang="en-US" b="1" dirty="0">
                <a:latin typeface="Sakkal Majalla" pitchFamily="2" charset="-78"/>
                <a:cs typeface="Sakkal Majalla" pitchFamily="2" charset="-78"/>
              </a:rPr>
              <a:t>and </a:t>
            </a:r>
            <a:r>
              <a:rPr lang="en-US" b="1" dirty="0" smtClean="0">
                <a:latin typeface="Sakkal Majalla" pitchFamily="2" charset="-78"/>
                <a:cs typeface="Sakkal Majalla" pitchFamily="2" charset="-78"/>
              </a:rPr>
              <a:t>accepts periodontal </a:t>
            </a:r>
            <a:r>
              <a:rPr lang="en-US" b="1" dirty="0">
                <a:latin typeface="Sakkal Majalla" pitchFamily="2" charset="-78"/>
                <a:cs typeface="Sakkal Majalla" pitchFamily="2" charset="-78"/>
              </a:rPr>
              <a:t>fiber attachment. The </a:t>
            </a:r>
            <a:r>
              <a:rPr lang="en-US" b="1" dirty="0" smtClean="0">
                <a:latin typeface="Sakkal Majalla" pitchFamily="2" charset="-78"/>
                <a:cs typeface="Sakkal Majalla" pitchFamily="2" charset="-78"/>
              </a:rPr>
              <a:t>alveolar process </a:t>
            </a:r>
            <a:r>
              <a:rPr lang="en-US" b="1" dirty="0">
                <a:latin typeface="Sakkal Majalla" pitchFamily="2" charset="-78"/>
                <a:cs typeface="Sakkal Majalla" pitchFamily="2" charset="-78"/>
              </a:rPr>
              <a:t>makes up </a:t>
            </a:r>
            <a:r>
              <a:rPr lang="en-US" b="1" dirty="0" smtClean="0">
                <a:latin typeface="Sakkal Majalla" pitchFamily="2" charset="-78"/>
                <a:cs typeface="Sakkal Majalla" pitchFamily="2" charset="-78"/>
              </a:rPr>
              <a:t>the cribriform</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a:t>
            </a:r>
            <a:r>
              <a:rPr lang="en-US" b="1" i="1" dirty="0" smtClean="0">
                <a:latin typeface="Sakkal Majalla" pitchFamily="2" charset="-78"/>
                <a:cs typeface="Sakkal Majalla" pitchFamily="2" charset="-78"/>
              </a:rPr>
              <a:t>sieve-like</a:t>
            </a:r>
            <a:r>
              <a:rPr lang="en-US" b="1" dirty="0">
                <a:latin typeface="Sakkal Majalla" pitchFamily="2" charset="-78"/>
                <a:cs typeface="Sakkal Majalla" pitchFamily="2" charset="-78"/>
              </a:rPr>
              <a:t>) plate to form and line the </a:t>
            </a:r>
            <a:r>
              <a:rPr lang="en-US" b="1" dirty="0" smtClean="0">
                <a:latin typeface="Sakkal Majalla" pitchFamily="2" charset="-78"/>
                <a:cs typeface="Sakkal Majalla" pitchFamily="2" charset="-78"/>
              </a:rPr>
              <a:t>tooth socket</a:t>
            </a:r>
            <a:r>
              <a:rPr lang="en-US" b="1" dirty="0">
                <a:latin typeface="Sakkal Majalla" pitchFamily="2" charset="-78"/>
                <a:cs typeface="Sakkal Majalla" pitchFamily="2" charset="-78"/>
              </a:rPr>
              <a:t>. This outline is called lamina </a:t>
            </a:r>
            <a:r>
              <a:rPr lang="en-US" b="1" dirty="0" err="1">
                <a:latin typeface="Sakkal Majalla" pitchFamily="2" charset="-78"/>
                <a:cs typeface="Sakkal Majalla" pitchFamily="2" charset="-78"/>
              </a:rPr>
              <a:t>dura</a:t>
            </a:r>
            <a:r>
              <a:rPr lang="en-US" b="1" dirty="0">
                <a:latin typeface="Sakkal Majalla" pitchFamily="2" charset="-78"/>
                <a:cs typeface="Sakkal Majalla" pitchFamily="2" charset="-78"/>
              </a:rPr>
              <a:t> </a:t>
            </a:r>
            <a:r>
              <a:rPr lang="en-US" b="1" dirty="0" smtClean="0">
                <a:latin typeface="Sakkal Majalla" pitchFamily="2" charset="-78"/>
                <a:cs typeface="Sakkal Majalla" pitchFamily="2" charset="-78"/>
              </a:rPr>
              <a:t>(= </a:t>
            </a:r>
            <a:r>
              <a:rPr lang="en-US" b="1" i="1" dirty="0">
                <a:latin typeface="Sakkal Majalla" pitchFamily="2" charset="-78"/>
                <a:cs typeface="Sakkal Majalla" pitchFamily="2" charset="-78"/>
              </a:rPr>
              <a:t>lining, </a:t>
            </a:r>
            <a:r>
              <a:rPr lang="en-US" b="1" i="1" dirty="0" smtClean="0">
                <a:latin typeface="Sakkal Majalla" pitchFamily="2" charset="-78"/>
                <a:cs typeface="Sakkal Majalla" pitchFamily="2" charset="-78"/>
              </a:rPr>
              <a:t>thin layer</a:t>
            </a:r>
            <a:r>
              <a:rPr lang="en-US" b="1" dirty="0">
                <a:latin typeface="Sakkal Majalla" pitchFamily="2" charset="-78"/>
                <a:cs typeface="Sakkal Majalla" pitchFamily="2" charset="-78"/>
              </a:rPr>
              <a:t>) and is easily viewed on radiographs.</a:t>
            </a:r>
            <a:endParaRPr lang="ar-SY" b="1" dirty="0">
              <a:latin typeface="Sakkal Majalla" pitchFamily="2" charset="-78"/>
              <a:cs typeface="Sakkal Majalla" pitchFamily="2" charset="-78"/>
            </a:endParaRPr>
          </a:p>
        </p:txBody>
      </p:sp>
      <p:sp>
        <p:nvSpPr>
          <p:cNvPr id="2" name="عنصر نائب لرقم الشريحة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5655766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no.Home\Desktop\Screenshot_20211016-234606_Google.jpg"/>
          <p:cNvPicPr>
            <a:picLocks noChangeAspect="1" noChangeArrowheads="1"/>
          </p:cNvPicPr>
          <p:nvPr/>
        </p:nvPicPr>
        <p:blipFill rotWithShape="1">
          <a:blip r:embed="rId2">
            <a:extLst>
              <a:ext uri="{28A0092B-C50C-407E-A947-70E740481C1C}">
                <a14:useLocalDpi xmlns:a14="http://schemas.microsoft.com/office/drawing/2010/main" val="0"/>
              </a:ext>
            </a:extLst>
          </a:blip>
          <a:srcRect t="3071" b="67982"/>
          <a:stretch/>
        </p:blipFill>
        <p:spPr bwMode="auto">
          <a:xfrm>
            <a:off x="41910" y="0"/>
            <a:ext cx="912114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رقم الشريحة 2"/>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1753393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520</TotalTime>
  <Words>4091</Words>
  <Application>Microsoft Office PowerPoint</Application>
  <PresentationFormat>عرض على الشاشة (3:4)‏</PresentationFormat>
  <Paragraphs>211</Paragraphs>
  <Slides>52</Slides>
  <Notes>0</Notes>
  <HiddenSlides>0</HiddenSlides>
  <MMClips>0</MMClips>
  <ScaleCrop>false</ScaleCrop>
  <HeadingPairs>
    <vt:vector size="4" baseType="variant">
      <vt:variant>
        <vt:lpstr>نسق</vt:lpstr>
      </vt:variant>
      <vt:variant>
        <vt:i4>1</vt:i4>
      </vt:variant>
      <vt:variant>
        <vt:lpstr>عناوين الشرائح</vt:lpstr>
      </vt:variant>
      <vt:variant>
        <vt:i4>52</vt:i4>
      </vt:variant>
    </vt:vector>
  </HeadingPairs>
  <TitlesOfParts>
    <vt:vector size="53" baseType="lpstr">
      <vt:lpstr>1_Office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lamoushe</dc:creator>
  <cp:lastModifiedBy>Techno.Home</cp:lastModifiedBy>
  <cp:revision>41</cp:revision>
  <dcterms:created xsi:type="dcterms:W3CDTF">2006-08-16T00:00:00Z</dcterms:created>
  <dcterms:modified xsi:type="dcterms:W3CDTF">2022-01-02T22:03:08Z</dcterms:modified>
</cp:coreProperties>
</file>