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3"/>
  </p:notesMasterIdLst>
  <p:sldIdLst>
    <p:sldId id="541" r:id="rId2"/>
    <p:sldId id="542" r:id="rId3"/>
    <p:sldId id="481" r:id="rId4"/>
    <p:sldId id="482" r:id="rId5"/>
    <p:sldId id="483" r:id="rId6"/>
    <p:sldId id="484" r:id="rId7"/>
    <p:sldId id="485" r:id="rId8"/>
    <p:sldId id="486" r:id="rId9"/>
    <p:sldId id="487" r:id="rId10"/>
    <p:sldId id="488" r:id="rId11"/>
    <p:sldId id="489" r:id="rId12"/>
    <p:sldId id="490" r:id="rId13"/>
    <p:sldId id="491" r:id="rId14"/>
    <p:sldId id="492" r:id="rId15"/>
    <p:sldId id="493" r:id="rId16"/>
    <p:sldId id="494" r:id="rId17"/>
    <p:sldId id="495" r:id="rId18"/>
    <p:sldId id="496" r:id="rId19"/>
    <p:sldId id="497" r:id="rId20"/>
    <p:sldId id="498" r:id="rId21"/>
    <p:sldId id="499" r:id="rId22"/>
    <p:sldId id="500" r:id="rId23"/>
    <p:sldId id="501" r:id="rId24"/>
    <p:sldId id="502" r:id="rId25"/>
    <p:sldId id="503" r:id="rId26"/>
    <p:sldId id="504" r:id="rId27"/>
    <p:sldId id="505" r:id="rId28"/>
    <p:sldId id="506" r:id="rId29"/>
    <p:sldId id="535" r:id="rId30"/>
    <p:sldId id="532" r:id="rId31"/>
    <p:sldId id="507" r:id="rId32"/>
    <p:sldId id="508" r:id="rId33"/>
    <p:sldId id="509" r:id="rId34"/>
    <p:sldId id="510" r:id="rId35"/>
    <p:sldId id="511" r:id="rId36"/>
    <p:sldId id="512" r:id="rId37"/>
    <p:sldId id="513" r:id="rId38"/>
    <p:sldId id="514" r:id="rId39"/>
    <p:sldId id="516" r:id="rId40"/>
    <p:sldId id="517" r:id="rId41"/>
    <p:sldId id="534" r:id="rId42"/>
    <p:sldId id="533" r:id="rId43"/>
    <p:sldId id="518" r:id="rId44"/>
    <p:sldId id="536" r:id="rId45"/>
    <p:sldId id="537" r:id="rId46"/>
    <p:sldId id="538" r:id="rId47"/>
    <p:sldId id="519" r:id="rId48"/>
    <p:sldId id="539" r:id="rId49"/>
    <p:sldId id="520" r:id="rId50"/>
    <p:sldId id="540" r:id="rId51"/>
    <p:sldId id="521" r:id="rId52"/>
    <p:sldId id="522" r:id="rId53"/>
    <p:sldId id="523" r:id="rId54"/>
    <p:sldId id="524" r:id="rId55"/>
    <p:sldId id="525" r:id="rId56"/>
    <p:sldId id="526" r:id="rId57"/>
    <p:sldId id="527" r:id="rId58"/>
    <p:sldId id="528" r:id="rId59"/>
    <p:sldId id="529" r:id="rId60"/>
    <p:sldId id="530" r:id="rId61"/>
    <p:sldId id="531" r:id="rId62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نمط ذو نسُق 1 - تميي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النمط المتوسط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9" d="100"/>
          <a:sy n="69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B02CB7-3D16-452F-A6EC-CD46037D2264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60D2D07C-767E-41A7-A91A-BF32E54112A1}">
      <dgm:prSet phldrT="[نص]" custT="1"/>
      <dgm:spPr/>
      <dgm:t>
        <a:bodyPr/>
        <a:lstStyle/>
        <a:p>
          <a:pPr rtl="1"/>
          <a:r>
            <a:rPr lang="ar-SY" sz="4000" b="1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معالجة هجمة النقرس الحادة</a:t>
          </a:r>
          <a:endParaRPr lang="ar-SA" sz="40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ADC6E1C-EBF1-4ACE-AA88-02A2E47D79A2}" type="parTrans" cxnId="{8991F87C-BF34-43D2-B1AD-B65A7BA82B35}">
      <dgm:prSet/>
      <dgm:spPr/>
      <dgm:t>
        <a:bodyPr/>
        <a:lstStyle/>
        <a:p>
          <a:pPr rtl="1"/>
          <a:endParaRPr lang="ar-SA"/>
        </a:p>
      </dgm:t>
    </dgm:pt>
    <dgm:pt modelId="{EF229603-07E8-4C29-AEF1-29D5061AE115}" type="sibTrans" cxnId="{8991F87C-BF34-43D2-B1AD-B65A7BA82B35}">
      <dgm:prSet/>
      <dgm:spPr/>
      <dgm:t>
        <a:bodyPr/>
        <a:lstStyle/>
        <a:p>
          <a:pPr rtl="1"/>
          <a:endParaRPr lang="ar-SA"/>
        </a:p>
      </dgm:t>
    </dgm:pt>
    <dgm:pt modelId="{6A5B1257-3405-434A-8F51-7908E080064C}">
      <dgm:prSet phldrT="[نص]" custT="1"/>
      <dgm:spPr/>
      <dgm:t>
        <a:bodyPr/>
        <a:lstStyle/>
        <a:p>
          <a:pPr rtl="1"/>
          <a:r>
            <a: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NSAIDs</a:t>
          </a:r>
        </a:p>
        <a:p>
          <a:pPr rtl="1"/>
          <a:r>
            <a:rPr lang="ar-SY" sz="3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وأهمها إندوميتاسين</a:t>
          </a:r>
          <a:endParaRPr lang="ar-SA" sz="3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231D9248-6EB5-4D07-8B4E-5A36115ECA74}" type="parTrans" cxnId="{414417FA-B20F-4857-8D87-863BA54B18F3}">
      <dgm:prSet/>
      <dgm:spPr/>
      <dgm:t>
        <a:bodyPr/>
        <a:lstStyle/>
        <a:p>
          <a:pPr rtl="1"/>
          <a:endParaRPr lang="ar-SA"/>
        </a:p>
      </dgm:t>
    </dgm:pt>
    <dgm:pt modelId="{A7E7E260-51FA-4154-A22D-F06240B2F9BB}" type="sibTrans" cxnId="{414417FA-B20F-4857-8D87-863BA54B18F3}">
      <dgm:prSet/>
      <dgm:spPr/>
      <dgm:t>
        <a:bodyPr/>
        <a:lstStyle/>
        <a:p>
          <a:pPr rtl="1"/>
          <a:endParaRPr lang="ar-SA"/>
        </a:p>
      </dgm:t>
    </dgm:pt>
    <dgm:pt modelId="{F18D6614-90EB-4506-BC96-15DB8BB2D90C}">
      <dgm:prSet phldrT="[نص]" custT="1"/>
      <dgm:spPr/>
      <dgm:t>
        <a:bodyPr/>
        <a:lstStyle/>
        <a:p>
          <a:pPr rtl="1"/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Colchicine</a:t>
          </a:r>
          <a:endParaRPr lang="ar-SA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4E4636-53FB-4728-A0E0-FAE8BC006B34}" type="parTrans" cxnId="{F1BEFBB6-9FC9-4B10-B23D-829BC40E348C}">
      <dgm:prSet/>
      <dgm:spPr/>
      <dgm:t>
        <a:bodyPr/>
        <a:lstStyle/>
        <a:p>
          <a:pPr rtl="1"/>
          <a:endParaRPr lang="ar-SA"/>
        </a:p>
      </dgm:t>
    </dgm:pt>
    <dgm:pt modelId="{C9E425B1-741E-439C-A621-B908E05D1C56}" type="sibTrans" cxnId="{F1BEFBB6-9FC9-4B10-B23D-829BC40E348C}">
      <dgm:prSet/>
      <dgm:spPr/>
      <dgm:t>
        <a:bodyPr/>
        <a:lstStyle/>
        <a:p>
          <a:pPr rtl="1"/>
          <a:endParaRPr lang="ar-SA"/>
        </a:p>
      </dgm:t>
    </dgm:pt>
    <dgm:pt modelId="{F486E803-4705-4031-B32E-F0BB64AD26E4}">
      <dgm:prSet phldrT="[نص]" custT="1"/>
      <dgm:spPr/>
      <dgm:t>
        <a:bodyPr/>
        <a:lstStyle/>
        <a:p>
          <a:pPr rtl="1"/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Cortisones</a:t>
          </a:r>
          <a:endParaRPr lang="ar-SA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7FFE17-FEEF-44F6-A1FE-8C5701288D98}" type="parTrans" cxnId="{58EAA599-3D5B-4FE6-B360-9AE9475160EB}">
      <dgm:prSet/>
      <dgm:spPr/>
      <dgm:t>
        <a:bodyPr/>
        <a:lstStyle/>
        <a:p>
          <a:pPr rtl="1"/>
          <a:endParaRPr lang="ar-SA"/>
        </a:p>
      </dgm:t>
    </dgm:pt>
    <dgm:pt modelId="{DB054D8D-BD0B-4FC6-8B6F-C9FDCCB6D98B}" type="sibTrans" cxnId="{58EAA599-3D5B-4FE6-B360-9AE9475160EB}">
      <dgm:prSet/>
      <dgm:spPr/>
      <dgm:t>
        <a:bodyPr/>
        <a:lstStyle/>
        <a:p>
          <a:pPr rtl="1"/>
          <a:endParaRPr lang="ar-SA"/>
        </a:p>
      </dgm:t>
    </dgm:pt>
    <dgm:pt modelId="{CD4B220D-AD84-47D7-95CB-879D969DBBD7}" type="pres">
      <dgm:prSet presAssocID="{37B02CB7-3D16-452F-A6EC-CD46037D226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E98731E2-670D-476D-B088-12E88CCD2F9E}" type="pres">
      <dgm:prSet presAssocID="{60D2D07C-767E-41A7-A91A-BF32E54112A1}" presName="hierRoot1" presStyleCnt="0">
        <dgm:presLayoutVars>
          <dgm:hierBranch val="init"/>
        </dgm:presLayoutVars>
      </dgm:prSet>
      <dgm:spPr/>
    </dgm:pt>
    <dgm:pt modelId="{53B0F16A-A634-471A-A704-E1659C117475}" type="pres">
      <dgm:prSet presAssocID="{60D2D07C-767E-41A7-A91A-BF32E54112A1}" presName="rootComposite1" presStyleCnt="0"/>
      <dgm:spPr/>
    </dgm:pt>
    <dgm:pt modelId="{AA5457EF-5A92-4062-AA6F-CFABD883DA05}" type="pres">
      <dgm:prSet presAssocID="{60D2D07C-767E-41A7-A91A-BF32E54112A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139B8D08-4602-498A-B689-EF0F26536522}" type="pres">
      <dgm:prSet presAssocID="{60D2D07C-767E-41A7-A91A-BF32E54112A1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65055F95-B49C-4DC1-A4C4-14D17CF2D539}" type="pres">
      <dgm:prSet presAssocID="{60D2D07C-767E-41A7-A91A-BF32E54112A1}" presName="hierChild2" presStyleCnt="0"/>
      <dgm:spPr/>
    </dgm:pt>
    <dgm:pt modelId="{E8B7C0B8-8B96-4664-A380-C0D0259DBDB8}" type="pres">
      <dgm:prSet presAssocID="{231D9248-6EB5-4D07-8B4E-5A36115ECA74}" presName="Name37" presStyleLbl="parChTrans1D2" presStyleIdx="0" presStyleCnt="3"/>
      <dgm:spPr/>
      <dgm:t>
        <a:bodyPr/>
        <a:lstStyle/>
        <a:p>
          <a:pPr rtl="1"/>
          <a:endParaRPr lang="ar-SA"/>
        </a:p>
      </dgm:t>
    </dgm:pt>
    <dgm:pt modelId="{D7D08141-7DA3-49E2-B11B-1E9B1C4F82A5}" type="pres">
      <dgm:prSet presAssocID="{6A5B1257-3405-434A-8F51-7908E080064C}" presName="hierRoot2" presStyleCnt="0">
        <dgm:presLayoutVars>
          <dgm:hierBranch val="init"/>
        </dgm:presLayoutVars>
      </dgm:prSet>
      <dgm:spPr/>
    </dgm:pt>
    <dgm:pt modelId="{8632B911-95E8-437C-8B6D-FA516F9519B8}" type="pres">
      <dgm:prSet presAssocID="{6A5B1257-3405-434A-8F51-7908E080064C}" presName="rootComposite" presStyleCnt="0"/>
      <dgm:spPr/>
    </dgm:pt>
    <dgm:pt modelId="{6DD8CCAF-C33B-478E-A97B-CE1CAF8AAD6E}" type="pres">
      <dgm:prSet presAssocID="{6A5B1257-3405-434A-8F51-7908E080064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5DA602F1-E81B-4F8F-8BD4-2F11EE73EEF8}" type="pres">
      <dgm:prSet presAssocID="{6A5B1257-3405-434A-8F51-7908E080064C}" presName="rootConnector" presStyleLbl="node2" presStyleIdx="0" presStyleCnt="3"/>
      <dgm:spPr/>
      <dgm:t>
        <a:bodyPr/>
        <a:lstStyle/>
        <a:p>
          <a:pPr rtl="1"/>
          <a:endParaRPr lang="ar-SA"/>
        </a:p>
      </dgm:t>
    </dgm:pt>
    <dgm:pt modelId="{B50761DC-2232-427F-B21E-17B487409C93}" type="pres">
      <dgm:prSet presAssocID="{6A5B1257-3405-434A-8F51-7908E080064C}" presName="hierChild4" presStyleCnt="0"/>
      <dgm:spPr/>
    </dgm:pt>
    <dgm:pt modelId="{4894B306-20F5-4592-B2F3-BCA951D7C621}" type="pres">
      <dgm:prSet presAssocID="{6A5B1257-3405-434A-8F51-7908E080064C}" presName="hierChild5" presStyleCnt="0"/>
      <dgm:spPr/>
    </dgm:pt>
    <dgm:pt modelId="{037C08E7-3849-4858-AA8D-957A8856B981}" type="pres">
      <dgm:prSet presAssocID="{954E4636-53FB-4728-A0E0-FAE8BC006B34}" presName="Name37" presStyleLbl="parChTrans1D2" presStyleIdx="1" presStyleCnt="3"/>
      <dgm:spPr/>
      <dgm:t>
        <a:bodyPr/>
        <a:lstStyle/>
        <a:p>
          <a:pPr rtl="1"/>
          <a:endParaRPr lang="ar-SA"/>
        </a:p>
      </dgm:t>
    </dgm:pt>
    <dgm:pt modelId="{17D16C15-4239-4F94-9568-896385713965}" type="pres">
      <dgm:prSet presAssocID="{F18D6614-90EB-4506-BC96-15DB8BB2D90C}" presName="hierRoot2" presStyleCnt="0">
        <dgm:presLayoutVars>
          <dgm:hierBranch val="init"/>
        </dgm:presLayoutVars>
      </dgm:prSet>
      <dgm:spPr/>
    </dgm:pt>
    <dgm:pt modelId="{0494B013-2304-4E8E-977F-753D8FB5820F}" type="pres">
      <dgm:prSet presAssocID="{F18D6614-90EB-4506-BC96-15DB8BB2D90C}" presName="rootComposite" presStyleCnt="0"/>
      <dgm:spPr/>
    </dgm:pt>
    <dgm:pt modelId="{F2D0CBEA-AAB3-4173-B6DD-A97493331D06}" type="pres">
      <dgm:prSet presAssocID="{F18D6614-90EB-4506-BC96-15DB8BB2D90C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B465A8FC-CEAA-421B-959E-A31DA464B59C}" type="pres">
      <dgm:prSet presAssocID="{F18D6614-90EB-4506-BC96-15DB8BB2D90C}" presName="rootConnector" presStyleLbl="node2" presStyleIdx="1" presStyleCnt="3"/>
      <dgm:spPr/>
      <dgm:t>
        <a:bodyPr/>
        <a:lstStyle/>
        <a:p>
          <a:pPr rtl="1"/>
          <a:endParaRPr lang="ar-SA"/>
        </a:p>
      </dgm:t>
    </dgm:pt>
    <dgm:pt modelId="{31084D47-291C-4C62-8C04-C33F65D891E2}" type="pres">
      <dgm:prSet presAssocID="{F18D6614-90EB-4506-BC96-15DB8BB2D90C}" presName="hierChild4" presStyleCnt="0"/>
      <dgm:spPr/>
    </dgm:pt>
    <dgm:pt modelId="{74799095-FCFA-4132-A0A1-1E8FE189F09F}" type="pres">
      <dgm:prSet presAssocID="{F18D6614-90EB-4506-BC96-15DB8BB2D90C}" presName="hierChild5" presStyleCnt="0"/>
      <dgm:spPr/>
    </dgm:pt>
    <dgm:pt modelId="{AFFE3492-9C02-4D42-BA1D-0D55FDC47254}" type="pres">
      <dgm:prSet presAssocID="{0A7FFE17-FEEF-44F6-A1FE-8C5701288D98}" presName="Name37" presStyleLbl="parChTrans1D2" presStyleIdx="2" presStyleCnt="3"/>
      <dgm:spPr/>
      <dgm:t>
        <a:bodyPr/>
        <a:lstStyle/>
        <a:p>
          <a:pPr rtl="1"/>
          <a:endParaRPr lang="ar-SA"/>
        </a:p>
      </dgm:t>
    </dgm:pt>
    <dgm:pt modelId="{44BA7633-784E-4D4E-80FC-7D460875160C}" type="pres">
      <dgm:prSet presAssocID="{F486E803-4705-4031-B32E-F0BB64AD26E4}" presName="hierRoot2" presStyleCnt="0">
        <dgm:presLayoutVars>
          <dgm:hierBranch val="init"/>
        </dgm:presLayoutVars>
      </dgm:prSet>
      <dgm:spPr/>
    </dgm:pt>
    <dgm:pt modelId="{5645E9EA-AF73-44BF-92EB-D78E3D6647DB}" type="pres">
      <dgm:prSet presAssocID="{F486E803-4705-4031-B32E-F0BB64AD26E4}" presName="rootComposite" presStyleCnt="0"/>
      <dgm:spPr/>
    </dgm:pt>
    <dgm:pt modelId="{FEFE4199-2493-405E-B8FA-6AC20F5B1DA5}" type="pres">
      <dgm:prSet presAssocID="{F486E803-4705-4031-B32E-F0BB64AD26E4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BB9DE1F7-5AF7-4212-826D-97BDA014E3A5}" type="pres">
      <dgm:prSet presAssocID="{F486E803-4705-4031-B32E-F0BB64AD26E4}" presName="rootConnector" presStyleLbl="node2" presStyleIdx="2" presStyleCnt="3"/>
      <dgm:spPr/>
      <dgm:t>
        <a:bodyPr/>
        <a:lstStyle/>
        <a:p>
          <a:pPr rtl="1"/>
          <a:endParaRPr lang="ar-SA"/>
        </a:p>
      </dgm:t>
    </dgm:pt>
    <dgm:pt modelId="{898B6D79-4EA2-437B-91D1-88852DBC2BF6}" type="pres">
      <dgm:prSet presAssocID="{F486E803-4705-4031-B32E-F0BB64AD26E4}" presName="hierChild4" presStyleCnt="0"/>
      <dgm:spPr/>
    </dgm:pt>
    <dgm:pt modelId="{ADBBE171-9477-4926-9483-7AD6ECB3005A}" type="pres">
      <dgm:prSet presAssocID="{F486E803-4705-4031-B32E-F0BB64AD26E4}" presName="hierChild5" presStyleCnt="0"/>
      <dgm:spPr/>
    </dgm:pt>
    <dgm:pt modelId="{E04DFBAD-C299-467F-A1F8-E190770A62FC}" type="pres">
      <dgm:prSet presAssocID="{60D2D07C-767E-41A7-A91A-BF32E54112A1}" presName="hierChild3" presStyleCnt="0"/>
      <dgm:spPr/>
    </dgm:pt>
  </dgm:ptLst>
  <dgm:cxnLst>
    <dgm:cxn modelId="{57DF06CF-EBAB-403E-B80A-F0132D677180}" type="presOf" srcId="{37B02CB7-3D16-452F-A6EC-CD46037D2264}" destId="{CD4B220D-AD84-47D7-95CB-879D969DBBD7}" srcOrd="0" destOrd="0" presId="urn:microsoft.com/office/officeart/2005/8/layout/orgChart1"/>
    <dgm:cxn modelId="{AD1C0527-96BF-4F1F-99F6-26D7488EDD18}" type="presOf" srcId="{6A5B1257-3405-434A-8F51-7908E080064C}" destId="{5DA602F1-E81B-4F8F-8BD4-2F11EE73EEF8}" srcOrd="1" destOrd="0" presId="urn:microsoft.com/office/officeart/2005/8/layout/orgChart1"/>
    <dgm:cxn modelId="{A5EE6F48-15A8-421C-B9DC-992E2CF5AF8E}" type="presOf" srcId="{F486E803-4705-4031-B32E-F0BB64AD26E4}" destId="{FEFE4199-2493-405E-B8FA-6AC20F5B1DA5}" srcOrd="0" destOrd="0" presId="urn:microsoft.com/office/officeart/2005/8/layout/orgChart1"/>
    <dgm:cxn modelId="{1DA1EACD-EC98-4DB0-AFB8-61138AC6143E}" type="presOf" srcId="{F18D6614-90EB-4506-BC96-15DB8BB2D90C}" destId="{B465A8FC-CEAA-421B-959E-A31DA464B59C}" srcOrd="1" destOrd="0" presId="urn:microsoft.com/office/officeart/2005/8/layout/orgChart1"/>
    <dgm:cxn modelId="{AE9625EB-F71B-40C7-835A-3D5772F98EB8}" type="presOf" srcId="{954E4636-53FB-4728-A0E0-FAE8BC006B34}" destId="{037C08E7-3849-4858-AA8D-957A8856B981}" srcOrd="0" destOrd="0" presId="urn:microsoft.com/office/officeart/2005/8/layout/orgChart1"/>
    <dgm:cxn modelId="{493B5953-90D2-4C7A-88A6-DE5305A578F2}" type="presOf" srcId="{6A5B1257-3405-434A-8F51-7908E080064C}" destId="{6DD8CCAF-C33B-478E-A97B-CE1CAF8AAD6E}" srcOrd="0" destOrd="0" presId="urn:microsoft.com/office/officeart/2005/8/layout/orgChart1"/>
    <dgm:cxn modelId="{78EC04CB-596B-4C2A-AFC9-EAC46DC2723C}" type="presOf" srcId="{60D2D07C-767E-41A7-A91A-BF32E54112A1}" destId="{AA5457EF-5A92-4062-AA6F-CFABD883DA05}" srcOrd="0" destOrd="0" presId="urn:microsoft.com/office/officeart/2005/8/layout/orgChart1"/>
    <dgm:cxn modelId="{92C8C250-1692-455C-85C6-8571EE4C3E37}" type="presOf" srcId="{231D9248-6EB5-4D07-8B4E-5A36115ECA74}" destId="{E8B7C0B8-8B96-4664-A380-C0D0259DBDB8}" srcOrd="0" destOrd="0" presId="urn:microsoft.com/office/officeart/2005/8/layout/orgChart1"/>
    <dgm:cxn modelId="{47397621-127B-4DC3-B650-0F96F555B807}" type="presOf" srcId="{0A7FFE17-FEEF-44F6-A1FE-8C5701288D98}" destId="{AFFE3492-9C02-4D42-BA1D-0D55FDC47254}" srcOrd="0" destOrd="0" presId="urn:microsoft.com/office/officeart/2005/8/layout/orgChart1"/>
    <dgm:cxn modelId="{414417FA-B20F-4857-8D87-863BA54B18F3}" srcId="{60D2D07C-767E-41A7-A91A-BF32E54112A1}" destId="{6A5B1257-3405-434A-8F51-7908E080064C}" srcOrd="0" destOrd="0" parTransId="{231D9248-6EB5-4D07-8B4E-5A36115ECA74}" sibTransId="{A7E7E260-51FA-4154-A22D-F06240B2F9BB}"/>
    <dgm:cxn modelId="{F1BEFBB6-9FC9-4B10-B23D-829BC40E348C}" srcId="{60D2D07C-767E-41A7-A91A-BF32E54112A1}" destId="{F18D6614-90EB-4506-BC96-15DB8BB2D90C}" srcOrd="1" destOrd="0" parTransId="{954E4636-53FB-4728-A0E0-FAE8BC006B34}" sibTransId="{C9E425B1-741E-439C-A621-B908E05D1C56}"/>
    <dgm:cxn modelId="{D131CD2C-6393-4940-979B-0109DC0A6B98}" type="presOf" srcId="{F18D6614-90EB-4506-BC96-15DB8BB2D90C}" destId="{F2D0CBEA-AAB3-4173-B6DD-A97493331D06}" srcOrd="0" destOrd="0" presId="urn:microsoft.com/office/officeart/2005/8/layout/orgChart1"/>
    <dgm:cxn modelId="{6007148E-24E8-4592-87A3-A933B17DF537}" type="presOf" srcId="{60D2D07C-767E-41A7-A91A-BF32E54112A1}" destId="{139B8D08-4602-498A-B689-EF0F26536522}" srcOrd="1" destOrd="0" presId="urn:microsoft.com/office/officeart/2005/8/layout/orgChart1"/>
    <dgm:cxn modelId="{58EAA599-3D5B-4FE6-B360-9AE9475160EB}" srcId="{60D2D07C-767E-41A7-A91A-BF32E54112A1}" destId="{F486E803-4705-4031-B32E-F0BB64AD26E4}" srcOrd="2" destOrd="0" parTransId="{0A7FFE17-FEEF-44F6-A1FE-8C5701288D98}" sibTransId="{DB054D8D-BD0B-4FC6-8B6F-C9FDCCB6D98B}"/>
    <dgm:cxn modelId="{8991F87C-BF34-43D2-B1AD-B65A7BA82B35}" srcId="{37B02CB7-3D16-452F-A6EC-CD46037D2264}" destId="{60D2D07C-767E-41A7-A91A-BF32E54112A1}" srcOrd="0" destOrd="0" parTransId="{3ADC6E1C-EBF1-4ACE-AA88-02A2E47D79A2}" sibTransId="{EF229603-07E8-4C29-AEF1-29D5061AE115}"/>
    <dgm:cxn modelId="{50222272-2A13-444C-ADA3-85FCF495A172}" type="presOf" srcId="{F486E803-4705-4031-B32E-F0BB64AD26E4}" destId="{BB9DE1F7-5AF7-4212-826D-97BDA014E3A5}" srcOrd="1" destOrd="0" presId="urn:microsoft.com/office/officeart/2005/8/layout/orgChart1"/>
    <dgm:cxn modelId="{B00C6511-EF5D-419A-9E9A-AE547E5E0D87}" type="presParOf" srcId="{CD4B220D-AD84-47D7-95CB-879D969DBBD7}" destId="{E98731E2-670D-476D-B088-12E88CCD2F9E}" srcOrd="0" destOrd="0" presId="urn:microsoft.com/office/officeart/2005/8/layout/orgChart1"/>
    <dgm:cxn modelId="{15984F3E-28E6-4263-A704-E37A9A1A4E89}" type="presParOf" srcId="{E98731E2-670D-476D-B088-12E88CCD2F9E}" destId="{53B0F16A-A634-471A-A704-E1659C117475}" srcOrd="0" destOrd="0" presId="urn:microsoft.com/office/officeart/2005/8/layout/orgChart1"/>
    <dgm:cxn modelId="{D9906DEB-E17E-4E7E-B76B-80BC4EF7F959}" type="presParOf" srcId="{53B0F16A-A634-471A-A704-E1659C117475}" destId="{AA5457EF-5A92-4062-AA6F-CFABD883DA05}" srcOrd="0" destOrd="0" presId="urn:microsoft.com/office/officeart/2005/8/layout/orgChart1"/>
    <dgm:cxn modelId="{59795815-4639-4783-88BB-16C3E1485196}" type="presParOf" srcId="{53B0F16A-A634-471A-A704-E1659C117475}" destId="{139B8D08-4602-498A-B689-EF0F26536522}" srcOrd="1" destOrd="0" presId="urn:microsoft.com/office/officeart/2005/8/layout/orgChart1"/>
    <dgm:cxn modelId="{D6D32C40-3045-4C78-B2F1-F57FE43D5AC1}" type="presParOf" srcId="{E98731E2-670D-476D-B088-12E88CCD2F9E}" destId="{65055F95-B49C-4DC1-A4C4-14D17CF2D539}" srcOrd="1" destOrd="0" presId="urn:microsoft.com/office/officeart/2005/8/layout/orgChart1"/>
    <dgm:cxn modelId="{E58C5E81-B19A-4F8D-A31B-A9B097B0EE51}" type="presParOf" srcId="{65055F95-B49C-4DC1-A4C4-14D17CF2D539}" destId="{E8B7C0B8-8B96-4664-A380-C0D0259DBDB8}" srcOrd="0" destOrd="0" presId="urn:microsoft.com/office/officeart/2005/8/layout/orgChart1"/>
    <dgm:cxn modelId="{289F04FB-D23A-462B-AF6B-7B838FFF9825}" type="presParOf" srcId="{65055F95-B49C-4DC1-A4C4-14D17CF2D539}" destId="{D7D08141-7DA3-49E2-B11B-1E9B1C4F82A5}" srcOrd="1" destOrd="0" presId="urn:microsoft.com/office/officeart/2005/8/layout/orgChart1"/>
    <dgm:cxn modelId="{199E095B-3B75-4AEC-96FB-8D5CAB6A50D3}" type="presParOf" srcId="{D7D08141-7DA3-49E2-B11B-1E9B1C4F82A5}" destId="{8632B911-95E8-437C-8B6D-FA516F9519B8}" srcOrd="0" destOrd="0" presId="urn:microsoft.com/office/officeart/2005/8/layout/orgChart1"/>
    <dgm:cxn modelId="{5F7A26AE-AB32-403B-BAA9-4C5D1E15BF8F}" type="presParOf" srcId="{8632B911-95E8-437C-8B6D-FA516F9519B8}" destId="{6DD8CCAF-C33B-478E-A97B-CE1CAF8AAD6E}" srcOrd="0" destOrd="0" presId="urn:microsoft.com/office/officeart/2005/8/layout/orgChart1"/>
    <dgm:cxn modelId="{3BBCA45E-374E-4A20-9150-4D9668DA8FF0}" type="presParOf" srcId="{8632B911-95E8-437C-8B6D-FA516F9519B8}" destId="{5DA602F1-E81B-4F8F-8BD4-2F11EE73EEF8}" srcOrd="1" destOrd="0" presId="urn:microsoft.com/office/officeart/2005/8/layout/orgChart1"/>
    <dgm:cxn modelId="{10DCE3B9-9A82-42BA-AD47-E536F3EF9BD9}" type="presParOf" srcId="{D7D08141-7DA3-49E2-B11B-1E9B1C4F82A5}" destId="{B50761DC-2232-427F-B21E-17B487409C93}" srcOrd="1" destOrd="0" presId="urn:microsoft.com/office/officeart/2005/8/layout/orgChart1"/>
    <dgm:cxn modelId="{2A5A02FB-391D-4AE1-9A42-3AEC36EA4E3D}" type="presParOf" srcId="{D7D08141-7DA3-49E2-B11B-1E9B1C4F82A5}" destId="{4894B306-20F5-4592-B2F3-BCA951D7C621}" srcOrd="2" destOrd="0" presId="urn:microsoft.com/office/officeart/2005/8/layout/orgChart1"/>
    <dgm:cxn modelId="{C24A2416-56AD-4A7E-991B-4A39FED8ADA3}" type="presParOf" srcId="{65055F95-B49C-4DC1-A4C4-14D17CF2D539}" destId="{037C08E7-3849-4858-AA8D-957A8856B981}" srcOrd="2" destOrd="0" presId="urn:microsoft.com/office/officeart/2005/8/layout/orgChart1"/>
    <dgm:cxn modelId="{495DC1AC-680B-4DE2-AEB3-48560EF2BD99}" type="presParOf" srcId="{65055F95-B49C-4DC1-A4C4-14D17CF2D539}" destId="{17D16C15-4239-4F94-9568-896385713965}" srcOrd="3" destOrd="0" presId="urn:microsoft.com/office/officeart/2005/8/layout/orgChart1"/>
    <dgm:cxn modelId="{20EEFDE8-E686-4F86-92FE-E519F90DE9D4}" type="presParOf" srcId="{17D16C15-4239-4F94-9568-896385713965}" destId="{0494B013-2304-4E8E-977F-753D8FB5820F}" srcOrd="0" destOrd="0" presId="urn:microsoft.com/office/officeart/2005/8/layout/orgChart1"/>
    <dgm:cxn modelId="{70EB4C26-B877-4BBC-81B4-1945614BC83B}" type="presParOf" srcId="{0494B013-2304-4E8E-977F-753D8FB5820F}" destId="{F2D0CBEA-AAB3-4173-B6DD-A97493331D06}" srcOrd="0" destOrd="0" presId="urn:microsoft.com/office/officeart/2005/8/layout/orgChart1"/>
    <dgm:cxn modelId="{7E44058F-67EE-4734-840C-39406E7327A6}" type="presParOf" srcId="{0494B013-2304-4E8E-977F-753D8FB5820F}" destId="{B465A8FC-CEAA-421B-959E-A31DA464B59C}" srcOrd="1" destOrd="0" presId="urn:microsoft.com/office/officeart/2005/8/layout/orgChart1"/>
    <dgm:cxn modelId="{872479E0-1763-40AC-8F26-3324F296F4FC}" type="presParOf" srcId="{17D16C15-4239-4F94-9568-896385713965}" destId="{31084D47-291C-4C62-8C04-C33F65D891E2}" srcOrd="1" destOrd="0" presId="urn:microsoft.com/office/officeart/2005/8/layout/orgChart1"/>
    <dgm:cxn modelId="{315168A9-BDAC-4471-B1C8-F83E4369B214}" type="presParOf" srcId="{17D16C15-4239-4F94-9568-896385713965}" destId="{74799095-FCFA-4132-A0A1-1E8FE189F09F}" srcOrd="2" destOrd="0" presId="urn:microsoft.com/office/officeart/2005/8/layout/orgChart1"/>
    <dgm:cxn modelId="{7DE76699-83E7-48BE-8B45-203C19A90CC3}" type="presParOf" srcId="{65055F95-B49C-4DC1-A4C4-14D17CF2D539}" destId="{AFFE3492-9C02-4D42-BA1D-0D55FDC47254}" srcOrd="4" destOrd="0" presId="urn:microsoft.com/office/officeart/2005/8/layout/orgChart1"/>
    <dgm:cxn modelId="{D8A13AE9-4257-4678-87A5-72D31C7511B5}" type="presParOf" srcId="{65055F95-B49C-4DC1-A4C4-14D17CF2D539}" destId="{44BA7633-784E-4D4E-80FC-7D460875160C}" srcOrd="5" destOrd="0" presId="urn:microsoft.com/office/officeart/2005/8/layout/orgChart1"/>
    <dgm:cxn modelId="{C7FC8AF6-4EA6-4701-947A-36C4B4D64140}" type="presParOf" srcId="{44BA7633-784E-4D4E-80FC-7D460875160C}" destId="{5645E9EA-AF73-44BF-92EB-D78E3D6647DB}" srcOrd="0" destOrd="0" presId="urn:microsoft.com/office/officeart/2005/8/layout/orgChart1"/>
    <dgm:cxn modelId="{0351C82D-498D-4EB4-9B1F-7C2AB80221DB}" type="presParOf" srcId="{5645E9EA-AF73-44BF-92EB-D78E3D6647DB}" destId="{FEFE4199-2493-405E-B8FA-6AC20F5B1DA5}" srcOrd="0" destOrd="0" presId="urn:microsoft.com/office/officeart/2005/8/layout/orgChart1"/>
    <dgm:cxn modelId="{E23B89D0-6956-4558-A3B8-DEC831A18B2B}" type="presParOf" srcId="{5645E9EA-AF73-44BF-92EB-D78E3D6647DB}" destId="{BB9DE1F7-5AF7-4212-826D-97BDA014E3A5}" srcOrd="1" destOrd="0" presId="urn:microsoft.com/office/officeart/2005/8/layout/orgChart1"/>
    <dgm:cxn modelId="{A14023B2-176D-4C3D-880B-358A91F98C38}" type="presParOf" srcId="{44BA7633-784E-4D4E-80FC-7D460875160C}" destId="{898B6D79-4EA2-437B-91D1-88852DBC2BF6}" srcOrd="1" destOrd="0" presId="urn:microsoft.com/office/officeart/2005/8/layout/orgChart1"/>
    <dgm:cxn modelId="{AE1FC491-643E-4406-97EF-8F0D1FE61D86}" type="presParOf" srcId="{44BA7633-784E-4D4E-80FC-7D460875160C}" destId="{ADBBE171-9477-4926-9483-7AD6ECB3005A}" srcOrd="2" destOrd="0" presId="urn:microsoft.com/office/officeart/2005/8/layout/orgChart1"/>
    <dgm:cxn modelId="{CE1E9987-1B4F-41BE-874C-B8C1F58A15FF}" type="presParOf" srcId="{E98731E2-670D-476D-B088-12E88CCD2F9E}" destId="{E04DFBAD-C299-467F-A1F8-E190770A62F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B02CB7-3D16-452F-A6EC-CD46037D2264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60D2D07C-767E-41A7-A91A-BF32E54112A1}">
      <dgm:prSet phldrT="[نص]" custT="1"/>
      <dgm:spPr/>
      <dgm:t>
        <a:bodyPr/>
        <a:lstStyle/>
        <a:p>
          <a:pPr rtl="1"/>
          <a:r>
            <a:rPr lang="ar-SY" sz="4000" b="1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المعالجة المزمنة للنقرس</a:t>
          </a:r>
          <a:endParaRPr lang="ar-SA" sz="40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ADC6E1C-EBF1-4ACE-AA88-02A2E47D79A2}" type="parTrans" cxnId="{8991F87C-BF34-43D2-B1AD-B65A7BA82B35}">
      <dgm:prSet/>
      <dgm:spPr/>
      <dgm:t>
        <a:bodyPr/>
        <a:lstStyle/>
        <a:p>
          <a:pPr rtl="1"/>
          <a:endParaRPr lang="ar-SA"/>
        </a:p>
      </dgm:t>
    </dgm:pt>
    <dgm:pt modelId="{EF229603-07E8-4C29-AEF1-29D5061AE115}" type="sibTrans" cxnId="{8991F87C-BF34-43D2-B1AD-B65A7BA82B35}">
      <dgm:prSet/>
      <dgm:spPr/>
      <dgm:t>
        <a:bodyPr/>
        <a:lstStyle/>
        <a:p>
          <a:pPr rtl="1"/>
          <a:endParaRPr lang="ar-SA"/>
        </a:p>
      </dgm:t>
    </dgm:pt>
    <dgm:pt modelId="{9974917E-3D52-4DA4-BA81-6DB2B99660E8}">
      <dgm:prSet phldrT="[نص]" custT="1"/>
      <dgm:spPr/>
      <dgm:t>
        <a:bodyPr/>
        <a:lstStyle/>
        <a:p>
          <a:pPr rtl="1"/>
          <a:r>
            <a:rPr lang="ar-SY" sz="36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حالّات</a:t>
          </a:r>
          <a:r>
            <a:rPr lang="ar-SY" sz="3600" baseline="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 بلورات حمض البول</a:t>
          </a:r>
          <a:endParaRPr lang="ar-SA" sz="36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C5DAE949-37DB-4B1C-AC91-8A1F5E0ED8F4}" type="parTrans" cxnId="{AB84C6FB-EB55-4835-AD08-DD78F0335AF8}">
      <dgm:prSet/>
      <dgm:spPr/>
      <dgm:t>
        <a:bodyPr/>
        <a:lstStyle/>
        <a:p>
          <a:pPr rtl="1"/>
          <a:endParaRPr lang="ar-SA"/>
        </a:p>
      </dgm:t>
    </dgm:pt>
    <dgm:pt modelId="{5FC1CE36-4305-40BC-B968-DFC027702EE2}" type="sibTrans" cxnId="{AB84C6FB-EB55-4835-AD08-DD78F0335AF8}">
      <dgm:prSet/>
      <dgm:spPr/>
      <dgm:t>
        <a:bodyPr/>
        <a:lstStyle/>
        <a:p>
          <a:pPr rtl="1"/>
          <a:endParaRPr lang="ar-SA"/>
        </a:p>
      </dgm:t>
    </dgm:pt>
    <dgm:pt modelId="{14235067-7B34-4F27-A28E-C3051C41CA17}">
      <dgm:prSet phldrT="[نص]" custT="1"/>
      <dgm:spPr/>
      <dgm:t>
        <a:bodyPr/>
        <a:lstStyle/>
        <a:p>
          <a:pPr rtl="1"/>
          <a:r>
            <a:rPr lang="ar-SY" sz="3600" b="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طارحات حمض البول</a:t>
          </a:r>
          <a:endParaRPr lang="ar-SA" sz="3600" b="0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9B79E6B-3BB0-4C06-88D3-334BAADE4343}" type="parTrans" cxnId="{88EB7EE0-163A-4686-8FC4-DC82C7605D3A}">
      <dgm:prSet/>
      <dgm:spPr/>
      <dgm:t>
        <a:bodyPr/>
        <a:lstStyle/>
        <a:p>
          <a:pPr rtl="1"/>
          <a:endParaRPr lang="ar-SA"/>
        </a:p>
      </dgm:t>
    </dgm:pt>
    <dgm:pt modelId="{99A3053E-3275-4A70-9292-1B6C60F5DA0C}" type="sibTrans" cxnId="{88EB7EE0-163A-4686-8FC4-DC82C7605D3A}">
      <dgm:prSet/>
      <dgm:spPr/>
      <dgm:t>
        <a:bodyPr/>
        <a:lstStyle/>
        <a:p>
          <a:pPr rtl="1"/>
          <a:endParaRPr lang="ar-SA"/>
        </a:p>
      </dgm:t>
    </dgm:pt>
    <dgm:pt modelId="{0A950306-2465-4B81-8331-2FCAD79BBB6D}">
      <dgm:prSet phldrT="[نص]" custT="1"/>
      <dgm:spPr/>
      <dgm:t>
        <a:bodyPr/>
        <a:lstStyle/>
        <a:p>
          <a:pPr rtl="1"/>
          <a:r>
            <a:rPr lang="ar-SY" sz="3600" b="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مثبطات إنتاج حمض البول</a:t>
          </a:r>
          <a:endParaRPr lang="ar-SA" sz="3600" b="0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BABC4811-2C7C-4CB9-B2E4-58C0F4531F6C}" type="parTrans" cxnId="{88F4B3B5-8F07-4548-9C71-2580CB86EC02}">
      <dgm:prSet/>
      <dgm:spPr/>
      <dgm:t>
        <a:bodyPr/>
        <a:lstStyle/>
        <a:p>
          <a:pPr rtl="1"/>
          <a:endParaRPr lang="ar-SA"/>
        </a:p>
      </dgm:t>
    </dgm:pt>
    <dgm:pt modelId="{EECC14B7-FC7A-4710-A973-D2E3DA571D74}" type="sibTrans" cxnId="{88F4B3B5-8F07-4548-9C71-2580CB86EC02}">
      <dgm:prSet/>
      <dgm:spPr/>
      <dgm:t>
        <a:bodyPr/>
        <a:lstStyle/>
        <a:p>
          <a:pPr rtl="1"/>
          <a:endParaRPr lang="ar-SA"/>
        </a:p>
      </dgm:t>
    </dgm:pt>
    <dgm:pt modelId="{CD4B220D-AD84-47D7-95CB-879D969DBBD7}" type="pres">
      <dgm:prSet presAssocID="{37B02CB7-3D16-452F-A6EC-CD46037D226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E98731E2-670D-476D-B088-12E88CCD2F9E}" type="pres">
      <dgm:prSet presAssocID="{60D2D07C-767E-41A7-A91A-BF32E54112A1}" presName="hierRoot1" presStyleCnt="0">
        <dgm:presLayoutVars>
          <dgm:hierBranch val="init"/>
        </dgm:presLayoutVars>
      </dgm:prSet>
      <dgm:spPr/>
    </dgm:pt>
    <dgm:pt modelId="{53B0F16A-A634-471A-A704-E1659C117475}" type="pres">
      <dgm:prSet presAssocID="{60D2D07C-767E-41A7-A91A-BF32E54112A1}" presName="rootComposite1" presStyleCnt="0"/>
      <dgm:spPr/>
    </dgm:pt>
    <dgm:pt modelId="{AA5457EF-5A92-4062-AA6F-CFABD883DA05}" type="pres">
      <dgm:prSet presAssocID="{60D2D07C-767E-41A7-A91A-BF32E54112A1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139B8D08-4602-498A-B689-EF0F26536522}" type="pres">
      <dgm:prSet presAssocID="{60D2D07C-767E-41A7-A91A-BF32E54112A1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65055F95-B49C-4DC1-A4C4-14D17CF2D539}" type="pres">
      <dgm:prSet presAssocID="{60D2D07C-767E-41A7-A91A-BF32E54112A1}" presName="hierChild2" presStyleCnt="0"/>
      <dgm:spPr/>
    </dgm:pt>
    <dgm:pt modelId="{30B9BE1B-068F-4FED-B087-AF6CCDE03A23}" type="pres">
      <dgm:prSet presAssocID="{C5DAE949-37DB-4B1C-AC91-8A1F5E0ED8F4}" presName="Name37" presStyleLbl="parChTrans1D2" presStyleIdx="0" presStyleCnt="3"/>
      <dgm:spPr/>
      <dgm:t>
        <a:bodyPr/>
        <a:lstStyle/>
        <a:p>
          <a:pPr rtl="1"/>
          <a:endParaRPr lang="ar-SA"/>
        </a:p>
      </dgm:t>
    </dgm:pt>
    <dgm:pt modelId="{40B4FB9C-41ED-4D4F-9D6A-B36C5583FDFC}" type="pres">
      <dgm:prSet presAssocID="{9974917E-3D52-4DA4-BA81-6DB2B99660E8}" presName="hierRoot2" presStyleCnt="0">
        <dgm:presLayoutVars>
          <dgm:hierBranch val="init"/>
        </dgm:presLayoutVars>
      </dgm:prSet>
      <dgm:spPr/>
    </dgm:pt>
    <dgm:pt modelId="{4062B68B-F0C7-4B5B-B601-105EE5573E64}" type="pres">
      <dgm:prSet presAssocID="{9974917E-3D52-4DA4-BA81-6DB2B99660E8}" presName="rootComposite" presStyleCnt="0"/>
      <dgm:spPr/>
    </dgm:pt>
    <dgm:pt modelId="{E6605B91-B550-4523-8499-F9CFEE54C4DE}" type="pres">
      <dgm:prSet presAssocID="{9974917E-3D52-4DA4-BA81-6DB2B99660E8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EF0DF02D-0E34-4D09-BB4B-831D0FA37876}" type="pres">
      <dgm:prSet presAssocID="{9974917E-3D52-4DA4-BA81-6DB2B99660E8}" presName="rootConnector" presStyleLbl="node2" presStyleIdx="0" presStyleCnt="3"/>
      <dgm:spPr/>
      <dgm:t>
        <a:bodyPr/>
        <a:lstStyle/>
        <a:p>
          <a:pPr rtl="1"/>
          <a:endParaRPr lang="ar-SA"/>
        </a:p>
      </dgm:t>
    </dgm:pt>
    <dgm:pt modelId="{B84DFDC0-9D7F-4982-816F-C5208FE38CA8}" type="pres">
      <dgm:prSet presAssocID="{9974917E-3D52-4DA4-BA81-6DB2B99660E8}" presName="hierChild4" presStyleCnt="0"/>
      <dgm:spPr/>
    </dgm:pt>
    <dgm:pt modelId="{EF6C8DB1-9B69-4D40-B5CC-A248D7989B4F}" type="pres">
      <dgm:prSet presAssocID="{9974917E-3D52-4DA4-BA81-6DB2B99660E8}" presName="hierChild5" presStyleCnt="0"/>
      <dgm:spPr/>
    </dgm:pt>
    <dgm:pt modelId="{652E4DAD-B164-4F87-BDC2-B20C24C72BA6}" type="pres">
      <dgm:prSet presAssocID="{19B79E6B-3BB0-4C06-88D3-334BAADE4343}" presName="Name37" presStyleLbl="parChTrans1D2" presStyleIdx="1" presStyleCnt="3"/>
      <dgm:spPr/>
      <dgm:t>
        <a:bodyPr/>
        <a:lstStyle/>
        <a:p>
          <a:pPr rtl="1"/>
          <a:endParaRPr lang="ar-SA"/>
        </a:p>
      </dgm:t>
    </dgm:pt>
    <dgm:pt modelId="{973EA7C2-AE41-49B8-A331-F07C3B496F5D}" type="pres">
      <dgm:prSet presAssocID="{14235067-7B34-4F27-A28E-C3051C41CA17}" presName="hierRoot2" presStyleCnt="0">
        <dgm:presLayoutVars>
          <dgm:hierBranch val="init"/>
        </dgm:presLayoutVars>
      </dgm:prSet>
      <dgm:spPr/>
    </dgm:pt>
    <dgm:pt modelId="{DC09B4B7-2FA0-4DBF-BD92-224C48AA6409}" type="pres">
      <dgm:prSet presAssocID="{14235067-7B34-4F27-A28E-C3051C41CA17}" presName="rootComposite" presStyleCnt="0"/>
      <dgm:spPr/>
    </dgm:pt>
    <dgm:pt modelId="{93002FDB-FBE2-4450-8769-A78CA0ADE7B0}" type="pres">
      <dgm:prSet presAssocID="{14235067-7B34-4F27-A28E-C3051C41CA17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94D7DF71-26CD-4640-9FDF-4EE86F72D9CD}" type="pres">
      <dgm:prSet presAssocID="{14235067-7B34-4F27-A28E-C3051C41CA17}" presName="rootConnector" presStyleLbl="node2" presStyleIdx="1" presStyleCnt="3"/>
      <dgm:spPr/>
      <dgm:t>
        <a:bodyPr/>
        <a:lstStyle/>
        <a:p>
          <a:pPr rtl="1"/>
          <a:endParaRPr lang="ar-SA"/>
        </a:p>
      </dgm:t>
    </dgm:pt>
    <dgm:pt modelId="{362534FC-C761-4D36-837E-5CA53784CD45}" type="pres">
      <dgm:prSet presAssocID="{14235067-7B34-4F27-A28E-C3051C41CA17}" presName="hierChild4" presStyleCnt="0"/>
      <dgm:spPr/>
    </dgm:pt>
    <dgm:pt modelId="{BB5F8171-C667-4978-9834-1EB11780FE17}" type="pres">
      <dgm:prSet presAssocID="{14235067-7B34-4F27-A28E-C3051C41CA17}" presName="hierChild5" presStyleCnt="0"/>
      <dgm:spPr/>
    </dgm:pt>
    <dgm:pt modelId="{50B14FBE-4D4F-4829-B2AE-6754C9C6A049}" type="pres">
      <dgm:prSet presAssocID="{BABC4811-2C7C-4CB9-B2E4-58C0F4531F6C}" presName="Name37" presStyleLbl="parChTrans1D2" presStyleIdx="2" presStyleCnt="3"/>
      <dgm:spPr/>
      <dgm:t>
        <a:bodyPr/>
        <a:lstStyle/>
        <a:p>
          <a:pPr rtl="1"/>
          <a:endParaRPr lang="ar-SA"/>
        </a:p>
      </dgm:t>
    </dgm:pt>
    <dgm:pt modelId="{4B6B8AFD-06F6-4335-BBE5-077C68111436}" type="pres">
      <dgm:prSet presAssocID="{0A950306-2465-4B81-8331-2FCAD79BBB6D}" presName="hierRoot2" presStyleCnt="0">
        <dgm:presLayoutVars>
          <dgm:hierBranch val="init"/>
        </dgm:presLayoutVars>
      </dgm:prSet>
      <dgm:spPr/>
    </dgm:pt>
    <dgm:pt modelId="{7C3EF806-5231-47BF-B5F9-E372C0EFD1D9}" type="pres">
      <dgm:prSet presAssocID="{0A950306-2465-4B81-8331-2FCAD79BBB6D}" presName="rootComposite" presStyleCnt="0"/>
      <dgm:spPr/>
    </dgm:pt>
    <dgm:pt modelId="{C95B8472-5028-4793-BD39-881F2272D6D6}" type="pres">
      <dgm:prSet presAssocID="{0A950306-2465-4B81-8331-2FCAD79BBB6D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F1B168B4-B873-4B63-8B71-170FC104C0B6}" type="pres">
      <dgm:prSet presAssocID="{0A950306-2465-4B81-8331-2FCAD79BBB6D}" presName="rootConnector" presStyleLbl="node2" presStyleIdx="2" presStyleCnt="3"/>
      <dgm:spPr/>
      <dgm:t>
        <a:bodyPr/>
        <a:lstStyle/>
        <a:p>
          <a:pPr rtl="1"/>
          <a:endParaRPr lang="ar-SA"/>
        </a:p>
      </dgm:t>
    </dgm:pt>
    <dgm:pt modelId="{473E26BD-B259-4D84-8773-942E8339BDEC}" type="pres">
      <dgm:prSet presAssocID="{0A950306-2465-4B81-8331-2FCAD79BBB6D}" presName="hierChild4" presStyleCnt="0"/>
      <dgm:spPr/>
    </dgm:pt>
    <dgm:pt modelId="{3FFFB6D4-BFB8-44CA-8D63-BE9A4328B5A0}" type="pres">
      <dgm:prSet presAssocID="{0A950306-2465-4B81-8331-2FCAD79BBB6D}" presName="hierChild5" presStyleCnt="0"/>
      <dgm:spPr/>
    </dgm:pt>
    <dgm:pt modelId="{E04DFBAD-C299-467F-A1F8-E190770A62FC}" type="pres">
      <dgm:prSet presAssocID="{60D2D07C-767E-41A7-A91A-BF32E54112A1}" presName="hierChild3" presStyleCnt="0"/>
      <dgm:spPr/>
    </dgm:pt>
  </dgm:ptLst>
  <dgm:cxnLst>
    <dgm:cxn modelId="{AB84C6FB-EB55-4835-AD08-DD78F0335AF8}" srcId="{60D2D07C-767E-41A7-A91A-BF32E54112A1}" destId="{9974917E-3D52-4DA4-BA81-6DB2B99660E8}" srcOrd="0" destOrd="0" parTransId="{C5DAE949-37DB-4B1C-AC91-8A1F5E0ED8F4}" sibTransId="{5FC1CE36-4305-40BC-B968-DFC027702EE2}"/>
    <dgm:cxn modelId="{57DF06CF-EBAB-403E-B80A-F0132D677180}" type="presOf" srcId="{37B02CB7-3D16-452F-A6EC-CD46037D2264}" destId="{CD4B220D-AD84-47D7-95CB-879D969DBBD7}" srcOrd="0" destOrd="0" presId="urn:microsoft.com/office/officeart/2005/8/layout/orgChart1"/>
    <dgm:cxn modelId="{78EC04CB-596B-4C2A-AFC9-EAC46DC2723C}" type="presOf" srcId="{60D2D07C-767E-41A7-A91A-BF32E54112A1}" destId="{AA5457EF-5A92-4062-AA6F-CFABD883DA05}" srcOrd="0" destOrd="0" presId="urn:microsoft.com/office/officeart/2005/8/layout/orgChart1"/>
    <dgm:cxn modelId="{6007148E-24E8-4592-87A3-A933B17DF537}" type="presOf" srcId="{60D2D07C-767E-41A7-A91A-BF32E54112A1}" destId="{139B8D08-4602-498A-B689-EF0F26536522}" srcOrd="1" destOrd="0" presId="urn:microsoft.com/office/officeart/2005/8/layout/orgChart1"/>
    <dgm:cxn modelId="{88F4B3B5-8F07-4548-9C71-2580CB86EC02}" srcId="{60D2D07C-767E-41A7-A91A-BF32E54112A1}" destId="{0A950306-2465-4B81-8331-2FCAD79BBB6D}" srcOrd="2" destOrd="0" parTransId="{BABC4811-2C7C-4CB9-B2E4-58C0F4531F6C}" sibTransId="{EECC14B7-FC7A-4710-A973-D2E3DA571D74}"/>
    <dgm:cxn modelId="{71D7FC84-C37F-4C67-935B-EF6CEE61833F}" type="presOf" srcId="{19B79E6B-3BB0-4C06-88D3-334BAADE4343}" destId="{652E4DAD-B164-4F87-BDC2-B20C24C72BA6}" srcOrd="0" destOrd="0" presId="urn:microsoft.com/office/officeart/2005/8/layout/orgChart1"/>
    <dgm:cxn modelId="{8991F87C-BF34-43D2-B1AD-B65A7BA82B35}" srcId="{37B02CB7-3D16-452F-A6EC-CD46037D2264}" destId="{60D2D07C-767E-41A7-A91A-BF32E54112A1}" srcOrd="0" destOrd="0" parTransId="{3ADC6E1C-EBF1-4ACE-AA88-02A2E47D79A2}" sibTransId="{EF229603-07E8-4C29-AEF1-29D5061AE115}"/>
    <dgm:cxn modelId="{44367B1F-C0DE-4715-A616-1DF7DD447F31}" type="presOf" srcId="{0A950306-2465-4B81-8331-2FCAD79BBB6D}" destId="{C95B8472-5028-4793-BD39-881F2272D6D6}" srcOrd="0" destOrd="0" presId="urn:microsoft.com/office/officeart/2005/8/layout/orgChart1"/>
    <dgm:cxn modelId="{0DCFF582-A8AD-4968-94A1-3AD8858CCC0C}" type="presOf" srcId="{BABC4811-2C7C-4CB9-B2E4-58C0F4531F6C}" destId="{50B14FBE-4D4F-4829-B2AE-6754C9C6A049}" srcOrd="0" destOrd="0" presId="urn:microsoft.com/office/officeart/2005/8/layout/orgChart1"/>
    <dgm:cxn modelId="{1A504760-D96F-4DE2-B752-B916DE440467}" type="presOf" srcId="{0A950306-2465-4B81-8331-2FCAD79BBB6D}" destId="{F1B168B4-B873-4B63-8B71-170FC104C0B6}" srcOrd="1" destOrd="0" presId="urn:microsoft.com/office/officeart/2005/8/layout/orgChart1"/>
    <dgm:cxn modelId="{5784DDCE-A64C-41DF-A2D0-10D38C107D17}" type="presOf" srcId="{9974917E-3D52-4DA4-BA81-6DB2B99660E8}" destId="{EF0DF02D-0E34-4D09-BB4B-831D0FA37876}" srcOrd="1" destOrd="0" presId="urn:microsoft.com/office/officeart/2005/8/layout/orgChart1"/>
    <dgm:cxn modelId="{B51AED52-A39C-4F7A-AC84-6E9C7E5083F1}" type="presOf" srcId="{C5DAE949-37DB-4B1C-AC91-8A1F5E0ED8F4}" destId="{30B9BE1B-068F-4FED-B087-AF6CCDE03A23}" srcOrd="0" destOrd="0" presId="urn:microsoft.com/office/officeart/2005/8/layout/orgChart1"/>
    <dgm:cxn modelId="{F8593704-7B50-4A77-99E9-DB7CD0463A0C}" type="presOf" srcId="{9974917E-3D52-4DA4-BA81-6DB2B99660E8}" destId="{E6605B91-B550-4523-8499-F9CFEE54C4DE}" srcOrd="0" destOrd="0" presId="urn:microsoft.com/office/officeart/2005/8/layout/orgChart1"/>
    <dgm:cxn modelId="{D3C2BDF8-1485-4FC5-BBE9-090A1805D628}" type="presOf" srcId="{14235067-7B34-4F27-A28E-C3051C41CA17}" destId="{93002FDB-FBE2-4450-8769-A78CA0ADE7B0}" srcOrd="0" destOrd="0" presId="urn:microsoft.com/office/officeart/2005/8/layout/orgChart1"/>
    <dgm:cxn modelId="{6857ADB5-588E-469C-B040-4064E1133F22}" type="presOf" srcId="{14235067-7B34-4F27-A28E-C3051C41CA17}" destId="{94D7DF71-26CD-4640-9FDF-4EE86F72D9CD}" srcOrd="1" destOrd="0" presId="urn:microsoft.com/office/officeart/2005/8/layout/orgChart1"/>
    <dgm:cxn modelId="{88EB7EE0-163A-4686-8FC4-DC82C7605D3A}" srcId="{60D2D07C-767E-41A7-A91A-BF32E54112A1}" destId="{14235067-7B34-4F27-A28E-C3051C41CA17}" srcOrd="1" destOrd="0" parTransId="{19B79E6B-3BB0-4C06-88D3-334BAADE4343}" sibTransId="{99A3053E-3275-4A70-9292-1B6C60F5DA0C}"/>
    <dgm:cxn modelId="{B00C6511-EF5D-419A-9E9A-AE547E5E0D87}" type="presParOf" srcId="{CD4B220D-AD84-47D7-95CB-879D969DBBD7}" destId="{E98731E2-670D-476D-B088-12E88CCD2F9E}" srcOrd="0" destOrd="0" presId="urn:microsoft.com/office/officeart/2005/8/layout/orgChart1"/>
    <dgm:cxn modelId="{15984F3E-28E6-4263-A704-E37A9A1A4E89}" type="presParOf" srcId="{E98731E2-670D-476D-B088-12E88CCD2F9E}" destId="{53B0F16A-A634-471A-A704-E1659C117475}" srcOrd="0" destOrd="0" presId="urn:microsoft.com/office/officeart/2005/8/layout/orgChart1"/>
    <dgm:cxn modelId="{D9906DEB-E17E-4E7E-B76B-80BC4EF7F959}" type="presParOf" srcId="{53B0F16A-A634-471A-A704-E1659C117475}" destId="{AA5457EF-5A92-4062-AA6F-CFABD883DA05}" srcOrd="0" destOrd="0" presId="urn:microsoft.com/office/officeart/2005/8/layout/orgChart1"/>
    <dgm:cxn modelId="{59795815-4639-4783-88BB-16C3E1485196}" type="presParOf" srcId="{53B0F16A-A634-471A-A704-E1659C117475}" destId="{139B8D08-4602-498A-B689-EF0F26536522}" srcOrd="1" destOrd="0" presId="urn:microsoft.com/office/officeart/2005/8/layout/orgChart1"/>
    <dgm:cxn modelId="{D6D32C40-3045-4C78-B2F1-F57FE43D5AC1}" type="presParOf" srcId="{E98731E2-670D-476D-B088-12E88CCD2F9E}" destId="{65055F95-B49C-4DC1-A4C4-14D17CF2D539}" srcOrd="1" destOrd="0" presId="urn:microsoft.com/office/officeart/2005/8/layout/orgChart1"/>
    <dgm:cxn modelId="{E2A1EF18-3EE9-4960-8F06-619F1BF160D7}" type="presParOf" srcId="{65055F95-B49C-4DC1-A4C4-14D17CF2D539}" destId="{30B9BE1B-068F-4FED-B087-AF6CCDE03A23}" srcOrd="0" destOrd="0" presId="urn:microsoft.com/office/officeart/2005/8/layout/orgChart1"/>
    <dgm:cxn modelId="{CE3AA38A-7BCF-48A5-A6D9-3AC4F0DFCBA1}" type="presParOf" srcId="{65055F95-B49C-4DC1-A4C4-14D17CF2D539}" destId="{40B4FB9C-41ED-4D4F-9D6A-B36C5583FDFC}" srcOrd="1" destOrd="0" presId="urn:microsoft.com/office/officeart/2005/8/layout/orgChart1"/>
    <dgm:cxn modelId="{292E381E-9C97-4BE2-94A3-962A3AE2AC93}" type="presParOf" srcId="{40B4FB9C-41ED-4D4F-9D6A-B36C5583FDFC}" destId="{4062B68B-F0C7-4B5B-B601-105EE5573E64}" srcOrd="0" destOrd="0" presId="urn:microsoft.com/office/officeart/2005/8/layout/orgChart1"/>
    <dgm:cxn modelId="{2E81BB83-7AAB-4DB7-91E1-4E3CDF5EA51E}" type="presParOf" srcId="{4062B68B-F0C7-4B5B-B601-105EE5573E64}" destId="{E6605B91-B550-4523-8499-F9CFEE54C4DE}" srcOrd="0" destOrd="0" presId="urn:microsoft.com/office/officeart/2005/8/layout/orgChart1"/>
    <dgm:cxn modelId="{207AB0C7-561B-454F-95E0-97A22925A9B0}" type="presParOf" srcId="{4062B68B-F0C7-4B5B-B601-105EE5573E64}" destId="{EF0DF02D-0E34-4D09-BB4B-831D0FA37876}" srcOrd="1" destOrd="0" presId="urn:microsoft.com/office/officeart/2005/8/layout/orgChart1"/>
    <dgm:cxn modelId="{86A96731-E588-4425-9E25-5361452AC975}" type="presParOf" srcId="{40B4FB9C-41ED-4D4F-9D6A-B36C5583FDFC}" destId="{B84DFDC0-9D7F-4982-816F-C5208FE38CA8}" srcOrd="1" destOrd="0" presId="urn:microsoft.com/office/officeart/2005/8/layout/orgChart1"/>
    <dgm:cxn modelId="{799DEBA3-BD6A-44C9-95C2-10C8125DB636}" type="presParOf" srcId="{40B4FB9C-41ED-4D4F-9D6A-B36C5583FDFC}" destId="{EF6C8DB1-9B69-4D40-B5CC-A248D7989B4F}" srcOrd="2" destOrd="0" presId="urn:microsoft.com/office/officeart/2005/8/layout/orgChart1"/>
    <dgm:cxn modelId="{54E5B834-2D36-485D-9A94-08860FA29226}" type="presParOf" srcId="{65055F95-B49C-4DC1-A4C4-14D17CF2D539}" destId="{652E4DAD-B164-4F87-BDC2-B20C24C72BA6}" srcOrd="2" destOrd="0" presId="urn:microsoft.com/office/officeart/2005/8/layout/orgChart1"/>
    <dgm:cxn modelId="{67B294D8-0478-45F2-8D8E-D1ECEE8615B3}" type="presParOf" srcId="{65055F95-B49C-4DC1-A4C4-14D17CF2D539}" destId="{973EA7C2-AE41-49B8-A331-F07C3B496F5D}" srcOrd="3" destOrd="0" presId="urn:microsoft.com/office/officeart/2005/8/layout/orgChart1"/>
    <dgm:cxn modelId="{DC38947B-35A3-4700-98F6-19397D7AEB33}" type="presParOf" srcId="{973EA7C2-AE41-49B8-A331-F07C3B496F5D}" destId="{DC09B4B7-2FA0-4DBF-BD92-224C48AA6409}" srcOrd="0" destOrd="0" presId="urn:microsoft.com/office/officeart/2005/8/layout/orgChart1"/>
    <dgm:cxn modelId="{824B35CD-8B3B-4391-AAC4-8B67606B62E2}" type="presParOf" srcId="{DC09B4B7-2FA0-4DBF-BD92-224C48AA6409}" destId="{93002FDB-FBE2-4450-8769-A78CA0ADE7B0}" srcOrd="0" destOrd="0" presId="urn:microsoft.com/office/officeart/2005/8/layout/orgChart1"/>
    <dgm:cxn modelId="{0113EA0C-E81C-4DB9-A7B5-C22BB5E87C70}" type="presParOf" srcId="{DC09B4B7-2FA0-4DBF-BD92-224C48AA6409}" destId="{94D7DF71-26CD-4640-9FDF-4EE86F72D9CD}" srcOrd="1" destOrd="0" presId="urn:microsoft.com/office/officeart/2005/8/layout/orgChart1"/>
    <dgm:cxn modelId="{0E53ADE5-CB4F-4D96-B601-5E0934E62268}" type="presParOf" srcId="{973EA7C2-AE41-49B8-A331-F07C3B496F5D}" destId="{362534FC-C761-4D36-837E-5CA53784CD45}" srcOrd="1" destOrd="0" presId="urn:microsoft.com/office/officeart/2005/8/layout/orgChart1"/>
    <dgm:cxn modelId="{9D39DC33-6F4E-40CF-9E8C-A332847EDC6A}" type="presParOf" srcId="{973EA7C2-AE41-49B8-A331-F07C3B496F5D}" destId="{BB5F8171-C667-4978-9834-1EB11780FE17}" srcOrd="2" destOrd="0" presId="urn:microsoft.com/office/officeart/2005/8/layout/orgChart1"/>
    <dgm:cxn modelId="{DAD0A95F-F95D-4AEA-B160-6E0B4591875B}" type="presParOf" srcId="{65055F95-B49C-4DC1-A4C4-14D17CF2D539}" destId="{50B14FBE-4D4F-4829-B2AE-6754C9C6A049}" srcOrd="4" destOrd="0" presId="urn:microsoft.com/office/officeart/2005/8/layout/orgChart1"/>
    <dgm:cxn modelId="{1235A743-30D1-4FDF-B887-5BB24BA05E10}" type="presParOf" srcId="{65055F95-B49C-4DC1-A4C4-14D17CF2D539}" destId="{4B6B8AFD-06F6-4335-BBE5-077C68111436}" srcOrd="5" destOrd="0" presId="urn:microsoft.com/office/officeart/2005/8/layout/orgChart1"/>
    <dgm:cxn modelId="{6B5B6B74-C486-4F46-8006-674791F14C93}" type="presParOf" srcId="{4B6B8AFD-06F6-4335-BBE5-077C68111436}" destId="{7C3EF806-5231-47BF-B5F9-E372C0EFD1D9}" srcOrd="0" destOrd="0" presId="urn:microsoft.com/office/officeart/2005/8/layout/orgChart1"/>
    <dgm:cxn modelId="{FA2B57F1-4608-4658-A643-8EE7445DA254}" type="presParOf" srcId="{7C3EF806-5231-47BF-B5F9-E372C0EFD1D9}" destId="{C95B8472-5028-4793-BD39-881F2272D6D6}" srcOrd="0" destOrd="0" presId="urn:microsoft.com/office/officeart/2005/8/layout/orgChart1"/>
    <dgm:cxn modelId="{F38123AA-39F7-44E1-9F64-ADCE5180245E}" type="presParOf" srcId="{7C3EF806-5231-47BF-B5F9-E372C0EFD1D9}" destId="{F1B168B4-B873-4B63-8B71-170FC104C0B6}" srcOrd="1" destOrd="0" presId="urn:microsoft.com/office/officeart/2005/8/layout/orgChart1"/>
    <dgm:cxn modelId="{9655370A-C4FE-4E7E-A788-C52BF92D4D20}" type="presParOf" srcId="{4B6B8AFD-06F6-4335-BBE5-077C68111436}" destId="{473E26BD-B259-4D84-8773-942E8339BDEC}" srcOrd="1" destOrd="0" presId="urn:microsoft.com/office/officeart/2005/8/layout/orgChart1"/>
    <dgm:cxn modelId="{B011FACB-FD42-46C3-80D6-8929507A1A17}" type="presParOf" srcId="{4B6B8AFD-06F6-4335-BBE5-077C68111436}" destId="{3FFFB6D4-BFB8-44CA-8D63-BE9A4328B5A0}" srcOrd="2" destOrd="0" presId="urn:microsoft.com/office/officeart/2005/8/layout/orgChart1"/>
    <dgm:cxn modelId="{CE1E9987-1B4F-41BE-874C-B8C1F58A15FF}" type="presParOf" srcId="{E98731E2-670D-476D-B088-12E88CCD2F9E}" destId="{E04DFBAD-C299-467F-A1F8-E190770A62F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FE3492-9C02-4D42-BA1D-0D55FDC47254}">
      <dsp:nvSpPr>
        <dsp:cNvPr id="0" name=""/>
        <dsp:cNvSpPr/>
      </dsp:nvSpPr>
      <dsp:spPr>
        <a:xfrm>
          <a:off x="4220579" y="1909112"/>
          <a:ext cx="2986090" cy="518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9123"/>
              </a:lnTo>
              <a:lnTo>
                <a:pt x="2986090" y="259123"/>
              </a:lnTo>
              <a:lnTo>
                <a:pt x="2986090" y="5182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7C08E7-3849-4858-AA8D-957A8856B981}">
      <dsp:nvSpPr>
        <dsp:cNvPr id="0" name=""/>
        <dsp:cNvSpPr/>
      </dsp:nvSpPr>
      <dsp:spPr>
        <a:xfrm>
          <a:off x="4174859" y="1909112"/>
          <a:ext cx="91440" cy="5182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182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B7C0B8-8B96-4664-A380-C0D0259DBDB8}">
      <dsp:nvSpPr>
        <dsp:cNvPr id="0" name=""/>
        <dsp:cNvSpPr/>
      </dsp:nvSpPr>
      <dsp:spPr>
        <a:xfrm>
          <a:off x="1234488" y="1909112"/>
          <a:ext cx="2986090" cy="518247"/>
        </a:xfrm>
        <a:custGeom>
          <a:avLst/>
          <a:gdLst/>
          <a:ahLst/>
          <a:cxnLst/>
          <a:rect l="0" t="0" r="0" b="0"/>
          <a:pathLst>
            <a:path>
              <a:moveTo>
                <a:pt x="2986090" y="0"/>
              </a:moveTo>
              <a:lnTo>
                <a:pt x="2986090" y="259123"/>
              </a:lnTo>
              <a:lnTo>
                <a:pt x="0" y="259123"/>
              </a:lnTo>
              <a:lnTo>
                <a:pt x="0" y="5182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5457EF-5A92-4062-AA6F-CFABD883DA05}">
      <dsp:nvSpPr>
        <dsp:cNvPr id="0" name=""/>
        <dsp:cNvSpPr/>
      </dsp:nvSpPr>
      <dsp:spPr>
        <a:xfrm>
          <a:off x="2986657" y="675190"/>
          <a:ext cx="2467843" cy="12339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4000" b="1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معالجة هجمة النقرس الحادة</a:t>
          </a:r>
          <a:endParaRPr lang="ar-SA" sz="40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986657" y="675190"/>
        <a:ext cx="2467843" cy="1233921"/>
      </dsp:txXfrm>
    </dsp:sp>
    <dsp:sp modelId="{6DD8CCAF-C33B-478E-A97B-CE1CAF8AAD6E}">
      <dsp:nvSpPr>
        <dsp:cNvPr id="0" name=""/>
        <dsp:cNvSpPr/>
      </dsp:nvSpPr>
      <dsp:spPr>
        <a:xfrm>
          <a:off x="566" y="2427359"/>
          <a:ext cx="2467843" cy="12339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NSAIDs</a:t>
          </a: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3200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وأهمها إندوميتاسين</a:t>
          </a:r>
          <a:endParaRPr lang="ar-SA" sz="32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66" y="2427359"/>
        <a:ext cx="2467843" cy="1233921"/>
      </dsp:txXfrm>
    </dsp:sp>
    <dsp:sp modelId="{F2D0CBEA-AAB3-4173-B6DD-A97493331D06}">
      <dsp:nvSpPr>
        <dsp:cNvPr id="0" name=""/>
        <dsp:cNvSpPr/>
      </dsp:nvSpPr>
      <dsp:spPr>
        <a:xfrm>
          <a:off x="2986657" y="2427359"/>
          <a:ext cx="2467843" cy="12339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Colchicine</a:t>
          </a:r>
          <a:endParaRPr lang="ar-SA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6657" y="2427359"/>
        <a:ext cx="2467843" cy="1233921"/>
      </dsp:txXfrm>
    </dsp:sp>
    <dsp:sp modelId="{FEFE4199-2493-405E-B8FA-6AC20F5B1DA5}">
      <dsp:nvSpPr>
        <dsp:cNvPr id="0" name=""/>
        <dsp:cNvSpPr/>
      </dsp:nvSpPr>
      <dsp:spPr>
        <a:xfrm>
          <a:off x="5972747" y="2427359"/>
          <a:ext cx="2467843" cy="12339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Cortisones</a:t>
          </a:r>
          <a:endParaRPr lang="ar-SA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72747" y="2427359"/>
        <a:ext cx="2467843" cy="12339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14FBE-4D4F-4829-B2AE-6754C9C6A049}">
      <dsp:nvSpPr>
        <dsp:cNvPr id="0" name=""/>
        <dsp:cNvSpPr/>
      </dsp:nvSpPr>
      <dsp:spPr>
        <a:xfrm>
          <a:off x="5152049" y="2205216"/>
          <a:ext cx="3645112" cy="632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311"/>
              </a:lnTo>
              <a:lnTo>
                <a:pt x="3645112" y="316311"/>
              </a:lnTo>
              <a:lnTo>
                <a:pt x="3645112" y="6326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2E4DAD-B164-4F87-BDC2-B20C24C72BA6}">
      <dsp:nvSpPr>
        <dsp:cNvPr id="0" name=""/>
        <dsp:cNvSpPr/>
      </dsp:nvSpPr>
      <dsp:spPr>
        <a:xfrm>
          <a:off x="5106329" y="2205216"/>
          <a:ext cx="91440" cy="6326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26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9BE1B-068F-4FED-B087-AF6CCDE03A23}">
      <dsp:nvSpPr>
        <dsp:cNvPr id="0" name=""/>
        <dsp:cNvSpPr/>
      </dsp:nvSpPr>
      <dsp:spPr>
        <a:xfrm>
          <a:off x="1506936" y="2205216"/>
          <a:ext cx="3645112" cy="632622"/>
        </a:xfrm>
        <a:custGeom>
          <a:avLst/>
          <a:gdLst/>
          <a:ahLst/>
          <a:cxnLst/>
          <a:rect l="0" t="0" r="0" b="0"/>
          <a:pathLst>
            <a:path>
              <a:moveTo>
                <a:pt x="3645112" y="0"/>
              </a:moveTo>
              <a:lnTo>
                <a:pt x="3645112" y="316311"/>
              </a:lnTo>
              <a:lnTo>
                <a:pt x="0" y="316311"/>
              </a:lnTo>
              <a:lnTo>
                <a:pt x="0" y="63262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5457EF-5A92-4062-AA6F-CFABD883DA05}">
      <dsp:nvSpPr>
        <dsp:cNvPr id="0" name=""/>
        <dsp:cNvSpPr/>
      </dsp:nvSpPr>
      <dsp:spPr>
        <a:xfrm>
          <a:off x="3645804" y="698971"/>
          <a:ext cx="3012489" cy="15062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4000" b="1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المعالجة المزمنة للنقرس</a:t>
          </a:r>
          <a:endParaRPr lang="ar-SA" sz="40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645804" y="698971"/>
        <a:ext cx="3012489" cy="1506244"/>
      </dsp:txXfrm>
    </dsp:sp>
    <dsp:sp modelId="{E6605B91-B550-4523-8499-F9CFEE54C4DE}">
      <dsp:nvSpPr>
        <dsp:cNvPr id="0" name=""/>
        <dsp:cNvSpPr/>
      </dsp:nvSpPr>
      <dsp:spPr>
        <a:xfrm>
          <a:off x="691" y="2837838"/>
          <a:ext cx="3012489" cy="15062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3600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حالّات</a:t>
          </a:r>
          <a:r>
            <a:rPr lang="ar-SY" sz="3600" kern="1200" baseline="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 بلورات حمض البول</a:t>
          </a:r>
          <a:endParaRPr lang="ar-SA" sz="360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91" y="2837838"/>
        <a:ext cx="3012489" cy="1506244"/>
      </dsp:txXfrm>
    </dsp:sp>
    <dsp:sp modelId="{93002FDB-FBE2-4450-8769-A78CA0ADE7B0}">
      <dsp:nvSpPr>
        <dsp:cNvPr id="0" name=""/>
        <dsp:cNvSpPr/>
      </dsp:nvSpPr>
      <dsp:spPr>
        <a:xfrm>
          <a:off x="3645804" y="2837838"/>
          <a:ext cx="3012489" cy="15062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3600" b="0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طارحات حمض البول</a:t>
          </a:r>
          <a:endParaRPr lang="ar-SA" sz="3600" b="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645804" y="2837838"/>
        <a:ext cx="3012489" cy="1506244"/>
      </dsp:txXfrm>
    </dsp:sp>
    <dsp:sp modelId="{C95B8472-5028-4793-BD39-881F2272D6D6}">
      <dsp:nvSpPr>
        <dsp:cNvPr id="0" name=""/>
        <dsp:cNvSpPr/>
      </dsp:nvSpPr>
      <dsp:spPr>
        <a:xfrm>
          <a:off x="7290917" y="2837838"/>
          <a:ext cx="3012489" cy="150624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Y" sz="3600" b="0" kern="1200" dirty="0" smtClean="0">
              <a:latin typeface="Sakkal Majalla" panose="02000000000000000000" pitchFamily="2" charset="-78"/>
              <a:cs typeface="Sakkal Majalla" panose="02000000000000000000" pitchFamily="2" charset="-78"/>
            </a:rPr>
            <a:t>مثبطات إنتاج حمض البول</a:t>
          </a:r>
          <a:endParaRPr lang="ar-SA" sz="3600" b="0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7290917" y="2837838"/>
        <a:ext cx="3012489" cy="1506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1FAB878E-A111-444D-8DFC-F847EAA14A78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6A0BDBC5-6ADA-4BB0-B425-359BBA1D1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4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27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8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15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4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288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92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164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046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35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99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3B1B4-EC64-49DE-BD23-2E618936CB92}" type="datetimeFigureOut">
              <a:rPr lang="en-US" smtClean="0"/>
              <a:t>5/9/2023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FB064-6C75-49B1-A804-249A99BF3B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1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hyperlink" Target="https://manara.edu.sy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3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4.png"/><Relationship Id="rId7" Type="http://schemas.openxmlformats.org/officeDocument/2006/relationships/image" Target="../media/image6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g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39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ra.edu.sy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g"/><Relationship Id="rId4" Type="http://schemas.openxmlformats.org/officeDocument/2006/relationships/image" Target="../media/image9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g"/><Relationship Id="rId4" Type="http://schemas.openxmlformats.org/officeDocument/2006/relationships/image" Target="../media/image10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g"/><Relationship Id="rId4" Type="http://schemas.openxmlformats.org/officeDocument/2006/relationships/image" Target="../media/image103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588327" y="1330030"/>
            <a:ext cx="4475018" cy="4294910"/>
          </a:xfrm>
          <a:prstGeom prst="rect">
            <a:avLst/>
          </a:prstGeom>
        </p:spPr>
      </p:pic>
      <p:pic>
        <p:nvPicPr>
          <p:cNvPr id="2" name="Picture 289"/>
          <p:cNvPicPr/>
          <p:nvPr/>
        </p:nvPicPr>
        <p:blipFill>
          <a:blip r:embed="rId3" cstate="print"/>
          <a:srcRect/>
          <a:stretch/>
        </p:blipFill>
        <p:spPr>
          <a:xfrm>
            <a:off x="10848108" y="72602"/>
            <a:ext cx="1285124" cy="173343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02673" y="72602"/>
            <a:ext cx="10806545" cy="4023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جامعة المنارة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كلية: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الصيدلة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اسم المقرر: الملازمة </a:t>
            </a:r>
            <a:r>
              <a:rPr lang="en-US" sz="3200" b="1" kern="100" dirty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1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 العملي، إعداد: د. علاء احمد</a:t>
            </a: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رقم </a:t>
            </a: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الجلسة 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(</a:t>
            </a:r>
            <a:r>
              <a:rPr lang="en-US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4</a:t>
            </a:r>
            <a:r>
              <a:rPr lang="ar-SY" sz="3200" b="1" kern="100" dirty="0" smtClean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)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عنوان الجلسة</a:t>
            </a:r>
            <a:endParaRPr lang="en-US" sz="32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ctr">
              <a:lnSpc>
                <a:spcPct val="107000"/>
              </a:lnSpc>
              <a:spcBef>
                <a:spcPts val="1200"/>
              </a:spcBef>
            </a:pP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أدوية الجهاز الحركي 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- 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الجزء </a:t>
            </a:r>
            <a:r>
              <a:rPr lang="ar-SY" sz="3200" b="1" kern="100" dirty="0" smtClean="0">
                <a:solidFill>
                  <a:srgbClr val="2F5496"/>
                </a:solidFill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الثاني</a:t>
            </a:r>
            <a:endParaRPr lang="ar-SY" sz="3200" b="1" kern="100" dirty="0">
              <a:solidFill>
                <a:srgbClr val="2F5496"/>
              </a:solidFill>
              <a:latin typeface="Sakkal Majalla" panose="02000000000000000000" pitchFamily="2" charset="-78"/>
              <a:ea typeface="SimSun" panose="02010600030101010101" pitchFamily="2" charset="-122"/>
              <a:cs typeface="Sakkal Majalla" panose="02000000000000000000" pitchFamily="2" charset="-78"/>
            </a:endParaRPr>
          </a:p>
        </p:txBody>
      </p:sp>
      <p:cxnSp>
        <p:nvCxnSpPr>
          <p:cNvPr id="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5" name="مستطيل 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4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933415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1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9" name="Picture 1"/>
          <p:cNvPicPr/>
          <p:nvPr/>
        </p:nvPicPr>
        <p:blipFill>
          <a:blip r:embed="rId5" cstate="print"/>
          <a:srcRect/>
          <a:stretch/>
        </p:blipFill>
        <p:spPr>
          <a:xfrm>
            <a:off x="3158837" y="4040181"/>
            <a:ext cx="5694216" cy="2102142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789708" y="5756928"/>
            <a:ext cx="1014152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الفصل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الدراسي</a:t>
            </a:r>
            <a:r>
              <a:rPr lang="ar-SY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ar-SA" b="1" dirty="0" smtClean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العام الدراسي</a:t>
            </a:r>
            <a:endParaRPr lang="en-US" dirty="0"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661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مستطيل 7"/>
          <p:cNvSpPr/>
          <p:nvPr/>
        </p:nvSpPr>
        <p:spPr>
          <a:xfrm>
            <a:off x="390889" y="2092048"/>
            <a:ext cx="11679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Carbamazepine - Pergabalin - Amitriptyline 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Duloxetine 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3380509" y="3555809"/>
            <a:ext cx="55032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تستخدم لعلاج آلام الاعتلال العصبي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923299" y="236764"/>
            <a:ext cx="6317673" cy="900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054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2201280" y="1653892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Ketorolac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en-US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78" b="33536"/>
          <a:stretch/>
        </p:blipFill>
        <p:spPr>
          <a:xfrm>
            <a:off x="3227847" y="3394364"/>
            <a:ext cx="5840771" cy="2978727"/>
          </a:xfrm>
          <a:prstGeom prst="rect">
            <a:avLst/>
          </a:prstGeom>
        </p:spPr>
      </p:pic>
      <p:sp>
        <p:nvSpPr>
          <p:cNvPr id="8" name="مستطيل مستدير الزوايا 7"/>
          <p:cNvSpPr/>
          <p:nvPr/>
        </p:nvSpPr>
        <p:spPr>
          <a:xfrm>
            <a:off x="8423564" y="2854221"/>
            <a:ext cx="3477491" cy="9421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يجب صرفه بوصفة نظامية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923299" y="236764"/>
            <a:ext cx="6317673" cy="900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9542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1537852" y="1479845"/>
            <a:ext cx="40684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Ketorolac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أمبولات</a:t>
            </a:r>
            <a:endParaRPr lang="en-US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أمبولة</a:t>
            </a:r>
            <a:endParaRPr lang="en-US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22222"/>
          <a:stretch/>
        </p:blipFill>
        <p:spPr>
          <a:xfrm>
            <a:off x="7281275" y="2094636"/>
            <a:ext cx="3857625" cy="411480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5" b="19798"/>
          <a:stretch/>
        </p:blipFill>
        <p:spPr>
          <a:xfrm>
            <a:off x="1643270" y="3513328"/>
            <a:ext cx="3857625" cy="3200401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923299" y="236764"/>
            <a:ext cx="6317673" cy="900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89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2256700" y="155690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Flupirtine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en-US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96" y="3150696"/>
            <a:ext cx="5153891" cy="3446665"/>
          </a:xfrm>
          <a:prstGeom prst="rect">
            <a:avLst/>
          </a:prstGeom>
        </p:spPr>
      </p:pic>
      <p:sp>
        <p:nvSpPr>
          <p:cNvPr id="8" name="مستطيل مستدير الزوايا 7"/>
          <p:cNvSpPr/>
          <p:nvPr/>
        </p:nvSpPr>
        <p:spPr>
          <a:xfrm>
            <a:off x="8603676" y="1866307"/>
            <a:ext cx="3394363" cy="9421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فاتح انتقائي لقنوات البوتاسيوم العصبية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9487179" y="3026182"/>
            <a:ext cx="1731819" cy="94210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يحتاج لوصفة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 مستدير الزوايا 9"/>
          <p:cNvSpPr/>
          <p:nvPr/>
        </p:nvSpPr>
        <p:spPr>
          <a:xfrm>
            <a:off x="193967" y="1828807"/>
            <a:ext cx="3394363" cy="45442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لعلاج الألم الذي يصاحب مرض السرطان، والصدمات النفسية، والجراحات وغيرها من أشكال آلام الأعصاب،</a:t>
            </a:r>
          </a:p>
          <a:p>
            <a:pPr algn="ctr"/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وهو الآن يعتبر علاج جديد للفيبروماليچيا (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الألم </a:t>
            </a:r>
            <a:r>
              <a:rPr lang="ar-SY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العضلي الليفي</a:t>
            </a:r>
            <a:r>
              <a:rPr lang="ar-SY" sz="32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  <a:endParaRPr lang="en-US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923299" y="236764"/>
            <a:ext cx="6317673" cy="900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32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2283627" y="1637104"/>
            <a:ext cx="7893906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Acetaminophen (Paracetamol)</a:t>
            </a:r>
            <a:endParaRPr lang="ar-SY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ar-SY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ar-SY" sz="4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طرق الإعطاء:</a:t>
            </a:r>
          </a:p>
          <a:p>
            <a:endParaRPr lang="ar-SY" sz="9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فموياً (مضغوطات - شراب - نقط فموية)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شرجياً (تحاميل)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تسريب وريدي (فيالات)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حقن عضلي (أمبولات)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923299" y="236764"/>
            <a:ext cx="6317673" cy="900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9175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526474" y="1512413"/>
            <a:ext cx="111667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Acetaminophen (Paracetamol)</a:t>
            </a:r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ar-SY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ar-SY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1" t="31392" r="18182" b="19176"/>
          <a:stretch/>
        </p:blipFill>
        <p:spPr>
          <a:xfrm>
            <a:off x="522130" y="2835852"/>
            <a:ext cx="3634234" cy="2761384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9" t="5657" r="22395" b="13333"/>
          <a:stretch/>
        </p:blipFill>
        <p:spPr>
          <a:xfrm>
            <a:off x="8963892" y="2418907"/>
            <a:ext cx="2951018" cy="421652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3" t="4080" r="21818" b="22800"/>
          <a:stretch/>
        </p:blipFill>
        <p:spPr>
          <a:xfrm>
            <a:off x="4246418" y="3064021"/>
            <a:ext cx="4627419" cy="2926291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9" t="14965" r="8589" b="8753"/>
          <a:stretch/>
        </p:blipFill>
        <p:spPr>
          <a:xfrm>
            <a:off x="180108" y="508581"/>
            <a:ext cx="2891635" cy="2007664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923299" y="236764"/>
            <a:ext cx="6317673" cy="900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1757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526474" y="1512413"/>
            <a:ext cx="111667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Acetaminophen (Paracetamol)</a:t>
            </a:r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ar-SY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665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 تحرر مديد</a:t>
            </a:r>
            <a:endParaRPr lang="ar-SY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t="25963" b="27796"/>
          <a:stretch/>
        </p:blipFill>
        <p:spPr>
          <a:xfrm>
            <a:off x="3214255" y="3200400"/>
            <a:ext cx="6146393" cy="3006436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923299" y="236764"/>
            <a:ext cx="6317673" cy="900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8153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526474" y="1498558"/>
            <a:ext cx="11166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10835" y="875310"/>
            <a:ext cx="11956473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Paracetamol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Paracetamol 500 mg + Caffeine 50 - 65 mg</a:t>
            </a:r>
          </a:p>
          <a:p>
            <a:pPr algn="ctr" rtl="0"/>
            <a:endParaRPr lang="en-US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0" b="15583"/>
          <a:stretch/>
        </p:blipFill>
        <p:spPr>
          <a:xfrm>
            <a:off x="1517071" y="3414467"/>
            <a:ext cx="9144000" cy="2424545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7773881" y="5839009"/>
            <a:ext cx="2382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ar-SY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مع كافئين</a:t>
            </a:r>
            <a:endParaRPr lang="ar-SY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5176154" y="5839009"/>
            <a:ext cx="2382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ar-SY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باراسيتامول</a:t>
            </a:r>
            <a:r>
              <a:rPr lang="ar-SY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Y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فقط</a:t>
            </a:r>
            <a:endParaRPr lang="ar-SY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277581" y="5839010"/>
            <a:ext cx="35883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ar-SY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للرشح "نهاري" (مع مضاد احتقان وكافئين)</a:t>
            </a:r>
            <a:endParaRPr lang="ar-SY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5" t="4080" r="19545" b="19058"/>
          <a:stretch/>
        </p:blipFill>
        <p:spPr>
          <a:xfrm>
            <a:off x="110835" y="228980"/>
            <a:ext cx="2749264" cy="1780136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3034139" y="112072"/>
            <a:ext cx="6317673" cy="7376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031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526474" y="1290733"/>
            <a:ext cx="11166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31618" y="1261577"/>
            <a:ext cx="11956473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Paracetamol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Y" sz="32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تركيبات فرعية:</a:t>
            </a:r>
          </a:p>
          <a:p>
            <a:pPr algn="ctr" rtl="0"/>
            <a:endParaRPr lang="ar-SY" sz="8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8274750" y="5823620"/>
            <a:ext cx="36093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للجيوب (مع مضاد احتقان)</a:t>
            </a:r>
            <a:endParaRPr lang="ar-SY" sz="2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488421" y="5623575"/>
            <a:ext cx="36540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للرشح "ليلي" (مع مضاد احتقان ومضاد هيستامين)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157834" y="5526585"/>
            <a:ext cx="42702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للمساعدة على النوم (مع مضاد هيستامين جيل أوّل)</a:t>
            </a:r>
            <a:endParaRPr lang="ar-SY" sz="28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7" t="27810" r="22990" b="28079"/>
          <a:stretch/>
        </p:blipFill>
        <p:spPr>
          <a:xfrm>
            <a:off x="8326828" y="2811099"/>
            <a:ext cx="3505200" cy="2867891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5" t="27883" r="20831" b="27606"/>
          <a:stretch/>
        </p:blipFill>
        <p:spPr>
          <a:xfrm>
            <a:off x="4318653" y="2785090"/>
            <a:ext cx="3823854" cy="2893900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6" t="27670" r="23296" b="28550"/>
          <a:stretch/>
        </p:blipFill>
        <p:spPr>
          <a:xfrm>
            <a:off x="559859" y="2784756"/>
            <a:ext cx="3574473" cy="284642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2951017" y="138512"/>
            <a:ext cx="6317673" cy="8900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867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512619" y="1803364"/>
            <a:ext cx="11166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17762" y="1475463"/>
            <a:ext cx="11956473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Paracetamol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Y" sz="32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تركيبات فرعية:</a:t>
            </a:r>
          </a:p>
          <a:p>
            <a:pPr algn="ctr" rtl="0"/>
            <a:endParaRPr lang="ar-SY" sz="8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3893351" y="5746536"/>
            <a:ext cx="44052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للسعال (مع مضاد احتقان ومقشع)</a:t>
            </a: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0" t="32206" r="17183" b="31141"/>
          <a:stretch/>
        </p:blipFill>
        <p:spPr>
          <a:xfrm>
            <a:off x="3955472" y="3363554"/>
            <a:ext cx="4281055" cy="2382982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951017" y="207787"/>
            <a:ext cx="6317673" cy="8900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7561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256309" y="4786796"/>
            <a:ext cx="11679381" cy="129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200"/>
              </a:spcBef>
            </a:pPr>
            <a:r>
              <a:rPr lang="ar-SY" sz="2800" b="1" kern="100" dirty="0">
                <a:solidFill>
                  <a:srgbClr val="2F5496"/>
                </a:solidFill>
                <a:latin typeface="Calibri Light" panose="020F0302020204030204" pitchFamily="34" charset="0"/>
                <a:ea typeface="SimSun" panose="02010600030101010101" pitchFamily="2" charset="-122"/>
                <a:cs typeface="Sakkal Majalla" panose="02000000000000000000" pitchFamily="2" charset="-78"/>
              </a:rPr>
              <a:t>الغاية من الجلسة:</a:t>
            </a:r>
            <a:endParaRPr lang="en-US" sz="2800" b="1" kern="100" dirty="0">
              <a:solidFill>
                <a:srgbClr val="2F5496"/>
              </a:solidFill>
              <a:latin typeface="Calibri Light" panose="020F0302020204030204" pitchFamily="34" charset="0"/>
              <a:ea typeface="SimSun" panose="02010600030101010101" pitchFamily="2" charset="-122"/>
              <a:cs typeface="GE Dinar Two"/>
            </a:endParaRPr>
          </a:p>
          <a:p>
            <a:pPr algn="just"/>
            <a:r>
              <a:rPr lang="ar-SY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تعريف الطالب بأهم الأسماء التجارية </a:t>
            </a:r>
            <a:r>
              <a:rPr lang="ar-SY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لأدوية الجهاز الحركي، </a:t>
            </a:r>
            <a:r>
              <a:rPr lang="ar-SY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وتذكيره بالاستطبابات ومضادات الاستطباب والتداخلات الدوائية لهذه الأدوية ليصبح قادراً على التعامل معها عندما ترد في الوصفات </a:t>
            </a:r>
            <a:r>
              <a:rPr lang="ar-SY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الطبية وكذلك </a:t>
            </a:r>
            <a:r>
              <a:rPr lang="en-US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OTC</a:t>
            </a:r>
            <a:r>
              <a:rPr lang="ar-SY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حيث يعتبر العديد منها أدوية </a:t>
            </a:r>
            <a:r>
              <a:rPr lang="en-US" sz="2400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OTC</a:t>
            </a:r>
            <a:endParaRPr lang="ar-SY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graphicFrame>
        <p:nvGraphicFramePr>
          <p:cNvPr id="12" name="جدول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8625448"/>
              </p:ext>
            </p:extLst>
          </p:nvPr>
        </p:nvGraphicFramePr>
        <p:xfrm>
          <a:off x="256309" y="676081"/>
          <a:ext cx="11679382" cy="4086676"/>
        </p:xfrm>
        <a:graphic>
          <a:graphicData uri="http://schemas.openxmlformats.org/drawingml/2006/table">
            <a:tbl>
              <a:tblPr rtl="1" firstRow="1" firstCol="1" bandRow="1"/>
              <a:tblGrid>
                <a:gridCol w="9667616">
                  <a:extLst>
                    <a:ext uri="{9D8B030D-6E8A-4147-A177-3AD203B41FA5}">
                      <a16:colId xmlns:a16="http://schemas.microsoft.com/office/drawing/2014/main" val="1106462193"/>
                    </a:ext>
                  </a:extLst>
                </a:gridCol>
                <a:gridCol w="2011766">
                  <a:extLst>
                    <a:ext uri="{9D8B030D-6E8A-4147-A177-3AD203B41FA5}">
                      <a16:colId xmlns:a16="http://schemas.microsoft.com/office/drawing/2014/main" val="220467161"/>
                    </a:ext>
                  </a:extLst>
                </a:gridCol>
              </a:tblGrid>
              <a:tr h="484481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العنوان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3200" b="1" dirty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رقم </a:t>
                      </a:r>
                      <a:r>
                        <a:rPr lang="ar-SY" sz="32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الشريحة</a:t>
                      </a:r>
                      <a:endParaRPr lang="en-US" sz="6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1538184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مسكنات</a:t>
                      </a:r>
                      <a:r>
                        <a:rPr lang="ar-SY" sz="2800" b="1" baseline="0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 الألم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3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1890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المرخيات العضلية الهيكلية المركزية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28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100486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أدوية النقرس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46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237660"/>
                  </a:ext>
                </a:extLst>
              </a:tr>
              <a:tr h="899749"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ar-SY" sz="28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المخدرات</a:t>
                      </a:r>
                      <a:r>
                        <a:rPr lang="ar-SY" sz="2800" b="1" baseline="0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 العامة والموضعية</a:t>
                      </a:r>
                      <a:endParaRPr lang="en-US" sz="40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1000"/>
                        </a:spcAft>
                      </a:pPr>
                      <a:r>
                        <a:rPr lang="en-US" sz="2600" b="1" dirty="0" smtClean="0">
                          <a:solidFill>
                            <a:srgbClr val="44546A"/>
                          </a:solidFill>
                          <a:effectLst/>
                          <a:latin typeface="Calibri Light" panose="020F0302020204030204" pitchFamily="34" charset="0"/>
                          <a:ea typeface="SimSun" panose="02010600030101010101" pitchFamily="2" charset="-122"/>
                          <a:cs typeface="Sakkal Majalla" panose="02000000000000000000" pitchFamily="2" charset="-78"/>
                        </a:rPr>
                        <a:t>56</a:t>
                      </a:r>
                      <a:endParaRPr lang="en-US" sz="3600" b="1" dirty="0">
                        <a:solidFill>
                          <a:srgbClr val="44546A"/>
                        </a:solidFill>
                        <a:effectLst/>
                        <a:latin typeface="Calibri Light" panose="020F030202020403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634625"/>
                  </a:ext>
                </a:extLst>
              </a:tr>
            </a:tbl>
          </a:graphicData>
        </a:graphic>
      </p:graphicFrame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467473" y="42203"/>
            <a:ext cx="36027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Y" altLang="en-US" sz="3200" b="1" i="0" u="none" strike="noStrike" cap="none" normalizeH="0" baseline="0" dirty="0" smtClean="0">
                <a:ln>
                  <a:noFill/>
                </a:ln>
                <a:solidFill>
                  <a:srgbClr val="44546A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جدول </a:t>
            </a:r>
            <a:r>
              <a:rPr kumimoji="0" lang="ar-SY" altLang="en-US" sz="3200" b="1" i="0" u="none" strike="noStrike" cap="none" normalizeH="0" baseline="0" dirty="0" smtClean="0">
                <a:ln>
                  <a:noFill/>
                </a:ln>
                <a:solidFill>
                  <a:srgbClr val="44546A"/>
                </a:solidFill>
                <a:effectLst/>
                <a:latin typeface="Sakkal Majalla" panose="02000000000000000000" pitchFamily="2" charset="-78"/>
                <a:ea typeface="SimSun" panose="02010600030101010101" pitchFamily="2" charset="-122"/>
                <a:cs typeface="Sakkal Majalla" panose="02000000000000000000" pitchFamily="2" charset="-78"/>
              </a:rPr>
              <a:t>المحتويات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4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5" name="مستطيل 14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6" name="جدول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273109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2 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467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2" t="2762" r="26532" b="4744"/>
          <a:stretch/>
        </p:blipFill>
        <p:spPr>
          <a:xfrm>
            <a:off x="2244436" y="2881739"/>
            <a:ext cx="2133600" cy="378229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9" b="11049"/>
          <a:stretch/>
        </p:blipFill>
        <p:spPr>
          <a:xfrm>
            <a:off x="7180985" y="3514974"/>
            <a:ext cx="4082760" cy="3107491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526474" y="1429283"/>
            <a:ext cx="11166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31618" y="942106"/>
            <a:ext cx="11956473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Paracetamol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Y" sz="32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Paracetamol 500 mg +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Ibuprofen 400 mg</a:t>
            </a:r>
          </a:p>
          <a:p>
            <a:pPr algn="ctr" rtl="0"/>
            <a:endParaRPr lang="en-US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معلّق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2951017" y="152367"/>
            <a:ext cx="6317673" cy="7343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9689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526474" y="1429283"/>
            <a:ext cx="11166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31618" y="942106"/>
            <a:ext cx="11956473" cy="260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Paracetamol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Y" sz="32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Paracetamol 500 mg +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Pamabrom 25 mg</a:t>
            </a:r>
          </a:p>
          <a:p>
            <a:pPr algn="ctr" rtl="0"/>
            <a:endParaRPr lang="en-US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3" y="4001116"/>
            <a:ext cx="4807527" cy="263412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3" t="3344" r="20110" b="19773"/>
          <a:stretch/>
        </p:blipFill>
        <p:spPr>
          <a:xfrm>
            <a:off x="7259780" y="3719484"/>
            <a:ext cx="4433456" cy="2901899"/>
          </a:xfrm>
          <a:prstGeom prst="rect">
            <a:avLst/>
          </a:prstGeom>
        </p:spPr>
      </p:pic>
      <p:sp>
        <p:nvSpPr>
          <p:cNvPr id="10" name="مستطيل مستدير الزوايا 9"/>
          <p:cNvSpPr/>
          <p:nvPr/>
        </p:nvSpPr>
        <p:spPr>
          <a:xfrm>
            <a:off x="547252" y="3218022"/>
            <a:ext cx="4232565" cy="6147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28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لتخفيف آلام متلازمة ما قبل الحيض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951017" y="152367"/>
            <a:ext cx="6317673" cy="7343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034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512619" y="1456993"/>
            <a:ext cx="11166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6981" y="1352388"/>
            <a:ext cx="11956473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Paracetamol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Y" sz="3600" b="1" u="sng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تركيبات فرعية: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8" t="29772" r="17273" b="26680"/>
          <a:stretch/>
        </p:blipFill>
        <p:spPr>
          <a:xfrm>
            <a:off x="330167" y="2207929"/>
            <a:ext cx="3800829" cy="179927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36566" r="8697" b="31515"/>
          <a:stretch/>
        </p:blipFill>
        <p:spPr>
          <a:xfrm>
            <a:off x="8372634" y="1511193"/>
            <a:ext cx="3680820" cy="2496007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2" r="28521" b="20404"/>
          <a:stretch/>
        </p:blipFill>
        <p:spPr>
          <a:xfrm>
            <a:off x="4692402" y="2875973"/>
            <a:ext cx="3421549" cy="3456641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69" b="11254"/>
          <a:stretch/>
        </p:blipFill>
        <p:spPr>
          <a:xfrm>
            <a:off x="512619" y="4256615"/>
            <a:ext cx="3435927" cy="2353089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35960" r="9047" b="31111"/>
          <a:stretch/>
        </p:blipFill>
        <p:spPr>
          <a:xfrm>
            <a:off x="8271163" y="3919499"/>
            <a:ext cx="3823855" cy="2690205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2951017" y="180077"/>
            <a:ext cx="6317673" cy="73431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372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86" y="2635781"/>
            <a:ext cx="3844636" cy="3844636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87924" y="1512413"/>
            <a:ext cx="111667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Acetaminophen (Paracetamol)</a:t>
            </a:r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ar-SY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شراب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مل</a:t>
            </a:r>
            <a:endParaRPr lang="ar-SY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8" t="5693" r="26533" b="3108"/>
          <a:stretch/>
        </p:blipFill>
        <p:spPr>
          <a:xfrm>
            <a:off x="9162571" y="2510269"/>
            <a:ext cx="2392115" cy="378662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2" r="28484"/>
          <a:stretch/>
        </p:blipFill>
        <p:spPr>
          <a:xfrm>
            <a:off x="6388137" y="3007132"/>
            <a:ext cx="1939638" cy="3473285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7" t="18788" r="28451" b="25657"/>
          <a:stretch/>
        </p:blipFill>
        <p:spPr>
          <a:xfrm>
            <a:off x="619141" y="2486888"/>
            <a:ext cx="1759528" cy="3810001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951017" y="180077"/>
            <a:ext cx="6317673" cy="861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845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526474" y="1484703"/>
            <a:ext cx="111667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Acetaminophen (Paracetamol)</a:t>
            </a:r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ar-SY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نقط فموية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مل</a:t>
            </a:r>
            <a:endParaRPr lang="ar-SY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7" t="35555" r="7898" b="40648"/>
          <a:stretch/>
        </p:blipFill>
        <p:spPr>
          <a:xfrm>
            <a:off x="2108854" y="3073645"/>
            <a:ext cx="3422072" cy="320548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9" t="7678" r="25847" b="7474"/>
          <a:stretch/>
        </p:blipFill>
        <p:spPr>
          <a:xfrm>
            <a:off x="7248889" y="2707524"/>
            <a:ext cx="3422072" cy="3937727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951017" y="180077"/>
            <a:ext cx="6317673" cy="861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3184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526474" y="1512413"/>
            <a:ext cx="111667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Paracetamol</a:t>
            </a:r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ar-SY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تحاميل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endParaRPr lang="ar-SY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6" t="4241" r="21986" b="23435"/>
          <a:stretch/>
        </p:blipFill>
        <p:spPr>
          <a:xfrm>
            <a:off x="526474" y="3237662"/>
            <a:ext cx="3736761" cy="278700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8" r="13704"/>
          <a:stretch/>
        </p:blipFill>
        <p:spPr>
          <a:xfrm>
            <a:off x="8512614" y="3381784"/>
            <a:ext cx="3422072" cy="293416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3" t="3637" r="21634" b="22828"/>
          <a:stretch/>
        </p:blipFill>
        <p:spPr>
          <a:xfrm>
            <a:off x="4470827" y="3237662"/>
            <a:ext cx="3690480" cy="2787001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951017" y="193932"/>
            <a:ext cx="6317673" cy="861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7733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484909" y="1443138"/>
            <a:ext cx="111667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Acetaminophen (Paracetamol)</a:t>
            </a:r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ar-SY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فيالات (تسريب وريدي)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مل</a:t>
            </a:r>
            <a:endParaRPr lang="ar-SY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098" y="2976661"/>
            <a:ext cx="3435833" cy="368713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951017" y="193932"/>
            <a:ext cx="6317673" cy="861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6352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429489" y="1401573"/>
            <a:ext cx="111667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Acetaminophen (Paracetamol)</a:t>
            </a:r>
            <a:endParaRPr lang="ar-SY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ar-SY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أمبولات (حقن عضلي)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375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أمبولة</a:t>
            </a:r>
            <a:endParaRPr lang="ar-SY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3" t="12667" r="19164" b="9309"/>
          <a:stretch/>
        </p:blipFill>
        <p:spPr>
          <a:xfrm>
            <a:off x="8210296" y="2701182"/>
            <a:ext cx="3688271" cy="3558651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7" t="9309" r="21685" b="11635"/>
          <a:stretch/>
        </p:blipFill>
        <p:spPr>
          <a:xfrm>
            <a:off x="1154024" y="2701182"/>
            <a:ext cx="3400154" cy="342252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658327" y="5936667"/>
            <a:ext cx="28594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ar-SY" sz="40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+ ليدوكائين</a:t>
            </a:r>
            <a:endParaRPr lang="ar-SY" sz="40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3" t="5051" r="25441" b="16566"/>
          <a:stretch/>
        </p:blipFill>
        <p:spPr>
          <a:xfrm>
            <a:off x="4934437" y="2783388"/>
            <a:ext cx="2895600" cy="3394237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951017" y="193932"/>
            <a:ext cx="6317673" cy="8617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367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071744" y="221673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312724" y="1870366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Tizanidine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84906" y="1870366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Carisoprodol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8312724" y="440656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Methocarbamol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84906" y="440656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Orphenadrine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398815" y="440656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Cyclobenzaprine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398815" y="1870366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Chlorzoxazone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2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7980216" y="1870366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Gabapentin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914397" y="1870366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Baclofen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980216" y="440656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Pregabalin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914397" y="440656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Diazepam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3071744" y="221673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672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9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0" name="مستطيل 9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1" name="جدول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14654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3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822357" y="387928"/>
            <a:ext cx="6571020" cy="13161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مسكنات الألم</a:t>
            </a:r>
            <a:endParaRPr lang="en-US" sz="4000" b="1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Analgesics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7952501" y="2701638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المركزية (الأفيونية)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741210" y="2701638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المسكنات غير الأفيونية</a:t>
            </a:r>
            <a:endParaRPr lang="en-US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285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8312724" y="1870366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Tizanidine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484906" y="1870366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Carisoprodol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8312724" y="440656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Methocarbamol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84906" y="440656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Orphenadrine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398815" y="4406561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Cyclobenzaprine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398815" y="1870366"/>
            <a:ext cx="3435929" cy="196775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Chlorzoxazone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071744" y="221673"/>
            <a:ext cx="6317673" cy="1080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صورة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17" y="665018"/>
            <a:ext cx="7786255" cy="5709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599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283627" y="151241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Carisoprodol</a:t>
            </a: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250 - 350 mg/ tab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03" y="2712742"/>
            <a:ext cx="6108153" cy="3799584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784764" y="138542"/>
            <a:ext cx="6604653" cy="11995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 smtClean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(في حالات التشنج العضلي الحاد)</a:t>
            </a:r>
            <a:endParaRPr lang="en-US" sz="4000" b="1" dirty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997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830575" y="1623253"/>
            <a:ext cx="88000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Carisoprodol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 mg + Paracetamol 150 mg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Tabs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5" b="35354"/>
          <a:stretch/>
        </p:blipFill>
        <p:spPr>
          <a:xfrm>
            <a:off x="3308829" y="3033666"/>
            <a:ext cx="5843502" cy="3546764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784764" y="138542"/>
            <a:ext cx="6604653" cy="11995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 smtClean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(في حالات التشنج العضلي الحاد)</a:t>
            </a:r>
            <a:endParaRPr lang="en-US" sz="4000" b="1" dirty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119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103516" y="1831070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Chlorzoxazone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 mg/ tab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872" y="3570860"/>
            <a:ext cx="4811193" cy="2081795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784764" y="138542"/>
            <a:ext cx="6604653" cy="11995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 smtClean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(في حالات التشنج العضلي الحاد)</a:t>
            </a:r>
            <a:endParaRPr lang="en-US" sz="4000" b="1" dirty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910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560410" y="1801445"/>
            <a:ext cx="93403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Chlorzoxazone 250 mg + Paracetamol 300 mg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Tabs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" r="18030" b="17172"/>
          <a:stretch/>
        </p:blipFill>
        <p:spPr>
          <a:xfrm>
            <a:off x="8077201" y="3391264"/>
            <a:ext cx="4004814" cy="2850006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12667" r="19552" b="10084"/>
          <a:stretch/>
        </p:blipFill>
        <p:spPr>
          <a:xfrm>
            <a:off x="258082" y="3135687"/>
            <a:ext cx="3597225" cy="336115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t="13535" r="6566" b="13535"/>
          <a:stretch/>
        </p:blipFill>
        <p:spPr>
          <a:xfrm>
            <a:off x="3735770" y="3107041"/>
            <a:ext cx="4128656" cy="3418451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784764" y="138542"/>
            <a:ext cx="6604653" cy="11995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 smtClean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(في حالات التشنج العضلي الحاد)</a:t>
            </a:r>
            <a:endParaRPr lang="en-US" sz="4000" b="1" dirty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922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560410" y="1552065"/>
            <a:ext cx="93403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Chlorzoxazone 250 mg + Paracetamol 300 mg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Tabs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t="17471" r="3693" b="25426"/>
          <a:stretch/>
        </p:blipFill>
        <p:spPr>
          <a:xfrm>
            <a:off x="333298" y="3140672"/>
            <a:ext cx="4972992" cy="306617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6727" b="14969"/>
          <a:stretch/>
        </p:blipFill>
        <p:spPr>
          <a:xfrm>
            <a:off x="6774872" y="2678975"/>
            <a:ext cx="4696692" cy="3989563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784764" y="138542"/>
            <a:ext cx="6604653" cy="11995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 smtClean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(في حالات التشنج العضلي الحاد)</a:t>
            </a:r>
            <a:endParaRPr lang="en-US" sz="4000" b="1" dirty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40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324878" y="1810988"/>
            <a:ext cx="93403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Orphenadrine</a:t>
            </a:r>
          </a:p>
          <a:p>
            <a:pPr algn="ctr" rtl="0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mg/ tab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06" y="3703498"/>
            <a:ext cx="4754079" cy="26695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784764" y="138542"/>
            <a:ext cx="6604653" cy="11995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 smtClean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(في حالات التشنج العضلي الحاد)</a:t>
            </a:r>
            <a:endParaRPr lang="en-US" sz="4000" b="1" dirty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9908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 t="9446" r="11643" b="7674"/>
          <a:stretch/>
        </p:blipFill>
        <p:spPr>
          <a:xfrm>
            <a:off x="192828" y="1713529"/>
            <a:ext cx="2882675" cy="228659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5586" r="8528" b="4884"/>
          <a:stretch/>
        </p:blipFill>
        <p:spPr>
          <a:xfrm>
            <a:off x="3555229" y="4230660"/>
            <a:ext cx="3700024" cy="2470442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643539" y="1090544"/>
            <a:ext cx="93403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Orphenadrine 35 mg + Paracetamol 450 mg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Tabs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2" t="23839" r="16423" b="16566"/>
          <a:stretch/>
        </p:blipFill>
        <p:spPr>
          <a:xfrm>
            <a:off x="211577" y="4000126"/>
            <a:ext cx="2863926" cy="2700977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t="19642" r="4425" b="15769"/>
          <a:stretch/>
        </p:blipFill>
        <p:spPr>
          <a:xfrm>
            <a:off x="7734980" y="4319049"/>
            <a:ext cx="4229519" cy="2293665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536" r="20026" b="35354"/>
          <a:stretch/>
        </p:blipFill>
        <p:spPr>
          <a:xfrm>
            <a:off x="8090211" y="1827501"/>
            <a:ext cx="3519055" cy="2361594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>
            <a:off x="2001972" y="169107"/>
            <a:ext cx="8160327" cy="79720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2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r>
              <a:rPr lang="ar-SY" sz="3200" b="1" dirty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Y" sz="32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(في حالات التشنج العضلي الحاد)</a:t>
            </a:r>
            <a:endParaRPr lang="en-US" sz="3200" b="1" dirty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505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66255" y="1690606"/>
            <a:ext cx="118317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Orphenadrine 35 mg + Paracetamol 450 mg + Caffeine 15 mg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Tabs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t="25253" r="14466" b="16162"/>
          <a:stretch/>
        </p:blipFill>
        <p:spPr>
          <a:xfrm>
            <a:off x="1773382" y="3034775"/>
            <a:ext cx="4031673" cy="353228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2797" r="13448" b="10489"/>
          <a:stretch/>
        </p:blipFill>
        <p:spPr>
          <a:xfrm>
            <a:off x="6414653" y="3131127"/>
            <a:ext cx="4696691" cy="3435928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784764" y="138542"/>
            <a:ext cx="6604653" cy="11995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 smtClean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(في حالات التشنج العضلي الحاد)</a:t>
            </a:r>
            <a:endParaRPr lang="en-US" sz="4000" b="1" dirty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2726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061949" y="1686865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Cyclobenzaprine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5 - 10 mg/ tab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04" y="3244020"/>
            <a:ext cx="6324600" cy="2981325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784764" y="138542"/>
            <a:ext cx="6604653" cy="11995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 smtClean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(في حالات التشنج العضلي الحاد)</a:t>
            </a:r>
            <a:endParaRPr lang="en-US" sz="4000" b="1" dirty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509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1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3" name="مستطيل 12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435908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4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0" t="38586" b="32929"/>
          <a:stretch/>
        </p:blipFill>
        <p:spPr>
          <a:xfrm>
            <a:off x="741940" y="3443791"/>
            <a:ext cx="4077707" cy="2548047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816715" y="1310823"/>
            <a:ext cx="8495209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Oxycodone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Oxycodone 2.5 mg + Paracetamol 325 mg</a:t>
            </a: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8" t="29772" r="17273" b="26680"/>
          <a:stretch/>
        </p:blipFill>
        <p:spPr>
          <a:xfrm>
            <a:off x="6886272" y="3588165"/>
            <a:ext cx="5188546" cy="2456202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780794" y="277093"/>
            <a:ext cx="6317673" cy="900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مسكنات الألم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1026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103511" y="1479040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Methocarbamol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500 - 750 mg/ tab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2" b="24647"/>
          <a:stretch/>
        </p:blipFill>
        <p:spPr>
          <a:xfrm>
            <a:off x="7198877" y="2842225"/>
            <a:ext cx="4020849" cy="387012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3" b="33096"/>
          <a:stretch/>
        </p:blipFill>
        <p:spPr>
          <a:xfrm>
            <a:off x="710248" y="3571941"/>
            <a:ext cx="5640561" cy="2410691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784764" y="138542"/>
            <a:ext cx="6604653" cy="11995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 smtClean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(في حالات التشنج العضلي الحاد)</a:t>
            </a:r>
            <a:endParaRPr lang="en-US" sz="4000" b="1" dirty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6310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228206" y="1700720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Tizanidine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2 - 4 mg/ tab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41" b="29331"/>
          <a:stretch/>
        </p:blipFill>
        <p:spPr>
          <a:xfrm>
            <a:off x="6369123" y="2901049"/>
            <a:ext cx="5240048" cy="3402778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05" y="3197223"/>
            <a:ext cx="5313838" cy="2810430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784764" y="138542"/>
            <a:ext cx="6604653" cy="11995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 smtClean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(في حالات التشنج العضلي المزمن)</a:t>
            </a:r>
            <a:endParaRPr lang="en-US" sz="4000" b="1" dirty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286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103511" y="1645297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Baclofen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10 - 25 mg/ tab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25672" r="6291" b="25456"/>
          <a:stretch/>
        </p:blipFill>
        <p:spPr>
          <a:xfrm>
            <a:off x="7738472" y="1807583"/>
            <a:ext cx="4170218" cy="2327564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27158" r="6945" b="25133"/>
          <a:stretch/>
        </p:blipFill>
        <p:spPr>
          <a:xfrm>
            <a:off x="7759990" y="4353144"/>
            <a:ext cx="4114800" cy="2272147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784764" y="138542"/>
            <a:ext cx="6604653" cy="11995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 smtClean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(في حالات التشنج العضلي المزمن)</a:t>
            </a:r>
            <a:endParaRPr lang="en-US" sz="4000" b="1" dirty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8" b="22222"/>
          <a:stretch/>
        </p:blipFill>
        <p:spPr>
          <a:xfrm>
            <a:off x="441901" y="2461225"/>
            <a:ext cx="3854450" cy="39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496287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283626" y="1534460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Diazepam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أقراص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شراب - تحاميل - أمبولات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8" y="3659271"/>
            <a:ext cx="4054896" cy="269650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4" t="13701" r="13733" b="16543"/>
          <a:stretch/>
        </p:blipFill>
        <p:spPr>
          <a:xfrm>
            <a:off x="4282612" y="3659271"/>
            <a:ext cx="3785094" cy="2696506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3" t="21081" r="6510" b="19673"/>
          <a:stretch/>
        </p:blipFill>
        <p:spPr>
          <a:xfrm>
            <a:off x="8291050" y="3659271"/>
            <a:ext cx="3717544" cy="2450580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784764" y="138542"/>
            <a:ext cx="6604653" cy="119954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 smtClean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(في حالات التشنج العضلي المزمن)</a:t>
            </a:r>
            <a:endParaRPr lang="en-US" sz="4000" b="1" dirty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19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496287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594064" y="1413156"/>
            <a:ext cx="89761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Pregabalin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ملغ</a:t>
            </a:r>
          </a:p>
          <a:p>
            <a:pPr algn="ctr"/>
            <a:endParaRPr lang="ar-SY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SY" sz="3200" b="1" dirty="0">
                <a:cs typeface="Sakkal Majalla" panose="02000000000000000000" pitchFamily="2" charset="-78"/>
              </a:rPr>
              <a:t>ي</a:t>
            </a:r>
            <a:r>
              <a:rPr lang="ar-SY" sz="3200" b="1" dirty="0" smtClean="0">
                <a:ea typeface="Calibri" panose="020F0502020204030204" pitchFamily="34" charset="0"/>
                <a:cs typeface="Sakkal Majalla" panose="02000000000000000000" pitchFamily="2" charset="-78"/>
              </a:rPr>
              <a:t>بدي </a:t>
            </a:r>
            <a:r>
              <a:rPr lang="ar-SY" sz="3200" b="1" dirty="0">
                <a:ea typeface="Calibri" panose="020F0502020204030204" pitchFamily="34" charset="0"/>
                <a:cs typeface="Sakkal Majalla" panose="02000000000000000000" pitchFamily="2" charset="-78"/>
              </a:rPr>
              <a:t>فعالية حالّة للتشنج، بما فيها المرافقة لآلام الظهر وللتصلب </a:t>
            </a:r>
            <a:r>
              <a:rPr lang="ar-SY" sz="3200" b="1" dirty="0" smtClean="0">
                <a:ea typeface="Calibri" panose="020F0502020204030204" pitchFamily="34" charset="0"/>
                <a:cs typeface="Sakkal Majalla" panose="02000000000000000000" pitchFamily="2" charset="-78"/>
              </a:rPr>
              <a:t>المتعدد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2784764" y="166253"/>
            <a:ext cx="6604653" cy="94600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 smtClean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4" b="54147"/>
          <a:stretch/>
        </p:blipFill>
        <p:spPr>
          <a:xfrm>
            <a:off x="2735059" y="3510092"/>
            <a:ext cx="6694154" cy="263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496287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مستطيل 9"/>
          <p:cNvSpPr/>
          <p:nvPr/>
        </p:nvSpPr>
        <p:spPr>
          <a:xfrm>
            <a:off x="2784764" y="166253"/>
            <a:ext cx="6604653" cy="94600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المرخيات العضلية الهيكلية المركزية</a:t>
            </a:r>
            <a:endParaRPr lang="en-US" sz="4000" b="1" dirty="0" smtClean="0">
              <a:ln w="0"/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8" b="48080"/>
          <a:stretch/>
        </p:blipFill>
        <p:spPr>
          <a:xfrm>
            <a:off x="398519" y="3754615"/>
            <a:ext cx="4367070" cy="2493790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2" t="21622" r="25075" b="13192"/>
          <a:stretch/>
        </p:blipFill>
        <p:spPr>
          <a:xfrm>
            <a:off x="5108693" y="3497049"/>
            <a:ext cx="3117273" cy="2983676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9"/>
          <a:stretch/>
        </p:blipFill>
        <p:spPr>
          <a:xfrm>
            <a:off x="8569070" y="3254448"/>
            <a:ext cx="3235042" cy="3226277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1594064" y="1302316"/>
            <a:ext cx="89761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Pregabalin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كبسولات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ملغ</a:t>
            </a:r>
          </a:p>
          <a:p>
            <a:pPr algn="ctr"/>
            <a:endParaRPr lang="ar-SY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r>
              <a:rPr lang="ar-SY" sz="3200" b="1" dirty="0">
                <a:cs typeface="Sakkal Majalla" panose="02000000000000000000" pitchFamily="2" charset="-78"/>
              </a:rPr>
              <a:t>ي</a:t>
            </a:r>
            <a:r>
              <a:rPr lang="ar-SY" sz="3200" b="1" dirty="0" smtClean="0">
                <a:ea typeface="Calibri" panose="020F0502020204030204" pitchFamily="34" charset="0"/>
                <a:cs typeface="Sakkal Majalla" panose="02000000000000000000" pitchFamily="2" charset="-78"/>
              </a:rPr>
              <a:t>بدي </a:t>
            </a:r>
            <a:r>
              <a:rPr lang="ar-SY" sz="3200" b="1" dirty="0">
                <a:ea typeface="Calibri" panose="020F0502020204030204" pitchFamily="34" charset="0"/>
                <a:cs typeface="Sakkal Majalla" panose="02000000000000000000" pitchFamily="2" charset="-78"/>
              </a:rPr>
              <a:t>فعالية حالّة للتشنج، بما فيها المرافقة لآلام الظهر وللتصلب </a:t>
            </a:r>
            <a:r>
              <a:rPr lang="ar-SY" sz="3200" b="1" dirty="0" smtClean="0">
                <a:ea typeface="Calibri" panose="020F0502020204030204" pitchFamily="34" charset="0"/>
                <a:cs typeface="Sakkal Majalla" panose="02000000000000000000" pitchFamily="2" charset="-78"/>
              </a:rPr>
              <a:t>المتعدد</a:t>
            </a:r>
            <a:r>
              <a:rPr lang="ar-SY" sz="32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008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364340" y="269689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النقر</a:t>
            </a:r>
            <a:r>
              <a:rPr lang="ar-SY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186" y="1793076"/>
            <a:ext cx="68199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8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364340" y="269689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النقر</a:t>
            </a:r>
            <a:r>
              <a:rPr lang="ar-SY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6" name="رسم تخطيطي 5"/>
          <p:cNvGraphicFramePr/>
          <p:nvPr>
            <p:extLst>
              <p:ext uri="{D42A27DB-BD31-4B8C-83A1-F6EECF244321}">
                <p14:modId xmlns:p14="http://schemas.microsoft.com/office/powerpoint/2010/main" val="2315709290"/>
              </p:ext>
            </p:extLst>
          </p:nvPr>
        </p:nvGraphicFramePr>
        <p:xfrm>
          <a:off x="1802953" y="1371602"/>
          <a:ext cx="8441158" cy="4336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شكل بيضاوي 6"/>
          <p:cNvSpPr/>
          <p:nvPr/>
        </p:nvSpPr>
        <p:spPr>
          <a:xfrm>
            <a:off x="2687773" y="5340928"/>
            <a:ext cx="817419" cy="73429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شكل بيضاوي 7"/>
          <p:cNvSpPr/>
          <p:nvPr/>
        </p:nvSpPr>
        <p:spPr>
          <a:xfrm>
            <a:off x="5613886" y="5340927"/>
            <a:ext cx="817419" cy="73429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شكل بيضاوي 8"/>
          <p:cNvSpPr/>
          <p:nvPr/>
        </p:nvSpPr>
        <p:spPr>
          <a:xfrm>
            <a:off x="8678544" y="5340926"/>
            <a:ext cx="817419" cy="73429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78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325970" y="1474315"/>
            <a:ext cx="7893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NSAIDs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613732" y="191216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النقرس الحاد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3" r="14475" b="68934"/>
          <a:stretch/>
        </p:blipFill>
        <p:spPr>
          <a:xfrm>
            <a:off x="8271159" y="2392651"/>
            <a:ext cx="3297382" cy="171623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 t="44700" r="10046" b="34431"/>
          <a:stretch/>
        </p:blipFill>
        <p:spPr>
          <a:xfrm>
            <a:off x="8042558" y="4748100"/>
            <a:ext cx="3754583" cy="1739574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8081" r="17827" b="74141"/>
          <a:stretch/>
        </p:blipFill>
        <p:spPr>
          <a:xfrm>
            <a:off x="831274" y="2188088"/>
            <a:ext cx="4003964" cy="192079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5" t="56444" r="13131" b="19412"/>
          <a:stretch/>
        </p:blipFill>
        <p:spPr>
          <a:xfrm>
            <a:off x="1087583" y="4544160"/>
            <a:ext cx="3491345" cy="214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8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325970" y="1474315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Colchicine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 mg/ tab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613732" y="191216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النقرس الحاد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t="15201" r="14717" b="20468"/>
          <a:stretch/>
        </p:blipFill>
        <p:spPr>
          <a:xfrm>
            <a:off x="3723687" y="3100672"/>
            <a:ext cx="5098473" cy="344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30727" t="26988" r="34880" b="14299"/>
          <a:stretch/>
        </p:blipFill>
        <p:spPr>
          <a:xfrm>
            <a:off x="3622963" y="939319"/>
            <a:ext cx="4475018" cy="4294910"/>
          </a:xfrm>
          <a:prstGeom prst="rect">
            <a:avLst/>
          </a:prstGeom>
        </p:spPr>
      </p:pic>
      <p:cxnSp>
        <p:nvCxnSpPr>
          <p:cNvPr id="10" name="Straight Connector 164"/>
          <p:cNvCxnSpPr>
            <a:cxnSpLocks/>
          </p:cNvCxnSpPr>
          <p:nvPr/>
        </p:nvCxnSpPr>
        <p:spPr>
          <a:xfrm flipV="1">
            <a:off x="0" y="6195867"/>
            <a:ext cx="12192000" cy="24822"/>
          </a:xfrm>
          <a:prstGeom prst="line">
            <a:avLst/>
          </a:prstGeom>
          <a:ln w="38100" cap="flat" cmpd="sng">
            <a:solidFill>
              <a:srgbClr val="00B0F0"/>
            </a:solidFill>
            <a:prstDash val="solid"/>
            <a:miter/>
            <a:headEnd/>
            <a:tailEnd/>
          </a:ln>
        </p:spPr>
      </p:cxnSp>
      <p:sp>
        <p:nvSpPr>
          <p:cNvPr id="11" name="مستطيل 10"/>
          <p:cNvSpPr/>
          <p:nvPr/>
        </p:nvSpPr>
        <p:spPr>
          <a:xfrm>
            <a:off x="4626801" y="624839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u="sng" dirty="0">
                <a:solidFill>
                  <a:srgbClr val="0070C0"/>
                </a:solidFill>
                <a:latin typeface="Aller"/>
                <a:ea typeface="Calibri" panose="020F0502020204030204" pitchFamily="34" charset="0"/>
                <a:cs typeface="Sakkal Majalla" panose="02000000000000000000" pitchFamily="2" charset="-78"/>
                <a:hlinkClick r:id="rId3"/>
              </a:rPr>
              <a:t>https://manara.edu.sy/</a:t>
            </a:r>
            <a:endParaRPr lang="en-US" sz="1600" dirty="0"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aphicFrame>
        <p:nvGraphicFramePr>
          <p:cNvPr id="13" name="جدول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899702"/>
              </p:ext>
            </p:extLst>
          </p:nvPr>
        </p:nvGraphicFramePr>
        <p:xfrm>
          <a:off x="748146" y="6528260"/>
          <a:ext cx="10515600" cy="293497"/>
        </p:xfrm>
        <a:graphic>
          <a:graphicData uri="http://schemas.openxmlformats.org/drawingml/2006/table">
            <a:tbl>
              <a:tblPr firstRow="1" firstCol="1" bandRow="1"/>
              <a:tblGrid>
                <a:gridCol w="2978018">
                  <a:extLst>
                    <a:ext uri="{9D8B030D-6E8A-4147-A177-3AD203B41FA5}">
                      <a16:colId xmlns:a16="http://schemas.microsoft.com/office/drawing/2014/main" val="1367761999"/>
                    </a:ext>
                  </a:extLst>
                </a:gridCol>
                <a:gridCol w="2805562">
                  <a:extLst>
                    <a:ext uri="{9D8B030D-6E8A-4147-A177-3AD203B41FA5}">
                      <a16:colId xmlns:a16="http://schemas.microsoft.com/office/drawing/2014/main" val="899250015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1811643338"/>
                    </a:ext>
                  </a:extLst>
                </a:gridCol>
                <a:gridCol w="2366010">
                  <a:extLst>
                    <a:ext uri="{9D8B030D-6E8A-4147-A177-3AD203B41FA5}">
                      <a16:colId xmlns:a16="http://schemas.microsoft.com/office/drawing/2014/main" val="3172007499"/>
                    </a:ext>
                  </a:extLst>
                </a:gridCol>
              </a:tblGrid>
              <a:tr h="238997"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MU-EPP-FM-009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date:01May2023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Issue no.1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Page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5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| </a:t>
                      </a:r>
                      <a:r>
                        <a:rPr lang="en-US" sz="1800" b="1" dirty="0" smtClean="0">
                          <a:solidFill>
                            <a:srgbClr val="0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61</a:t>
                      </a:r>
                      <a:endParaRPr lang="en-US" sz="2400" b="1" dirty="0"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61750" marR="6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9456418"/>
                  </a:ext>
                </a:extLst>
              </a:tr>
            </a:tbl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51156" y="1698758"/>
            <a:ext cx="8495209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Oxycodone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Oxycodone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mg + Paracetamol 325 mg</a:t>
            </a: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شراب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80" t="17373" b="11515"/>
          <a:stretch/>
        </p:blipFill>
        <p:spPr>
          <a:xfrm>
            <a:off x="8940150" y="1671310"/>
            <a:ext cx="2299854" cy="4370771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780794" y="277093"/>
            <a:ext cx="6317673" cy="900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مسكنات الألم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883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758730" y="1313129"/>
            <a:ext cx="90283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Prednisolone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-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20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 - شراب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ملغ/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مل - أمبولات </a:t>
            </a:r>
            <a:r>
              <a:rPr lang="en-US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25</a:t>
            </a:r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مغ/ أمبولة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191216"/>
            <a:ext cx="7318385" cy="9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النقرس الحاد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9" t="42222" b="23435"/>
          <a:stretch/>
        </p:blipFill>
        <p:spPr>
          <a:xfrm>
            <a:off x="4107803" y="2787311"/>
            <a:ext cx="4330240" cy="386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4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رسم تخطيطي 5"/>
          <p:cNvGraphicFramePr/>
          <p:nvPr>
            <p:extLst>
              <p:ext uri="{D42A27DB-BD31-4B8C-83A1-F6EECF244321}">
                <p14:modId xmlns:p14="http://schemas.microsoft.com/office/powerpoint/2010/main" val="2663591697"/>
              </p:ext>
            </p:extLst>
          </p:nvPr>
        </p:nvGraphicFramePr>
        <p:xfrm>
          <a:off x="926907" y="713986"/>
          <a:ext cx="10304099" cy="504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مجموعة 6"/>
          <p:cNvGrpSpPr/>
          <p:nvPr/>
        </p:nvGrpSpPr>
        <p:grpSpPr>
          <a:xfrm>
            <a:off x="8595920" y="4875658"/>
            <a:ext cx="2284456" cy="770547"/>
            <a:chOff x="4743580" y="3931452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8" name="مستطيل 7"/>
            <p:cNvSpPr/>
            <p:nvPr/>
          </p:nvSpPr>
          <p:spPr>
            <a:xfrm>
              <a:off x="4743580" y="3931452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" name="مربع نص 8"/>
            <p:cNvSpPr txBox="1"/>
            <p:nvPr/>
          </p:nvSpPr>
          <p:spPr>
            <a:xfrm>
              <a:off x="4743580" y="3931452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Allopurinol</a:t>
              </a:r>
              <a:endParaRPr lang="ar-SA" sz="3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8595920" y="5777157"/>
            <a:ext cx="2284456" cy="770547"/>
            <a:chOff x="2695408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11" name="مستطيل 10"/>
            <p:cNvSpPr/>
            <p:nvPr/>
          </p:nvSpPr>
          <p:spPr>
            <a:xfrm>
              <a:off x="2695408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مربع نص 12"/>
            <p:cNvSpPr txBox="1"/>
            <p:nvPr/>
          </p:nvSpPr>
          <p:spPr>
            <a:xfrm>
              <a:off x="2695408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Febuxostat</a:t>
              </a:r>
              <a:endParaRPr lang="ar-SA" sz="3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4936727" y="4875658"/>
            <a:ext cx="2284456" cy="770547"/>
            <a:chOff x="5385486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15" name="مستطيل 14"/>
            <p:cNvSpPr/>
            <p:nvPr/>
          </p:nvSpPr>
          <p:spPr>
            <a:xfrm>
              <a:off x="5385486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مربع نص 15"/>
            <p:cNvSpPr txBox="1"/>
            <p:nvPr/>
          </p:nvSpPr>
          <p:spPr>
            <a:xfrm>
              <a:off x="5385486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Probencid</a:t>
              </a:r>
              <a:endParaRPr lang="ar-SA" sz="3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مجموعة 16"/>
          <p:cNvGrpSpPr/>
          <p:nvPr/>
        </p:nvGrpSpPr>
        <p:grpSpPr>
          <a:xfrm>
            <a:off x="1277535" y="4875658"/>
            <a:ext cx="2284456" cy="770547"/>
            <a:chOff x="8075564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18" name="مستطيل 17"/>
            <p:cNvSpPr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9" name="مربع نص 18"/>
            <p:cNvSpPr txBox="1"/>
            <p:nvPr/>
          </p:nvSpPr>
          <p:spPr>
            <a:xfrm>
              <a:off x="8075564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Na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en-US" sz="24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ar-SA" sz="24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مجموعة 19"/>
          <p:cNvGrpSpPr/>
          <p:nvPr/>
        </p:nvGrpSpPr>
        <p:grpSpPr>
          <a:xfrm>
            <a:off x="1277535" y="5777157"/>
            <a:ext cx="2284456" cy="770547"/>
            <a:chOff x="2695408" y="2754964"/>
            <a:chExt cx="2223204" cy="1111602"/>
          </a:xfrm>
          <a:scene3d>
            <a:camera prst="orthographicFront"/>
            <a:lightRig rig="flat" dir="t"/>
          </a:scene3d>
        </p:grpSpPr>
        <p:sp>
          <p:nvSpPr>
            <p:cNvPr id="21" name="مستطيل 20"/>
            <p:cNvSpPr/>
            <p:nvPr/>
          </p:nvSpPr>
          <p:spPr>
            <a:xfrm>
              <a:off x="2695408" y="2754964"/>
              <a:ext cx="2223204" cy="1111602"/>
            </a:xfrm>
            <a:prstGeom prst="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مربع نص 21"/>
            <p:cNvSpPr txBox="1"/>
            <p:nvPr/>
          </p:nvSpPr>
          <p:spPr>
            <a:xfrm>
              <a:off x="2695408" y="2754964"/>
              <a:ext cx="2223204" cy="11116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Rasburicase</a:t>
              </a:r>
              <a:endParaRPr lang="ar-SA" sz="36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مستطيل 22"/>
          <p:cNvSpPr/>
          <p:nvPr/>
        </p:nvSpPr>
        <p:spPr>
          <a:xfrm>
            <a:off x="2364340" y="214269"/>
            <a:ext cx="7318385" cy="8525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النقر</a:t>
            </a:r>
            <a:r>
              <a:rPr lang="ar-SY" sz="4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endParaRPr lang="en-US" sz="4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255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r="11551"/>
          <a:stretch/>
        </p:blipFill>
        <p:spPr>
          <a:xfrm>
            <a:off x="332505" y="1365646"/>
            <a:ext cx="3976255" cy="2900257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228986" y="1276880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Allopurinol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– 300 mg/ tab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t="26509" r="15363" b="32240"/>
          <a:stretch/>
        </p:blipFill>
        <p:spPr>
          <a:xfrm>
            <a:off x="983673" y="4350331"/>
            <a:ext cx="3920836" cy="2230582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5" t="13507" r="6904" b="3899"/>
          <a:stretch/>
        </p:blipFill>
        <p:spPr>
          <a:xfrm>
            <a:off x="7689270" y="4041202"/>
            <a:ext cx="4223352" cy="2656510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16" y="1660333"/>
            <a:ext cx="3583758" cy="2343227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613732" y="163508"/>
            <a:ext cx="7318385" cy="7370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النقرس المزمن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132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187422" y="1249182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Febuxostat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40 - 80 mg/ tab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3" y="2678112"/>
            <a:ext cx="5015345" cy="3900824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4971" y="2376831"/>
            <a:ext cx="3886304" cy="4253345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613732" y="163508"/>
            <a:ext cx="7318385" cy="8986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النقرس المزمن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796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325969" y="1904440"/>
            <a:ext cx="789390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Probencid 500 mg + Colchicine 0.5 mg</a:t>
            </a:r>
          </a:p>
          <a:p>
            <a:pPr algn="ctr"/>
            <a:endParaRPr lang="en-US" sz="10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/>
          <a:srcRect l="12625" t="19413" r="58944" b="56723"/>
          <a:stretch/>
        </p:blipFill>
        <p:spPr>
          <a:xfrm>
            <a:off x="4423341" y="4114804"/>
            <a:ext cx="3699163" cy="1745674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613732" y="205073"/>
            <a:ext cx="7318385" cy="8986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النقرس المزمن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875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3428202" y="1155071"/>
            <a:ext cx="56894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ثاني كربونات الصوديوم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ظروف مسحوق فوّار - مقلوّن للبول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263" y="2473134"/>
            <a:ext cx="4957321" cy="4179521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613732" y="149653"/>
            <a:ext cx="7318385" cy="8876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أدوية النقرس المزمن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284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179702" y="1214538"/>
            <a:ext cx="2419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Isoflurane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613732" y="193962"/>
            <a:ext cx="7318385" cy="7573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المخدرات العامة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0" t="6209" r="29249" b="3625"/>
          <a:stretch/>
        </p:blipFill>
        <p:spPr>
          <a:xfrm>
            <a:off x="1962568" y="1847018"/>
            <a:ext cx="2854037" cy="483523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5" t="9825" r="29248" b="7758"/>
          <a:stretch/>
        </p:blipFill>
        <p:spPr>
          <a:xfrm>
            <a:off x="7952508" y="2054836"/>
            <a:ext cx="2978727" cy="4419600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8231988" y="1214538"/>
            <a:ext cx="2419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Halothane</a:t>
            </a:r>
          </a:p>
        </p:txBody>
      </p:sp>
    </p:spTree>
    <p:extLst>
      <p:ext uri="{BB962C8B-B14F-4D97-AF65-F5344CB8AC3E}">
        <p14:creationId xmlns:p14="http://schemas.microsoft.com/office/powerpoint/2010/main" val="191410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062" y="2705822"/>
            <a:ext cx="6191250" cy="385762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215131" y="1179907"/>
            <a:ext cx="7893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Lidocaine</a:t>
            </a:r>
          </a:p>
          <a:p>
            <a:pPr algn="ctr"/>
            <a:endParaRPr lang="en-US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Vial 2%</a:t>
            </a:r>
            <a:endParaRPr lang="ar-SY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 1%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2502892" y="191220"/>
            <a:ext cx="7318385" cy="8400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المخدرات الموضعية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8" r="35761" b="18341"/>
          <a:stretch/>
        </p:blipFill>
        <p:spPr>
          <a:xfrm>
            <a:off x="1440869" y="1456998"/>
            <a:ext cx="3241964" cy="516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325971" y="1290742"/>
            <a:ext cx="789390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Lidocaine</a:t>
            </a:r>
          </a:p>
          <a:p>
            <a:pPr algn="ctr"/>
            <a:endParaRPr lang="en-US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Gel 2% - 7.5%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82" y="3016757"/>
            <a:ext cx="4517859" cy="319477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4" t="44432" r="18820" b="18295"/>
          <a:stretch/>
        </p:blipFill>
        <p:spPr>
          <a:xfrm>
            <a:off x="5721927" y="3939384"/>
            <a:ext cx="6082145" cy="2272145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502892" y="177365"/>
            <a:ext cx="7318385" cy="8400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المخدرات الموضعية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741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325971" y="1540131"/>
            <a:ext cx="78939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Lidocaine</a:t>
            </a:r>
            <a:endParaRPr lang="ar-SY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بخاخ (مؤخر قذف للرجال)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/>
          <a:srcRect l="37648" t="28505" r="38500" b="47822"/>
          <a:stretch/>
        </p:blipFill>
        <p:spPr>
          <a:xfrm>
            <a:off x="4225636" y="3695627"/>
            <a:ext cx="4087091" cy="228074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502892" y="205075"/>
            <a:ext cx="7318385" cy="8400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المخدرات الموضعية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4877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66" r="24141" b="15758"/>
          <a:stretch/>
        </p:blipFill>
        <p:spPr>
          <a:xfrm>
            <a:off x="9389417" y="2846620"/>
            <a:ext cx="2664040" cy="38897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982975" y="1199983"/>
            <a:ext cx="8495209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Codeine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Codeine 8 - 10 mg + Paracetamol 500 mg</a:t>
            </a:r>
          </a:p>
          <a:p>
            <a:pPr algn="ctr" rtl="0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36566" r="8697" b="31515"/>
          <a:stretch/>
        </p:blipFill>
        <p:spPr>
          <a:xfrm>
            <a:off x="211438" y="3934688"/>
            <a:ext cx="3886341" cy="263537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9091" r="12711" b="8081"/>
          <a:stretch/>
        </p:blipFill>
        <p:spPr>
          <a:xfrm>
            <a:off x="4845525" y="3726869"/>
            <a:ext cx="3796145" cy="2909195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6" t="5218" r="25679" b="42607"/>
          <a:stretch/>
        </p:blipFill>
        <p:spPr>
          <a:xfrm>
            <a:off x="290944" y="193964"/>
            <a:ext cx="2479965" cy="2272145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3117266" y="184359"/>
            <a:ext cx="6317673" cy="900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مسكنات الألم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707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325971" y="2925581"/>
            <a:ext cx="789390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Lidocaine</a:t>
            </a:r>
            <a:endParaRPr lang="ar-SY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بخاخ (مخدر ومطهر للأسنان)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0" t="9091" r="11709" b="9091"/>
          <a:stretch/>
        </p:blipFill>
        <p:spPr>
          <a:xfrm>
            <a:off x="817419" y="1080649"/>
            <a:ext cx="2812473" cy="5611091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502892" y="205075"/>
            <a:ext cx="7318385" cy="8400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المخدرات الموضعية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0626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2325971" y="1128253"/>
            <a:ext cx="78939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Lidocaine 9% + Cetrimide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ar-SY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بخاخ (مخدر ومطهر للجروح والحروق)</a:t>
            </a:r>
            <a:endParaRPr lang="en-US" sz="3600" b="1" dirty="0" smtClean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13732" y="180115"/>
            <a:ext cx="7318385" cy="7619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المخدرات الموضعية</a:t>
            </a:r>
            <a:endParaRPr lang="en-US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r="30364" b="3293"/>
          <a:stretch/>
        </p:blipFill>
        <p:spPr>
          <a:xfrm>
            <a:off x="4433455" y="2608053"/>
            <a:ext cx="3685309" cy="408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10836" y="1380098"/>
            <a:ext cx="11956473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Codeine</a:t>
            </a:r>
            <a:endParaRPr lang="ar-SY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en-US" sz="7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Y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تركيبة فرعية:</a:t>
            </a:r>
          </a:p>
          <a:p>
            <a:pPr algn="ctr" rtl="0"/>
            <a:endParaRPr lang="en-US" sz="800" b="1" u="sng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Codeine 8 - 10 mg + Paracetamol 500 mg + Caffeine 30 mg</a:t>
            </a:r>
          </a:p>
          <a:p>
            <a:pPr algn="ctr" rtl="0"/>
            <a:endParaRPr lang="en-US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0" b="31111"/>
          <a:stretch/>
        </p:blipFill>
        <p:spPr>
          <a:xfrm>
            <a:off x="110836" y="3643745"/>
            <a:ext cx="4993612" cy="292331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768" y="3919255"/>
            <a:ext cx="4762500" cy="2714625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2923299" y="228597"/>
            <a:ext cx="6317673" cy="900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مسكنات الألم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592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7" t="3839" r="19986" b="21010"/>
          <a:stretch/>
        </p:blipFill>
        <p:spPr>
          <a:xfrm>
            <a:off x="94609" y="936421"/>
            <a:ext cx="3343074" cy="2497236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t="10338" r="20278" b="7061"/>
          <a:stretch/>
        </p:blipFill>
        <p:spPr>
          <a:xfrm>
            <a:off x="209997" y="3643741"/>
            <a:ext cx="3158837" cy="3103419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283627" y="1401573"/>
            <a:ext cx="78939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Tramadol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تحاميل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أمبولات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</a:p>
          <a:p>
            <a:pPr algn="ctr"/>
            <a:endParaRPr lang="en-US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15051" r="6716" b="11212"/>
          <a:stretch/>
        </p:blipFill>
        <p:spPr>
          <a:xfrm rot="16200000">
            <a:off x="8121662" y="2720975"/>
            <a:ext cx="3519179" cy="4383957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2923299" y="236764"/>
            <a:ext cx="6317673" cy="900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مسكنات الألم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313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1061" r="13924" b="3703"/>
          <a:stretch/>
        </p:blipFill>
        <p:spPr>
          <a:xfrm>
            <a:off x="4087090" y="1593272"/>
            <a:ext cx="4017819" cy="51742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44038" t="31647" r="41906" b="42671"/>
          <a:stretch/>
        </p:blipFill>
        <p:spPr>
          <a:xfrm>
            <a:off x="10584859" y="41565"/>
            <a:ext cx="1524000" cy="1565563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5415" y="41570"/>
            <a:ext cx="12053443" cy="672594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1687862" y="1512413"/>
            <a:ext cx="78939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Tapentadol</a:t>
            </a:r>
          </a:p>
          <a:p>
            <a:pPr algn="ctr"/>
            <a:endParaRPr lang="en-US" sz="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مضغوطات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ar-SY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مغ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086" y="3198336"/>
            <a:ext cx="5000625" cy="3257550"/>
          </a:xfrm>
          <a:prstGeom prst="rect">
            <a:avLst/>
          </a:prstGeom>
        </p:spPr>
      </p:pic>
      <p:sp>
        <p:nvSpPr>
          <p:cNvPr id="8" name="مستطيل مستدير الزوايا 7"/>
          <p:cNvSpPr/>
          <p:nvPr/>
        </p:nvSpPr>
        <p:spPr>
          <a:xfrm>
            <a:off x="8381997" y="1981387"/>
            <a:ext cx="3477490" cy="30062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عدة آليات للتسكين: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Y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ناهض لمستقبلات ميو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Y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يثبط عود قبط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Y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ناهض ألفا 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923299" y="236764"/>
            <a:ext cx="6317673" cy="9005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مسكنات الألم الأفيونية</a:t>
            </a:r>
            <a:endParaRPr lang="en-US" sz="4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845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3580</TotalTime>
  <Words>1121</Words>
  <Application>Microsoft Office PowerPoint</Application>
  <PresentationFormat>شاشة عريضة</PresentationFormat>
  <Paragraphs>336</Paragraphs>
  <Slides>61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61</vt:i4>
      </vt:variant>
    </vt:vector>
  </HeadingPairs>
  <TitlesOfParts>
    <vt:vector size="70" baseType="lpstr">
      <vt:lpstr>SimSun</vt:lpstr>
      <vt:lpstr>Aller</vt:lpstr>
      <vt:lpstr>Arial</vt:lpstr>
      <vt:lpstr>Calibri</vt:lpstr>
      <vt:lpstr>Calibri Light</vt:lpstr>
      <vt:lpstr>GE Dinar Two</vt:lpstr>
      <vt:lpstr>Sakkal Majalla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 Fattouh</dc:creator>
  <cp:lastModifiedBy>Maher Fattouh</cp:lastModifiedBy>
  <cp:revision>1018</cp:revision>
  <dcterms:created xsi:type="dcterms:W3CDTF">2020-11-11T18:39:36Z</dcterms:created>
  <dcterms:modified xsi:type="dcterms:W3CDTF">2023-05-08T22:34:41Z</dcterms:modified>
</cp:coreProperties>
</file>