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300"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95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27356D-BC4B-4AE0-B119-DDFD978A9821}" type="datetimeFigureOut">
              <a:rPr lang="en-US" smtClean="0"/>
              <a:t>11/30/2025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79E0B9-B95C-4637-B2EC-BDD7C4863D4F}" type="slidenum">
              <a:rPr lang="en-US" smtClean="0"/>
              <a:t>‹#›</a:t>
            </a:fld>
            <a:endParaRPr lang="en-US"/>
          </a:p>
        </p:txBody>
      </p:sp>
    </p:spTree>
    <p:extLst>
      <p:ext uri="{BB962C8B-B14F-4D97-AF65-F5344CB8AC3E}">
        <p14:creationId xmlns:p14="http://schemas.microsoft.com/office/powerpoint/2010/main" val="4159210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2C256-11F4-448C-A8E6-4F3A4E2E30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BE57A6-8E9D-429A-B054-D6047CB742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4F64177-F2C8-4ACF-AFBD-82527E4297C5}"/>
              </a:ext>
            </a:extLst>
          </p:cNvPr>
          <p:cNvSpPr>
            <a:spLocks noGrp="1"/>
          </p:cNvSpPr>
          <p:nvPr>
            <p:ph type="dt" sz="half" idx="10"/>
          </p:nvPr>
        </p:nvSpPr>
        <p:spPr/>
        <p:txBody>
          <a:bodyPr/>
          <a:lstStyle/>
          <a:p>
            <a:fld id="{1A5D6B17-F12D-4691-A178-85E7B352EF88}" type="datetimeFigureOut">
              <a:rPr lang="en-US" smtClean="0"/>
              <a:t>11/30/2025</a:t>
            </a:fld>
            <a:endParaRPr lang="en-US"/>
          </a:p>
        </p:txBody>
      </p:sp>
      <p:sp>
        <p:nvSpPr>
          <p:cNvPr id="5" name="Footer Placeholder 4">
            <a:extLst>
              <a:ext uri="{FF2B5EF4-FFF2-40B4-BE49-F238E27FC236}">
                <a16:creationId xmlns:a16="http://schemas.microsoft.com/office/drawing/2014/main" id="{967A0CA8-F715-4F6A-B7D8-BB173B5AD5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B3CD6F-DC56-45EF-A5C4-0B4D0941C14C}"/>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101370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A6882-D821-4E10-A9F5-34DD8CCF54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AC3063-38AC-47F1-92E1-5D274C1693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B25627-D8AD-416E-90C5-5F983B446571}"/>
              </a:ext>
            </a:extLst>
          </p:cNvPr>
          <p:cNvSpPr>
            <a:spLocks noGrp="1"/>
          </p:cNvSpPr>
          <p:nvPr>
            <p:ph type="dt" sz="half" idx="10"/>
          </p:nvPr>
        </p:nvSpPr>
        <p:spPr/>
        <p:txBody>
          <a:bodyPr/>
          <a:lstStyle/>
          <a:p>
            <a:fld id="{1A5D6B17-F12D-4691-A178-85E7B352EF88}" type="datetimeFigureOut">
              <a:rPr lang="en-US" smtClean="0"/>
              <a:t>11/30/2025</a:t>
            </a:fld>
            <a:endParaRPr lang="en-US"/>
          </a:p>
        </p:txBody>
      </p:sp>
      <p:sp>
        <p:nvSpPr>
          <p:cNvPr id="5" name="Footer Placeholder 4">
            <a:extLst>
              <a:ext uri="{FF2B5EF4-FFF2-40B4-BE49-F238E27FC236}">
                <a16:creationId xmlns:a16="http://schemas.microsoft.com/office/drawing/2014/main" id="{62E6F73B-1B7E-4306-A3C4-E426045069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CEE37F-6B26-4668-AFEA-87B348B6A744}"/>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188339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9AC575-2360-4BEC-8373-8040BAF642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8D05D1-29AF-4004-8D34-552F13F9EA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DFEFB3-D10C-42A0-B765-36258CEE05CE}"/>
              </a:ext>
            </a:extLst>
          </p:cNvPr>
          <p:cNvSpPr>
            <a:spLocks noGrp="1"/>
          </p:cNvSpPr>
          <p:nvPr>
            <p:ph type="dt" sz="half" idx="10"/>
          </p:nvPr>
        </p:nvSpPr>
        <p:spPr/>
        <p:txBody>
          <a:bodyPr/>
          <a:lstStyle/>
          <a:p>
            <a:fld id="{1A5D6B17-F12D-4691-A178-85E7B352EF88}" type="datetimeFigureOut">
              <a:rPr lang="en-US" smtClean="0"/>
              <a:t>11/30/2025</a:t>
            </a:fld>
            <a:endParaRPr lang="en-US"/>
          </a:p>
        </p:txBody>
      </p:sp>
      <p:sp>
        <p:nvSpPr>
          <p:cNvPr id="5" name="Footer Placeholder 4">
            <a:extLst>
              <a:ext uri="{FF2B5EF4-FFF2-40B4-BE49-F238E27FC236}">
                <a16:creationId xmlns:a16="http://schemas.microsoft.com/office/drawing/2014/main" id="{7F891F7D-3B74-4463-9668-7468393182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68344F-1B4B-4EFD-9D3A-4C2FC0D0688E}"/>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3372128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B2628-7AA7-4AE8-911C-84E24A1BCF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AD35C7-4B4D-4938-94C5-574CD23415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808689-56B5-422A-AF62-41C42F1BE353}"/>
              </a:ext>
            </a:extLst>
          </p:cNvPr>
          <p:cNvSpPr>
            <a:spLocks noGrp="1"/>
          </p:cNvSpPr>
          <p:nvPr>
            <p:ph type="dt" sz="half" idx="10"/>
          </p:nvPr>
        </p:nvSpPr>
        <p:spPr/>
        <p:txBody>
          <a:bodyPr/>
          <a:lstStyle/>
          <a:p>
            <a:fld id="{1A5D6B17-F12D-4691-A178-85E7B352EF88}" type="datetimeFigureOut">
              <a:rPr lang="en-US" smtClean="0"/>
              <a:t>11/30/2025</a:t>
            </a:fld>
            <a:endParaRPr lang="en-US"/>
          </a:p>
        </p:txBody>
      </p:sp>
      <p:sp>
        <p:nvSpPr>
          <p:cNvPr id="5" name="Footer Placeholder 4">
            <a:extLst>
              <a:ext uri="{FF2B5EF4-FFF2-40B4-BE49-F238E27FC236}">
                <a16:creationId xmlns:a16="http://schemas.microsoft.com/office/drawing/2014/main" id="{8E9F3A71-6F96-4988-8F18-1B488CD0D0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F15D98-0643-4FFF-8303-92A753C0BAA5}"/>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970885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88594-73B7-477F-8904-A52872F58C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002BDE-2656-4A28-B0CF-107A119EB6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2552E0-9910-4B2A-B690-AD5736DD4FD6}"/>
              </a:ext>
            </a:extLst>
          </p:cNvPr>
          <p:cNvSpPr>
            <a:spLocks noGrp="1"/>
          </p:cNvSpPr>
          <p:nvPr>
            <p:ph type="dt" sz="half" idx="10"/>
          </p:nvPr>
        </p:nvSpPr>
        <p:spPr/>
        <p:txBody>
          <a:bodyPr/>
          <a:lstStyle/>
          <a:p>
            <a:fld id="{1A5D6B17-F12D-4691-A178-85E7B352EF88}" type="datetimeFigureOut">
              <a:rPr lang="en-US" smtClean="0"/>
              <a:t>11/30/2025</a:t>
            </a:fld>
            <a:endParaRPr lang="en-US"/>
          </a:p>
        </p:txBody>
      </p:sp>
      <p:sp>
        <p:nvSpPr>
          <p:cNvPr id="5" name="Footer Placeholder 4">
            <a:extLst>
              <a:ext uri="{FF2B5EF4-FFF2-40B4-BE49-F238E27FC236}">
                <a16:creationId xmlns:a16="http://schemas.microsoft.com/office/drawing/2014/main" id="{69F82CDC-1086-40C5-8E9D-4F094F4F93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81E89C-7717-4B22-8D94-1EFC35E507DA}"/>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3587728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54438-3FA5-4E69-B7FA-20294661E6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9D2E95-DD62-4C91-8839-B58E607CE7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6721A2-1D3C-4656-9852-A736A90B8C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B2C7E5-5E0A-493D-BCD7-277832749780}"/>
              </a:ext>
            </a:extLst>
          </p:cNvPr>
          <p:cNvSpPr>
            <a:spLocks noGrp="1"/>
          </p:cNvSpPr>
          <p:nvPr>
            <p:ph type="dt" sz="half" idx="10"/>
          </p:nvPr>
        </p:nvSpPr>
        <p:spPr/>
        <p:txBody>
          <a:bodyPr/>
          <a:lstStyle/>
          <a:p>
            <a:fld id="{1A5D6B17-F12D-4691-A178-85E7B352EF88}" type="datetimeFigureOut">
              <a:rPr lang="en-US" smtClean="0"/>
              <a:t>11/30/2025</a:t>
            </a:fld>
            <a:endParaRPr lang="en-US"/>
          </a:p>
        </p:txBody>
      </p:sp>
      <p:sp>
        <p:nvSpPr>
          <p:cNvPr id="6" name="Footer Placeholder 5">
            <a:extLst>
              <a:ext uri="{FF2B5EF4-FFF2-40B4-BE49-F238E27FC236}">
                <a16:creationId xmlns:a16="http://schemas.microsoft.com/office/drawing/2014/main" id="{C4124A73-4197-4CBB-9365-26411D9E49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F71FC1-4E9A-462B-84C2-09ADE29AB4FD}"/>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3795118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2D825-90B7-4300-9B4E-41143E83D25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7D7CA60-6D0F-4C02-B2E0-D76663D7FA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8AFA46-CF5B-4E75-96B4-7EF0267AE2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3CFB46-D841-4987-8043-9AA568B0AB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3412B8-5B52-47E7-81BF-0A68086B7C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78CAD0-091A-47D0-8321-A1E3991743B5}"/>
              </a:ext>
            </a:extLst>
          </p:cNvPr>
          <p:cNvSpPr>
            <a:spLocks noGrp="1"/>
          </p:cNvSpPr>
          <p:nvPr>
            <p:ph type="dt" sz="half" idx="10"/>
          </p:nvPr>
        </p:nvSpPr>
        <p:spPr/>
        <p:txBody>
          <a:bodyPr/>
          <a:lstStyle/>
          <a:p>
            <a:fld id="{1A5D6B17-F12D-4691-A178-85E7B352EF88}" type="datetimeFigureOut">
              <a:rPr lang="en-US" smtClean="0"/>
              <a:t>11/30/2025</a:t>
            </a:fld>
            <a:endParaRPr lang="en-US"/>
          </a:p>
        </p:txBody>
      </p:sp>
      <p:sp>
        <p:nvSpPr>
          <p:cNvPr id="8" name="Footer Placeholder 7">
            <a:extLst>
              <a:ext uri="{FF2B5EF4-FFF2-40B4-BE49-F238E27FC236}">
                <a16:creationId xmlns:a16="http://schemas.microsoft.com/office/drawing/2014/main" id="{47A8BC31-433C-4E2B-BCD9-3C284894C1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35A53C-12AC-4DF1-8D44-92AF931BE54B}"/>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1576551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D8093-CB8A-4577-B297-2A5F32224D1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1BB2F2-F147-4A71-BD23-F8C1414D54D1}"/>
              </a:ext>
            </a:extLst>
          </p:cNvPr>
          <p:cNvSpPr>
            <a:spLocks noGrp="1"/>
          </p:cNvSpPr>
          <p:nvPr>
            <p:ph type="dt" sz="half" idx="10"/>
          </p:nvPr>
        </p:nvSpPr>
        <p:spPr/>
        <p:txBody>
          <a:bodyPr/>
          <a:lstStyle/>
          <a:p>
            <a:fld id="{1A5D6B17-F12D-4691-A178-85E7B352EF88}" type="datetimeFigureOut">
              <a:rPr lang="en-US" smtClean="0"/>
              <a:t>11/30/2025</a:t>
            </a:fld>
            <a:endParaRPr lang="en-US"/>
          </a:p>
        </p:txBody>
      </p:sp>
      <p:sp>
        <p:nvSpPr>
          <p:cNvPr id="4" name="Footer Placeholder 3">
            <a:extLst>
              <a:ext uri="{FF2B5EF4-FFF2-40B4-BE49-F238E27FC236}">
                <a16:creationId xmlns:a16="http://schemas.microsoft.com/office/drawing/2014/main" id="{26585CE0-0B45-49C4-9DF2-86DB04A41F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B9F352-11AE-44A6-8081-1133B629345F}"/>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336768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17D960-A8AE-474D-966B-DF7FBE185E08}"/>
              </a:ext>
            </a:extLst>
          </p:cNvPr>
          <p:cNvSpPr>
            <a:spLocks noGrp="1"/>
          </p:cNvSpPr>
          <p:nvPr>
            <p:ph type="dt" sz="half" idx="10"/>
          </p:nvPr>
        </p:nvSpPr>
        <p:spPr/>
        <p:txBody>
          <a:bodyPr/>
          <a:lstStyle/>
          <a:p>
            <a:fld id="{1A5D6B17-F12D-4691-A178-85E7B352EF88}" type="datetimeFigureOut">
              <a:rPr lang="en-US" smtClean="0"/>
              <a:t>11/30/2025</a:t>
            </a:fld>
            <a:endParaRPr lang="en-US"/>
          </a:p>
        </p:txBody>
      </p:sp>
      <p:sp>
        <p:nvSpPr>
          <p:cNvPr id="3" name="Footer Placeholder 2">
            <a:extLst>
              <a:ext uri="{FF2B5EF4-FFF2-40B4-BE49-F238E27FC236}">
                <a16:creationId xmlns:a16="http://schemas.microsoft.com/office/drawing/2014/main" id="{78E2A7F4-E80B-4AA0-A8D3-5C3BA229C2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CA4A4A-19F3-4E2C-9E40-E8859DA24512}"/>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4131322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8DBFA-A242-4BE2-85CC-AB8242F4FD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AC267F0-07BB-4F82-8770-784101BC0E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BD8A15-7316-4C1E-8E25-48C82D2829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4C9C8C-909C-464F-8D61-14C925092A03}"/>
              </a:ext>
            </a:extLst>
          </p:cNvPr>
          <p:cNvSpPr>
            <a:spLocks noGrp="1"/>
          </p:cNvSpPr>
          <p:nvPr>
            <p:ph type="dt" sz="half" idx="10"/>
          </p:nvPr>
        </p:nvSpPr>
        <p:spPr/>
        <p:txBody>
          <a:bodyPr/>
          <a:lstStyle/>
          <a:p>
            <a:fld id="{1A5D6B17-F12D-4691-A178-85E7B352EF88}" type="datetimeFigureOut">
              <a:rPr lang="en-US" smtClean="0"/>
              <a:t>11/30/2025</a:t>
            </a:fld>
            <a:endParaRPr lang="en-US"/>
          </a:p>
        </p:txBody>
      </p:sp>
      <p:sp>
        <p:nvSpPr>
          <p:cNvPr id="6" name="Footer Placeholder 5">
            <a:extLst>
              <a:ext uri="{FF2B5EF4-FFF2-40B4-BE49-F238E27FC236}">
                <a16:creationId xmlns:a16="http://schemas.microsoft.com/office/drawing/2014/main" id="{5F3B6B68-A437-406E-BFC2-CA240DE63D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B78EA7-D75F-4655-BC7E-8E351F4414A0}"/>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3743872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2F381-D2D4-4E43-9F5D-1B151A36A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649086-0549-44FC-BE43-35C31E78D7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907B675-446E-41BF-9472-D224847F8D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6D42EF-BF77-48EA-A136-3F14B48BCBC9}"/>
              </a:ext>
            </a:extLst>
          </p:cNvPr>
          <p:cNvSpPr>
            <a:spLocks noGrp="1"/>
          </p:cNvSpPr>
          <p:nvPr>
            <p:ph type="dt" sz="half" idx="10"/>
          </p:nvPr>
        </p:nvSpPr>
        <p:spPr/>
        <p:txBody>
          <a:bodyPr/>
          <a:lstStyle/>
          <a:p>
            <a:fld id="{1A5D6B17-F12D-4691-A178-85E7B352EF88}" type="datetimeFigureOut">
              <a:rPr lang="en-US" smtClean="0"/>
              <a:t>11/30/2025</a:t>
            </a:fld>
            <a:endParaRPr lang="en-US"/>
          </a:p>
        </p:txBody>
      </p:sp>
      <p:sp>
        <p:nvSpPr>
          <p:cNvPr id="6" name="Footer Placeholder 5">
            <a:extLst>
              <a:ext uri="{FF2B5EF4-FFF2-40B4-BE49-F238E27FC236}">
                <a16:creationId xmlns:a16="http://schemas.microsoft.com/office/drawing/2014/main" id="{EB7708D6-F9DD-428A-871C-BF8154C55B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50B4D4-F43E-44BC-82A2-C6974243A6BF}"/>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3426232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2000" r="-22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656699-3672-4023-8664-CC56D404F5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085EE0-BA82-455D-9991-EC336CEC46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CC53D4-7882-4340-A7D2-260FA92791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5D6B17-F12D-4691-A178-85E7B352EF88}" type="datetimeFigureOut">
              <a:rPr lang="en-US" smtClean="0"/>
              <a:t>11/30/2025</a:t>
            </a:fld>
            <a:endParaRPr lang="en-US"/>
          </a:p>
        </p:txBody>
      </p:sp>
      <p:sp>
        <p:nvSpPr>
          <p:cNvPr id="5" name="Footer Placeholder 4">
            <a:extLst>
              <a:ext uri="{FF2B5EF4-FFF2-40B4-BE49-F238E27FC236}">
                <a16:creationId xmlns:a16="http://schemas.microsoft.com/office/drawing/2014/main" id="{5AA72F62-1F1A-4BEE-8E47-8A497328A3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DBE96AB-7863-4EFB-8B4D-58A104D39D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DEC28D-54D4-4785-ABA8-4C39A3606371}" type="slidenum">
              <a:rPr lang="en-US" smtClean="0"/>
              <a:t>‹#›</a:t>
            </a:fld>
            <a:endParaRPr lang="en-US"/>
          </a:p>
        </p:txBody>
      </p:sp>
    </p:spTree>
    <p:extLst>
      <p:ext uri="{BB962C8B-B14F-4D97-AF65-F5344CB8AC3E}">
        <p14:creationId xmlns:p14="http://schemas.microsoft.com/office/powerpoint/2010/main" val="3344310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8.emf"/></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9.emf"/></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10.emf"/></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11.emf"/></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11.emf"/></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12.emf"/></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13.emf"/></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14.emf"/></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15.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16.em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17.emf"/></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18.emf"/></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19.emf"/></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20.emf"/></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21.emf"/></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22.emf"/></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5" Type="http://schemas.openxmlformats.org/officeDocument/2006/relationships/image" Target="../media/image24.png"/><Relationship Id="rId4" Type="http://schemas.openxmlformats.org/officeDocument/2006/relationships/image" Target="../media/image23.emf"/></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25.emf"/></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26.emf"/></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nara.edu.sy/" TargetMode="External"/><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Title 1">
            <a:extLst>
              <a:ext uri="{FF2B5EF4-FFF2-40B4-BE49-F238E27FC236}">
                <a16:creationId xmlns:a16="http://schemas.microsoft.com/office/drawing/2014/main" id="{EB262CF0-A395-B320-E428-AA849990A7CF}"/>
              </a:ext>
            </a:extLst>
          </p:cNvPr>
          <p:cNvSpPr txBox="1">
            <a:spLocks/>
          </p:cNvSpPr>
          <p:nvPr/>
        </p:nvSpPr>
        <p:spPr bwMode="auto">
          <a:xfrm>
            <a:off x="2201441" y="2924759"/>
            <a:ext cx="7772400" cy="229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1" anchor="ctr" anchorCtr="0" compatLnSpc="1">
            <a:prstTxWarp prst="textNoShape">
              <a:avLst/>
            </a:prstTxWarp>
            <a:normAutofit fontScale="75000" lnSpcReduction="20000"/>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eaLnBrk="1" fontAlgn="auto" hangingPunct="1">
              <a:spcAft>
                <a:spcPts val="0"/>
              </a:spcAft>
              <a:defRPr/>
            </a:pPr>
            <a:r>
              <a:rPr lang="ar-SY" b="1" dirty="0">
                <a:effectLst>
                  <a:outerShdw blurRad="38100" dist="38100" dir="2700000" algn="tl">
                    <a:srgbClr val="000000">
                      <a:alpha val="43137"/>
                    </a:srgbClr>
                  </a:outerShdw>
                </a:effectLst>
                <a:latin typeface="Simplified Arabic" pitchFamily="18" charset="-78"/>
                <a:cs typeface="Simplified Arabic" pitchFamily="18" charset="-78"/>
              </a:rPr>
              <a:t>برنامج إدارة المشاريع الشامل </a:t>
            </a:r>
            <a:r>
              <a:rPr lang="ar-SY" b="1" dirty="0" err="1">
                <a:effectLst>
                  <a:outerShdw blurRad="38100" dist="38100" dir="2700000" algn="tl">
                    <a:srgbClr val="000000">
                      <a:alpha val="43137"/>
                    </a:srgbClr>
                  </a:outerShdw>
                </a:effectLst>
                <a:latin typeface="Simplified Arabic" pitchFamily="18" charset="-78"/>
                <a:cs typeface="Simplified Arabic" pitchFamily="18" charset="-78"/>
              </a:rPr>
              <a:t>بريمافيرا</a:t>
            </a:r>
            <a:br>
              <a:rPr lang="ar-SY" b="1" dirty="0">
                <a:effectLst>
                  <a:outerShdw blurRad="38100" dist="38100" dir="2700000" algn="tl">
                    <a:srgbClr val="000000">
                      <a:alpha val="43137"/>
                    </a:srgbClr>
                  </a:outerShdw>
                </a:effectLst>
                <a:latin typeface="Simplified Arabic" pitchFamily="18" charset="-78"/>
                <a:cs typeface="Simplified Arabic" pitchFamily="18" charset="-78"/>
              </a:rPr>
            </a:br>
            <a:br>
              <a:rPr lang="ar-SY" b="1" dirty="0">
                <a:effectLst>
                  <a:outerShdw blurRad="38100" dist="38100" dir="2700000" algn="tl">
                    <a:srgbClr val="000000">
                      <a:alpha val="43137"/>
                    </a:srgbClr>
                  </a:outerShdw>
                </a:effectLst>
                <a:latin typeface="Simplified Arabic" pitchFamily="18" charset="-78"/>
                <a:cs typeface="Simplified Arabic" pitchFamily="18" charset="-78"/>
              </a:rPr>
            </a:br>
            <a:r>
              <a:rPr kumimoji="0" lang="en-US" sz="44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Simplified Arabic" pitchFamily="18" charset="-78"/>
                <a:ea typeface="+mj-ea"/>
                <a:cs typeface="Simplified Arabic" pitchFamily="18" charset="-78"/>
              </a:rPr>
              <a:t>Tracking Progress Process</a:t>
            </a:r>
            <a:br>
              <a:rPr kumimoji="0" lang="ar-SY" sz="4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implified Arabic" pitchFamily="18" charset="-78"/>
                <a:ea typeface="+mj-ea"/>
                <a:cs typeface="Simplified Arabic" pitchFamily="18" charset="-78"/>
              </a:rPr>
            </a:br>
            <a:r>
              <a:rPr kumimoji="0" lang="ar-SY" sz="4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implified Arabic" pitchFamily="18" charset="-78"/>
                <a:ea typeface="+mj-ea"/>
                <a:cs typeface="Simplified Arabic" pitchFamily="18" charset="-78"/>
              </a:rPr>
              <a:t>عملية تتبع التقدم</a:t>
            </a:r>
            <a:br>
              <a:rPr lang="ar-SY" b="1" dirty="0">
                <a:effectLst>
                  <a:outerShdw blurRad="38100" dist="38100" dir="2700000" algn="tl">
                    <a:srgbClr val="000000">
                      <a:alpha val="43137"/>
                    </a:srgbClr>
                  </a:outerShdw>
                </a:effectLst>
                <a:latin typeface="Simplified Arabic" pitchFamily="18" charset="-78"/>
                <a:cs typeface="Simplified Arabic" pitchFamily="18" charset="-78"/>
              </a:rPr>
            </a:br>
            <a:endParaRPr lang="ar-SY" b="1" dirty="0">
              <a:effectLst>
                <a:outerShdw blurRad="38100" dist="38100" dir="2700000" algn="tl">
                  <a:srgbClr val="000000">
                    <a:alpha val="43137"/>
                  </a:srgbClr>
                </a:outerShdw>
              </a:effectLst>
              <a:latin typeface="Simplified Arabic" pitchFamily="18" charset="-78"/>
              <a:cs typeface="Simplified Arabic" pitchFamily="18" charset="-78"/>
            </a:endParaRPr>
          </a:p>
        </p:txBody>
      </p:sp>
      <p:pic>
        <p:nvPicPr>
          <p:cNvPr id="3" name="Picture 2">
            <a:extLst>
              <a:ext uri="{FF2B5EF4-FFF2-40B4-BE49-F238E27FC236}">
                <a16:creationId xmlns:a16="http://schemas.microsoft.com/office/drawing/2014/main" id="{70133A85-A22B-929B-73E2-38CD2A543908}"/>
              </a:ext>
            </a:extLst>
          </p:cNvPr>
          <p:cNvPicPr>
            <a:picLocks noChangeAspect="1" noChangeArrowheads="1"/>
          </p:cNvPicPr>
          <p:nvPr/>
        </p:nvPicPr>
        <p:blipFill>
          <a:blip r:embed="rId4"/>
          <a:srcRect/>
          <a:stretch>
            <a:fillRect/>
          </a:stretch>
        </p:blipFill>
        <p:spPr bwMode="auto">
          <a:xfrm>
            <a:off x="2298326" y="1263528"/>
            <a:ext cx="7595346" cy="1566872"/>
          </a:xfrm>
          <a:prstGeom prst="rect">
            <a:avLst/>
          </a:prstGeom>
          <a:noFill/>
          <a:ln w="9525">
            <a:solidFill>
              <a:sysClr val="windowText" lastClr="000000"/>
            </a:solidFill>
            <a:miter lim="800000"/>
            <a:headEnd/>
            <a:tailEnd/>
          </a:ln>
          <a:effectLst/>
          <a:scene3d>
            <a:camera prst="orthographicFront"/>
            <a:lightRig rig="threePt" dir="t"/>
          </a:scene3d>
          <a:sp3d>
            <a:bevelT w="165100" prst="coolSlant"/>
          </a:sp3d>
        </p:spPr>
      </p:pic>
      <p:sp>
        <p:nvSpPr>
          <p:cNvPr id="4" name="مربع نص 2">
            <a:extLst>
              <a:ext uri="{FF2B5EF4-FFF2-40B4-BE49-F238E27FC236}">
                <a16:creationId xmlns:a16="http://schemas.microsoft.com/office/drawing/2014/main" id="{74FB1B09-728C-5532-0884-63AC52050BA7}"/>
              </a:ext>
            </a:extLst>
          </p:cNvPr>
          <p:cNvSpPr txBox="1">
            <a:spLocks noChangeArrowheads="1"/>
          </p:cNvSpPr>
          <p:nvPr/>
        </p:nvSpPr>
        <p:spPr bwMode="auto">
          <a:xfrm>
            <a:off x="6516688" y="5373688"/>
            <a:ext cx="18986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ar-SY" altLang="ar-SY" sz="1800" b="1" i="0" u="none" strike="noStrike" kern="0" cap="none" spc="0" normalizeH="0" baseline="0" noProof="0">
                <a:ln>
                  <a:noFill/>
                </a:ln>
                <a:solidFill>
                  <a:prstClr val="black"/>
                </a:solidFill>
                <a:effectLst/>
                <a:uLnTx/>
                <a:uFillTx/>
                <a:latin typeface="Arial" panose="020B0604020202020204" pitchFamily="34" charset="0"/>
                <a:cs typeface="Arial" panose="020B0604020202020204" pitchFamily="34" charset="0"/>
              </a:rPr>
              <a:t>د.جمال عمران</a:t>
            </a:r>
          </a:p>
        </p:txBody>
      </p:sp>
      <p:sp>
        <p:nvSpPr>
          <p:cNvPr id="5" name="مربع نص 4">
            <a:extLst>
              <a:ext uri="{FF2B5EF4-FFF2-40B4-BE49-F238E27FC236}">
                <a16:creationId xmlns:a16="http://schemas.microsoft.com/office/drawing/2014/main" id="{3BB394A2-4241-136A-51F8-9B331510ED3B}"/>
              </a:ext>
            </a:extLst>
          </p:cNvPr>
          <p:cNvSpPr txBox="1"/>
          <p:nvPr/>
        </p:nvSpPr>
        <p:spPr>
          <a:xfrm>
            <a:off x="1570892" y="5317705"/>
            <a:ext cx="2157046" cy="400110"/>
          </a:xfrm>
          <a:prstGeom prst="rect">
            <a:avLst/>
          </a:prstGeom>
          <a:noFill/>
        </p:spPr>
        <p:txBody>
          <a:bodyPr wrap="square" rtlCol="1">
            <a:spAutoFit/>
          </a:bodyPr>
          <a:lstStyle/>
          <a:p>
            <a:r>
              <a:rPr lang="ar-SY" sz="2000" b="1" dirty="0"/>
              <a:t>المحاضرة الخامسة</a:t>
            </a:r>
          </a:p>
        </p:txBody>
      </p:sp>
    </p:spTree>
    <p:extLst>
      <p:ext uri="{BB962C8B-B14F-4D97-AF65-F5344CB8AC3E}">
        <p14:creationId xmlns:p14="http://schemas.microsoft.com/office/powerpoint/2010/main" val="1875990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162658" y="6678418"/>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5" name="عنوان 1">
            <a:extLst>
              <a:ext uri="{FF2B5EF4-FFF2-40B4-BE49-F238E27FC236}">
                <a16:creationId xmlns:a16="http://schemas.microsoft.com/office/drawing/2014/main" id="{6C728A50-6B0E-012E-90CB-8813276D0E7B}"/>
              </a:ext>
            </a:extLst>
          </p:cNvPr>
          <p:cNvSpPr txBox="1">
            <a:spLocks/>
          </p:cNvSpPr>
          <p:nvPr/>
        </p:nvSpPr>
        <p:spPr bwMode="auto">
          <a:xfrm>
            <a:off x="-1059802" y="106510"/>
            <a:ext cx="82296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rPr>
              <a:t>Late Start and Late Finish</a:t>
            </a:r>
            <a:endParaRPr kumimoji="0" 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8" name="عنصر نائب للمحتوى 2">
            <a:extLst>
              <a:ext uri="{FF2B5EF4-FFF2-40B4-BE49-F238E27FC236}">
                <a16:creationId xmlns:a16="http://schemas.microsoft.com/office/drawing/2014/main" id="{2E44A487-FEA1-E814-D39B-3A64931E5FD5}"/>
              </a:ext>
            </a:extLst>
          </p:cNvPr>
          <p:cNvSpPr txBox="1">
            <a:spLocks/>
          </p:cNvSpPr>
          <p:nvPr/>
        </p:nvSpPr>
        <p:spPr bwMode="auto">
          <a:xfrm>
            <a:off x="539750" y="1285873"/>
            <a:ext cx="11652250" cy="244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These are latest dates that </a:t>
            </a:r>
            <a:r>
              <a:rPr kumimoji="0" lang="en-US" altLang="ar-SY" sz="2400" b="0" i="0" u="none" strike="noStrike" kern="1200" cap="none" spc="0" normalizeH="0" baseline="0" noProof="0" dirty="0" err="1">
                <a:ln>
                  <a:noFill/>
                </a:ln>
                <a:solidFill>
                  <a:sysClr val="windowText" lastClr="000000"/>
                </a:solidFill>
                <a:effectLst/>
                <a:uLnTx/>
                <a:uFillTx/>
                <a:latin typeface="Calibri"/>
                <a:ea typeface="+mn-ea"/>
                <a:cs typeface="Arial" panose="020B0604020202020204" pitchFamily="34" charset="0"/>
              </a:rPr>
              <a:t>Unstarted</a:t>
            </a: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activities or the Incomplete portions of in-progress activities may start or finish based on calendars, relationships and constraints,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Complete activity has the Late Dates set the date that is equivalent to the latest point in time that the task could be restarted,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Total Float on the Complete Task is “Null” but the default Layout shows a Float Bar,</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Note: The end of the Total Float bar is the same date and time as the Late Finish.</a:t>
            </a:r>
            <a:endParaRPr kumimoji="0" lang="ar-SY"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10" name="Picture 3">
            <a:extLst>
              <a:ext uri="{FF2B5EF4-FFF2-40B4-BE49-F238E27FC236}">
                <a16:creationId xmlns:a16="http://schemas.microsoft.com/office/drawing/2014/main" id="{6FE765AD-1D8C-33BC-513F-F5435E9BCD7E}"/>
              </a:ext>
            </a:extLst>
          </p:cNvPr>
          <p:cNvPicPr>
            <a:picLocks noChangeAspect="1" noChangeArrowheads="1"/>
          </p:cNvPicPr>
          <p:nvPr/>
        </p:nvPicPr>
        <p:blipFill>
          <a:blip r:embed="rId4">
            <a:lum bright="-20000" contrast="40000"/>
            <a:extLst>
              <a:ext uri="{28A0092B-C50C-407E-A947-70E740481C1C}">
                <a14:useLocalDpi xmlns:a14="http://schemas.microsoft.com/office/drawing/2010/main" val="0"/>
              </a:ext>
            </a:extLst>
          </a:blip>
          <a:srcRect/>
          <a:stretch>
            <a:fillRect/>
          </a:stretch>
        </p:blipFill>
        <p:spPr bwMode="auto">
          <a:xfrm>
            <a:off x="6681496" y="137978"/>
            <a:ext cx="5330451" cy="951545"/>
          </a:xfrm>
          <a:prstGeom prst="rect">
            <a:avLst/>
          </a:prstGeom>
          <a:noFill/>
          <a:ln w="9525">
            <a:solidFill>
              <a:sysClr val="windowText" lastClr="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مربع نص 11">
            <a:extLst>
              <a:ext uri="{FF2B5EF4-FFF2-40B4-BE49-F238E27FC236}">
                <a16:creationId xmlns:a16="http://schemas.microsoft.com/office/drawing/2014/main" id="{12517011-41A4-9170-F662-8F6B3E1D2FD2}"/>
              </a:ext>
            </a:extLst>
          </p:cNvPr>
          <p:cNvSpPr txBox="1"/>
          <p:nvPr/>
        </p:nvSpPr>
        <p:spPr>
          <a:xfrm>
            <a:off x="0" y="3951340"/>
            <a:ext cx="12011948" cy="2308324"/>
          </a:xfrm>
          <a:prstGeom prst="rect">
            <a:avLst/>
          </a:prstGeom>
          <a:noFill/>
        </p:spPr>
        <p:txBody>
          <a:bodyPr wrap="square">
            <a:spAutoFit/>
          </a:bodyPr>
          <a:lstStyle/>
          <a:p>
            <a:pPr marL="285750" indent="-285750" algn="r" rtl="1">
              <a:buFont typeface="Arial" panose="020B0604020202020204" pitchFamily="34" charset="0"/>
              <a:buChar char="•"/>
            </a:pPr>
            <a:r>
              <a:rPr lang="ar-SY" sz="2400" dirty="0"/>
              <a:t>هذه هي التواريخ المتأخرة التي قد تبدأ أو تنتهي فيها الأنشطة غير المكتملة أو الأجزاء غير المكتملة من الأنشطة الجارية، وذلك بناءً على التقويمات والعلاقات والقيود.</a:t>
            </a:r>
          </a:p>
          <a:p>
            <a:pPr marL="285750" indent="-285750" algn="r" rtl="1">
              <a:buFont typeface="Arial" panose="020B0604020202020204" pitchFamily="34" charset="0"/>
              <a:buChar char="•"/>
            </a:pPr>
            <a:r>
              <a:rPr lang="ar-SY" sz="2400" dirty="0"/>
              <a:t>يحتوي النشاط المكتمل على "تواريخ متأخرة"، وهو التاريخ الذي يعادل آخر نقطة زمنية يمكن إعادة تشغيل المهمة عندها.</a:t>
            </a:r>
          </a:p>
          <a:p>
            <a:pPr marL="285750" indent="-285750" algn="r" rtl="1">
              <a:buFont typeface="Arial" panose="020B0604020202020204" pitchFamily="34" charset="0"/>
              <a:buChar char="•"/>
            </a:pPr>
            <a:r>
              <a:rPr lang="ar-SY" sz="2400" dirty="0"/>
              <a:t>إجمالي الوقت المتبقي للمهمة المكتملة هو "</a:t>
            </a:r>
            <a:r>
              <a:rPr lang="en-US" sz="2400" dirty="0"/>
              <a:t>Null"، </a:t>
            </a:r>
            <a:r>
              <a:rPr lang="ar-SY" sz="2400" dirty="0"/>
              <a:t>ولكن التخطيط الافتراضي يعرض شريط الوقت المتبقي.</a:t>
            </a:r>
          </a:p>
          <a:p>
            <a:pPr marL="285750" indent="-285750" algn="r" rtl="1">
              <a:buFont typeface="Arial" panose="020B0604020202020204" pitchFamily="34" charset="0"/>
              <a:buChar char="•"/>
            </a:pPr>
            <a:r>
              <a:rPr lang="ar-SY" sz="2400" dirty="0"/>
              <a:t>ملاحظة: نهاية شريط الوقت المتبقي هي نفس تاريخ ووقت "الانتهاء المتأخر".</a:t>
            </a:r>
          </a:p>
        </p:txBody>
      </p:sp>
    </p:spTree>
    <p:extLst>
      <p:ext uri="{BB962C8B-B14F-4D97-AF65-F5344CB8AC3E}">
        <p14:creationId xmlns:p14="http://schemas.microsoft.com/office/powerpoint/2010/main" val="3274546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5" name="عنوان 1">
            <a:extLst>
              <a:ext uri="{FF2B5EF4-FFF2-40B4-BE49-F238E27FC236}">
                <a16:creationId xmlns:a16="http://schemas.microsoft.com/office/drawing/2014/main" id="{48267C04-6DB2-D599-C492-46F5F71E6E0E}"/>
              </a:ext>
            </a:extLst>
          </p:cNvPr>
          <p:cNvSpPr txBox="1">
            <a:spLocks/>
          </p:cNvSpPr>
          <p:nvPr/>
        </p:nvSpPr>
        <p:spPr bwMode="auto">
          <a:xfrm>
            <a:off x="-1059802" y="201942"/>
            <a:ext cx="8229600" cy="49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mj-cs"/>
              </a:rPr>
              <a:t>Actual Start and Finish</a:t>
            </a:r>
            <a:endParaRPr kumimoji="0" lang="ar-SY"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8" name="عنصر نائب للمحتوى 2">
            <a:extLst>
              <a:ext uri="{FF2B5EF4-FFF2-40B4-BE49-F238E27FC236}">
                <a16:creationId xmlns:a16="http://schemas.microsoft.com/office/drawing/2014/main" id="{D5C32B13-6096-87FB-D0A6-6F792031FB38}"/>
              </a:ext>
            </a:extLst>
          </p:cNvPr>
          <p:cNvSpPr txBox="1">
            <a:spLocks/>
          </p:cNvSpPr>
          <p:nvPr/>
        </p:nvSpPr>
        <p:spPr bwMode="auto">
          <a:xfrm>
            <a:off x="395288" y="836613"/>
            <a:ext cx="11796712"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These dates are manually applied, representing when an activity started or finished, and override constraints and relationships. These dates should be set in the past in relation to the Data Date,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Note: Actual dates should never change after they are assigned but both the Apply Actuals and Update Progress functions may change Actual Dates and these functions must be used with extreme caution.</a:t>
            </a:r>
            <a:endParaRPr kumimoji="0" lang="ar-SY"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10" name="Picture 2">
            <a:extLst>
              <a:ext uri="{FF2B5EF4-FFF2-40B4-BE49-F238E27FC236}">
                <a16:creationId xmlns:a16="http://schemas.microsoft.com/office/drawing/2014/main" id="{42392828-D03B-0E84-6746-9E6A0799F37E}"/>
              </a:ext>
            </a:extLst>
          </p:cNvPr>
          <p:cNvPicPr>
            <a:picLocks noChangeAspect="1" noChangeArrowheads="1"/>
          </p:cNvPicPr>
          <p:nvPr/>
        </p:nvPicPr>
        <p:blipFill>
          <a:blip r:embed="rId4">
            <a:lum contrast="20000"/>
            <a:extLst>
              <a:ext uri="{28A0092B-C50C-407E-A947-70E740481C1C}">
                <a14:useLocalDpi xmlns:a14="http://schemas.microsoft.com/office/drawing/2010/main" val="0"/>
              </a:ext>
            </a:extLst>
          </a:blip>
          <a:srcRect/>
          <a:stretch>
            <a:fillRect/>
          </a:stretch>
        </p:blipFill>
        <p:spPr bwMode="auto">
          <a:xfrm>
            <a:off x="6992521" y="-14318"/>
            <a:ext cx="4708402" cy="923055"/>
          </a:xfrm>
          <a:prstGeom prst="rect">
            <a:avLst/>
          </a:prstGeom>
          <a:noFill/>
          <a:ln w="9525">
            <a:solidFill>
              <a:sysClr val="windowText" lastClr="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مربع نص 11">
            <a:extLst>
              <a:ext uri="{FF2B5EF4-FFF2-40B4-BE49-F238E27FC236}">
                <a16:creationId xmlns:a16="http://schemas.microsoft.com/office/drawing/2014/main" id="{7CFCCC6E-9B42-B031-6425-CAC22E4E967B}"/>
              </a:ext>
            </a:extLst>
          </p:cNvPr>
          <p:cNvSpPr txBox="1"/>
          <p:nvPr/>
        </p:nvSpPr>
        <p:spPr>
          <a:xfrm>
            <a:off x="395288" y="3683715"/>
            <a:ext cx="11401424" cy="2239844"/>
          </a:xfrm>
          <a:prstGeom prst="rect">
            <a:avLst/>
          </a:prstGeom>
          <a:noFill/>
        </p:spPr>
        <p:txBody>
          <a:bodyPr wrap="square">
            <a:spAutoFit/>
          </a:bodyPr>
          <a:lstStyle/>
          <a:p>
            <a:pPr marL="285750" indent="-285750" algn="r" rtl="1">
              <a:lnSpc>
                <a:spcPct val="150000"/>
              </a:lnSpc>
              <a:buFont typeface="Arial" panose="020B0604020202020204" pitchFamily="34" charset="0"/>
              <a:buChar char="•"/>
            </a:pPr>
            <a:r>
              <a:rPr lang="ar-SY" sz="2400" dirty="0"/>
              <a:t>تُطبّق هذه التواريخ يدويًا، وتُمثّل وقت بدء النشاط أو انتهائه، وتُلغي القيود والعلاقات. يجب ضبط هذه التواريخ في الماضي بالنسبة لتاريخ البيانات.</a:t>
            </a:r>
          </a:p>
          <a:p>
            <a:pPr marL="285750" indent="-285750" algn="r" rtl="1">
              <a:lnSpc>
                <a:spcPct val="150000"/>
              </a:lnSpc>
              <a:buFont typeface="Arial" panose="020B0604020202020204" pitchFamily="34" charset="0"/>
              <a:buChar char="•"/>
            </a:pPr>
            <a:r>
              <a:rPr lang="ar-SY" sz="2400" dirty="0"/>
              <a:t>ملاحظة: يجب ألا تتغير التواريخ الفعلية بعد تعيينها، ولكن قد تُغيّر دالتا "تطبيق التواريخ الفعلية" و"تحديث التقدم" التواريخ الفعلية، ويجب استخدام هاتين الدالتين بحذر شديد.</a:t>
            </a:r>
          </a:p>
        </p:txBody>
      </p:sp>
    </p:spTree>
    <p:extLst>
      <p:ext uri="{BB962C8B-B14F-4D97-AF65-F5344CB8AC3E}">
        <p14:creationId xmlns:p14="http://schemas.microsoft.com/office/powerpoint/2010/main" val="402666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5" name="عنوان 1">
            <a:extLst>
              <a:ext uri="{FF2B5EF4-FFF2-40B4-BE49-F238E27FC236}">
                <a16:creationId xmlns:a16="http://schemas.microsoft.com/office/drawing/2014/main" id="{7DACA125-B332-A204-F67F-35763B1DE2FD}"/>
              </a:ext>
            </a:extLst>
          </p:cNvPr>
          <p:cNvSpPr txBox="1">
            <a:spLocks/>
          </p:cNvSpPr>
          <p:nvPr/>
        </p:nvSpPr>
        <p:spPr bwMode="auto">
          <a:xfrm>
            <a:off x="-855785" y="130504"/>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mj-cs"/>
              </a:rPr>
              <a:t>Start and Finish</a:t>
            </a:r>
            <a:endParaRPr kumimoji="0" lang="ar-SY"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8" name="عنصر نائب للمحتوى 2">
            <a:extLst>
              <a:ext uri="{FF2B5EF4-FFF2-40B4-BE49-F238E27FC236}">
                <a16:creationId xmlns:a16="http://schemas.microsoft.com/office/drawing/2014/main" id="{BE28B2E9-F77B-9529-4BCC-064B20BA88D1}"/>
              </a:ext>
            </a:extLst>
          </p:cNvPr>
          <p:cNvSpPr txBox="1">
            <a:spLocks/>
          </p:cNvSpPr>
          <p:nvPr/>
        </p:nvSpPr>
        <p:spPr bwMode="auto">
          <a:xfrm>
            <a:off x="142151" y="1272601"/>
            <a:ext cx="12049849" cy="2022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Start is set to the Early Start when the activity has not started and the Actual Start when it has started,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Finish is set to the Early Finish when it is not complete and the Actual Finish when it is complete,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An “A” is placed after the date when an Actual Start 03 Actual Finish has been set, and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An “*”is placed after the date when a start constraint has been applied to the activity,</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These date fields allow the Early and Actual Start and Finish dates to be displayed as expected when the activity has not started, is in progress or complete.</a:t>
            </a:r>
            <a:endParaRPr kumimoji="0" lang="ar-SY"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10" name="Picture 2">
            <a:extLst>
              <a:ext uri="{FF2B5EF4-FFF2-40B4-BE49-F238E27FC236}">
                <a16:creationId xmlns:a16="http://schemas.microsoft.com/office/drawing/2014/main" id="{D4FA6447-AED8-C070-4A6D-4445DE255637}"/>
              </a:ext>
            </a:extLst>
          </p:cNvPr>
          <p:cNvPicPr>
            <a:picLocks noChangeAspect="1" noChangeArrowheads="1"/>
          </p:cNvPicPr>
          <p:nvPr/>
        </p:nvPicPr>
        <p:blipFill>
          <a:blip r:embed="rId4">
            <a:lum bright="-20000" contrast="40000"/>
            <a:extLst>
              <a:ext uri="{28A0092B-C50C-407E-A947-70E740481C1C}">
                <a14:useLocalDpi xmlns:a14="http://schemas.microsoft.com/office/drawing/2010/main" val="0"/>
              </a:ext>
            </a:extLst>
          </a:blip>
          <a:srcRect/>
          <a:stretch>
            <a:fillRect/>
          </a:stretch>
        </p:blipFill>
        <p:spPr bwMode="auto">
          <a:xfrm>
            <a:off x="6643594" y="-12413"/>
            <a:ext cx="5406255" cy="1046110"/>
          </a:xfrm>
          <a:prstGeom prst="rect">
            <a:avLst/>
          </a:prstGeom>
          <a:noFill/>
          <a:ln w="9525">
            <a:solidFill>
              <a:sysClr val="windowText" lastClr="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مربع نص 11">
            <a:extLst>
              <a:ext uri="{FF2B5EF4-FFF2-40B4-BE49-F238E27FC236}">
                <a16:creationId xmlns:a16="http://schemas.microsoft.com/office/drawing/2014/main" id="{C9499D5C-C7C0-A807-BE66-1ED21F3D37D0}"/>
              </a:ext>
            </a:extLst>
          </p:cNvPr>
          <p:cNvSpPr txBox="1"/>
          <p:nvPr/>
        </p:nvSpPr>
        <p:spPr>
          <a:xfrm>
            <a:off x="480645" y="2968984"/>
            <a:ext cx="11230707" cy="3347840"/>
          </a:xfrm>
          <a:prstGeom prst="rect">
            <a:avLst/>
          </a:prstGeom>
          <a:noFill/>
        </p:spPr>
        <p:txBody>
          <a:bodyPr wrap="square">
            <a:spAutoFit/>
          </a:bodyPr>
          <a:lstStyle/>
          <a:p>
            <a:pPr marL="285750" indent="-285750" algn="r" rtl="1">
              <a:lnSpc>
                <a:spcPct val="150000"/>
              </a:lnSpc>
              <a:buFont typeface="Arial" panose="020B0604020202020204" pitchFamily="34" charset="0"/>
              <a:buChar char="•"/>
            </a:pPr>
            <a:r>
              <a:rPr lang="ar-SY" sz="2400" dirty="0"/>
              <a:t>يتم ضبط البداية على "البداية المبكرة" عند عدم بدء النشاط، و"البداية الفعلية" عند بدء النشاط.</a:t>
            </a:r>
          </a:p>
          <a:p>
            <a:pPr marL="285750" indent="-285750" algn="r" rtl="1">
              <a:lnSpc>
                <a:spcPct val="150000"/>
              </a:lnSpc>
              <a:buFont typeface="Arial" panose="020B0604020202020204" pitchFamily="34" charset="0"/>
              <a:buChar char="•"/>
            </a:pPr>
            <a:r>
              <a:rPr lang="ar-SY" sz="2400" dirty="0"/>
              <a:t>يتم ضبط النهاية على "النهاية المبكرة" عند عدم اكتمال النشاط، و"النهاية الفعلية" عند اكتماله.</a:t>
            </a:r>
          </a:p>
          <a:p>
            <a:pPr marL="285750" indent="-285750" algn="r" rtl="1">
              <a:lnSpc>
                <a:spcPct val="150000"/>
              </a:lnSpc>
              <a:buFont typeface="Arial" panose="020B0604020202020204" pitchFamily="34" charset="0"/>
              <a:buChar char="•"/>
            </a:pPr>
            <a:r>
              <a:rPr lang="ar-SY" sz="2400" dirty="0"/>
              <a:t>يتم وضع علامة "</a:t>
            </a:r>
            <a:r>
              <a:rPr lang="en-US" sz="2400" dirty="0"/>
              <a:t>A" </a:t>
            </a:r>
            <a:r>
              <a:rPr lang="ar-SY" sz="2400" dirty="0"/>
              <a:t>بعد تاريخ تحديد "البداية الفعلية 03" و"النهاية الفعلية"، ويتم وضع علامة "*" بعد تاريخ تطبيق قيد البدء على النشاط.</a:t>
            </a:r>
          </a:p>
          <a:p>
            <a:pPr marL="285750" indent="-285750" algn="r" rtl="1">
              <a:lnSpc>
                <a:spcPct val="150000"/>
              </a:lnSpc>
              <a:buFont typeface="Arial" panose="020B0604020202020204" pitchFamily="34" charset="0"/>
              <a:buChar char="•"/>
            </a:pPr>
            <a:r>
              <a:rPr lang="ar-SY" sz="2400" dirty="0"/>
              <a:t>تتيح حقول التاريخ هذه عرض تواريخ "البداية المبكرة" و"البداية الفعلية" و"النهاية" كما هو متوقع عند عدم بدء النشاط، أو عند تقدمه، أو عند اكتماله.</a:t>
            </a:r>
          </a:p>
        </p:txBody>
      </p:sp>
    </p:spTree>
    <p:extLst>
      <p:ext uri="{BB962C8B-B14F-4D97-AF65-F5344CB8AC3E}">
        <p14:creationId xmlns:p14="http://schemas.microsoft.com/office/powerpoint/2010/main" val="2309693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DE990-109B-C2F1-B468-8EB0FD17B44B}"/>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186C634-AABB-BEE3-303A-EF2991F67E53}"/>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BBD93DF1-203F-3583-FA18-3BB424DE2DD7}"/>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63B1FCC7-E652-C75C-70FE-3455846804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3182EBE2-4397-400F-A5C7-71734F3D98F3}"/>
              </a:ext>
            </a:extLst>
          </p:cNvPr>
          <p:cNvSpPr txBox="1">
            <a:spLocks/>
          </p:cNvSpPr>
          <p:nvPr/>
        </p:nvSpPr>
        <p:spPr bwMode="auto">
          <a:xfrm>
            <a:off x="-1006050" y="190874"/>
            <a:ext cx="82296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mj-cs"/>
              </a:rPr>
              <a:t>Planned Start and Finish</a:t>
            </a:r>
            <a:endParaRPr kumimoji="0" lang="ar-SY"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586D4372-1838-2CA7-704E-A8F991A46949}"/>
              </a:ext>
            </a:extLst>
          </p:cNvPr>
          <p:cNvSpPr txBox="1">
            <a:spLocks/>
          </p:cNvSpPr>
          <p:nvPr/>
        </p:nvSpPr>
        <p:spPr bwMode="auto">
          <a:xfrm>
            <a:off x="468312" y="1196975"/>
            <a:ext cx="11442333" cy="1264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When an activity is Complete or In-progress they match the status of the activity just before it was marked as started,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When an activity has Not Started they match the Early Start and Early Finish.</a:t>
            </a:r>
            <a:endParaRPr kumimoji="0" lang="ar-SY"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2">
            <a:extLst>
              <a:ext uri="{FF2B5EF4-FFF2-40B4-BE49-F238E27FC236}">
                <a16:creationId xmlns:a16="http://schemas.microsoft.com/office/drawing/2014/main" id="{A59A2FA8-8EA7-998D-46DE-B5E9EA649EAE}"/>
              </a:ext>
            </a:extLst>
          </p:cNvPr>
          <p:cNvPicPr>
            <a:picLocks noChangeAspect="1" noChangeArrowheads="1"/>
          </p:cNvPicPr>
          <p:nvPr/>
        </p:nvPicPr>
        <p:blipFill>
          <a:blip r:embed="rId4">
            <a:lum bright="-20000" contrast="40000"/>
            <a:extLst>
              <a:ext uri="{28A0092B-C50C-407E-A947-70E740481C1C}">
                <a14:useLocalDpi xmlns:a14="http://schemas.microsoft.com/office/drawing/2010/main" val="0"/>
              </a:ext>
            </a:extLst>
          </a:blip>
          <a:srcRect/>
          <a:stretch>
            <a:fillRect/>
          </a:stretch>
        </p:blipFill>
        <p:spPr bwMode="auto">
          <a:xfrm>
            <a:off x="1300323" y="4152897"/>
            <a:ext cx="8780463" cy="1646237"/>
          </a:xfrm>
          <a:prstGeom prst="rect">
            <a:avLst/>
          </a:prstGeom>
          <a:noFill/>
          <a:ln w="9525">
            <a:solidFill>
              <a:sysClr val="windowText" lastClr="000000">
                <a:alpha val="98822"/>
              </a:sys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مربع نص 11">
            <a:extLst>
              <a:ext uri="{FF2B5EF4-FFF2-40B4-BE49-F238E27FC236}">
                <a16:creationId xmlns:a16="http://schemas.microsoft.com/office/drawing/2014/main" id="{8DF2CF39-3EFD-B00A-B095-A63999AF6E54}"/>
              </a:ext>
            </a:extLst>
          </p:cNvPr>
          <p:cNvSpPr txBox="1"/>
          <p:nvPr/>
        </p:nvSpPr>
        <p:spPr>
          <a:xfrm>
            <a:off x="723094" y="2670804"/>
            <a:ext cx="10745809" cy="1131848"/>
          </a:xfrm>
          <a:prstGeom prst="rect">
            <a:avLst/>
          </a:prstGeom>
          <a:noFill/>
        </p:spPr>
        <p:txBody>
          <a:bodyPr wrap="square">
            <a:spAutoFit/>
          </a:bodyPr>
          <a:lstStyle/>
          <a:p>
            <a:pPr marL="285750" indent="-285750" algn="r" rtl="1">
              <a:lnSpc>
                <a:spcPct val="150000"/>
              </a:lnSpc>
              <a:buFont typeface="Arial" panose="020B0604020202020204" pitchFamily="34" charset="0"/>
              <a:buChar char="•"/>
            </a:pPr>
            <a:r>
              <a:rPr lang="ar-SY" sz="2400" dirty="0"/>
              <a:t>عندما يكون النشاط مكتملًا أو قيد التقدم، فإنه يتطابق مع حالة النشاط قبل أن يتم وضع علامة عليه كبداية. </a:t>
            </a:r>
          </a:p>
          <a:p>
            <a:pPr marL="285750" indent="-285750" algn="r" rtl="1">
              <a:lnSpc>
                <a:spcPct val="150000"/>
              </a:lnSpc>
              <a:buFont typeface="Arial" panose="020B0604020202020204" pitchFamily="34" charset="0"/>
              <a:buChar char="•"/>
            </a:pPr>
            <a:r>
              <a:rPr lang="ar-SY" sz="2400" dirty="0"/>
              <a:t>عندما لا يكون النشاط قد بدأ، فإنه يتطابق مع البداية المبكرة والانتهاء المبكر.</a:t>
            </a:r>
          </a:p>
        </p:txBody>
      </p:sp>
    </p:spTree>
    <p:extLst>
      <p:ext uri="{BB962C8B-B14F-4D97-AF65-F5344CB8AC3E}">
        <p14:creationId xmlns:p14="http://schemas.microsoft.com/office/powerpoint/2010/main" val="2255840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BE9B1-C546-C2ED-1881-0510E55075B5}"/>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464EFB15-48CA-700E-66DF-DC4F8FF5E134}"/>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E736EB8E-FDA9-60F3-8459-09E8EE8DE378}"/>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DAE037C0-6A9F-90BB-42B9-D03214DFCD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5" name="عنوان 1">
            <a:extLst>
              <a:ext uri="{FF2B5EF4-FFF2-40B4-BE49-F238E27FC236}">
                <a16:creationId xmlns:a16="http://schemas.microsoft.com/office/drawing/2014/main" id="{C53FB948-8683-7C95-6FB5-B9F36C646D06}"/>
              </a:ext>
            </a:extLst>
          </p:cNvPr>
          <p:cNvSpPr txBox="1">
            <a:spLocks/>
          </p:cNvSpPr>
          <p:nvPr/>
        </p:nvSpPr>
        <p:spPr bwMode="auto">
          <a:xfrm>
            <a:off x="-1059802" y="59067"/>
            <a:ext cx="82296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mj-cs"/>
              </a:rPr>
              <a:t>Planned Dates Issues</a:t>
            </a:r>
            <a:endParaRPr kumimoji="0" lang="ar-SY"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8" name="عنصر نائب للمحتوى 2">
            <a:extLst>
              <a:ext uri="{FF2B5EF4-FFF2-40B4-BE49-F238E27FC236}">
                <a16:creationId xmlns:a16="http://schemas.microsoft.com/office/drawing/2014/main" id="{57563E02-D720-EA84-0262-677D7044D387}"/>
              </a:ext>
            </a:extLst>
          </p:cNvPr>
          <p:cNvSpPr txBox="1">
            <a:spLocks/>
          </p:cNvSpPr>
          <p:nvPr/>
        </p:nvSpPr>
        <p:spPr bwMode="auto">
          <a:xfrm>
            <a:off x="468618" y="1175544"/>
            <a:ext cx="11254764" cy="165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The Planned Dates are dates that most schedulers would not want displayed,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These dates are displayed as the Project Baseline bars and Primary User Baseline bars when no baseline has been assigned,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Theses dates are used by the Apply Actuals function when tasks are set to Auto Compute Actuals, and the Update Progress function,</a:t>
            </a:r>
          </a:p>
          <a:p>
            <a:pPr marL="0" marR="0" lvl="0" indent="0" algn="r"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 </a:t>
            </a:r>
            <a:endParaRPr kumimoji="0" 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10" name="Picture 2">
            <a:extLst>
              <a:ext uri="{FF2B5EF4-FFF2-40B4-BE49-F238E27FC236}">
                <a16:creationId xmlns:a16="http://schemas.microsoft.com/office/drawing/2014/main" id="{C91DEEB2-2DBA-9B07-5804-D5A8353A49D6}"/>
              </a:ext>
            </a:extLst>
          </p:cNvPr>
          <p:cNvPicPr>
            <a:picLocks noChangeAspect="1" noChangeArrowheads="1"/>
          </p:cNvPicPr>
          <p:nvPr/>
        </p:nvPicPr>
        <p:blipFill>
          <a:blip r:embed="rId4">
            <a:lum bright="-20000" contrast="40000"/>
            <a:extLst>
              <a:ext uri="{28A0092B-C50C-407E-A947-70E740481C1C}">
                <a14:useLocalDpi xmlns:a14="http://schemas.microsoft.com/office/drawing/2010/main" val="0"/>
              </a:ext>
            </a:extLst>
          </a:blip>
          <a:srcRect/>
          <a:stretch>
            <a:fillRect/>
          </a:stretch>
        </p:blipFill>
        <p:spPr bwMode="auto">
          <a:xfrm>
            <a:off x="1679941" y="4652963"/>
            <a:ext cx="8837612" cy="1655762"/>
          </a:xfrm>
          <a:prstGeom prst="rect">
            <a:avLst/>
          </a:prstGeom>
          <a:noFill/>
          <a:ln w="9525">
            <a:solidFill>
              <a:sysClr val="windowText" lastClr="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مربع نص 11">
            <a:extLst>
              <a:ext uri="{FF2B5EF4-FFF2-40B4-BE49-F238E27FC236}">
                <a16:creationId xmlns:a16="http://schemas.microsoft.com/office/drawing/2014/main" id="{61ACA868-8C92-FB94-B30A-00E33836D413}"/>
              </a:ext>
            </a:extLst>
          </p:cNvPr>
          <p:cNvSpPr txBox="1"/>
          <p:nvPr/>
        </p:nvSpPr>
        <p:spPr>
          <a:xfrm>
            <a:off x="0" y="2690336"/>
            <a:ext cx="11867996" cy="1569660"/>
          </a:xfrm>
          <a:prstGeom prst="rect">
            <a:avLst/>
          </a:prstGeom>
          <a:noFill/>
        </p:spPr>
        <p:txBody>
          <a:bodyPr wrap="square">
            <a:spAutoFit/>
          </a:bodyPr>
          <a:lstStyle/>
          <a:p>
            <a:pPr marL="285750" indent="-285750" algn="r" rtl="1">
              <a:buFont typeface="Arial" panose="020B0604020202020204" pitchFamily="34" charset="0"/>
              <a:buChar char="•"/>
            </a:pPr>
            <a:r>
              <a:rPr lang="ar-SY" sz="2400" dirty="0"/>
              <a:t>التواريخ المخططة هي تواريخ لا يرغب معظم المجدولين في عرضها.</a:t>
            </a:r>
          </a:p>
          <a:p>
            <a:pPr marL="285750" indent="-285750" algn="r" rtl="1">
              <a:buFont typeface="Arial" panose="020B0604020202020204" pitchFamily="34" charset="0"/>
              <a:buChar char="•"/>
            </a:pPr>
            <a:r>
              <a:rPr lang="ar-SY" sz="2400" dirty="0"/>
              <a:t>تُعرض هذه التواريخ كقضبان بيس لاين المشروع وقضبان بيس لاين المستخدم الأساسي عند عدم تعيين بيس لاين.</a:t>
            </a:r>
          </a:p>
          <a:p>
            <a:pPr marL="285750" indent="-285750" algn="r" rtl="1">
              <a:buFont typeface="Arial" panose="020B0604020202020204" pitchFamily="34" charset="0"/>
              <a:buChar char="•"/>
            </a:pPr>
            <a:r>
              <a:rPr lang="ar-SY" sz="2400" dirty="0"/>
              <a:t>تُستخدم هذه التواريخ بواسطة دالة "تطبيق القيم الفعلية" عند ضبط المهام على "حساب القيم الفعلية تلقائيًا"، ودالة "تحديث التقدم".</a:t>
            </a:r>
          </a:p>
        </p:txBody>
      </p:sp>
    </p:spTree>
    <p:extLst>
      <p:ext uri="{BB962C8B-B14F-4D97-AF65-F5344CB8AC3E}">
        <p14:creationId xmlns:p14="http://schemas.microsoft.com/office/powerpoint/2010/main" val="1117166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77BDD-C86A-B1AC-6C32-D3A4FE3CD0E1}"/>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FFBAC451-1052-B707-AA48-09B8A325907D}"/>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34AC9245-2F34-5EA9-A8A4-08E528E7BF78}"/>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04278958-91E5-517B-0E4C-3B28908509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9693F050-DE80-CB4D-0EEC-E02C7E43AD7B}"/>
              </a:ext>
            </a:extLst>
          </p:cNvPr>
          <p:cNvSpPr txBox="1">
            <a:spLocks/>
          </p:cNvSpPr>
          <p:nvPr/>
        </p:nvSpPr>
        <p:spPr bwMode="auto">
          <a:xfrm>
            <a:off x="-1294262" y="116546"/>
            <a:ext cx="82296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rPr>
              <a:t>Planned Dates Issues continued</a:t>
            </a:r>
            <a:endParaRPr kumimoji="0" 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D3E593BC-7252-9A0F-625D-12BF15E12C57}"/>
              </a:ext>
            </a:extLst>
          </p:cNvPr>
          <p:cNvSpPr txBox="1">
            <a:spLocks/>
          </p:cNvSpPr>
          <p:nvPr/>
        </p:nvSpPr>
        <p:spPr bwMode="auto">
          <a:xfrm>
            <a:off x="468313" y="1137364"/>
            <a:ext cx="11723687"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Planned Dates from a Baseline will be displayed as the Baseline Bars when the Admin, Admin Preferences…, Earned Value tab is set to the default of Budget values with planned dates:</a:t>
            </a:r>
            <a:endParaRPr kumimoji="0" lang="ar-SY"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2">
            <a:extLst>
              <a:ext uri="{FF2B5EF4-FFF2-40B4-BE49-F238E27FC236}">
                <a16:creationId xmlns:a16="http://schemas.microsoft.com/office/drawing/2014/main" id="{43334C6F-F084-9E4F-A5EA-5D2D18FC6B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2421" y="3430994"/>
            <a:ext cx="761365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مربع نص 7">
            <a:extLst>
              <a:ext uri="{FF2B5EF4-FFF2-40B4-BE49-F238E27FC236}">
                <a16:creationId xmlns:a16="http://schemas.microsoft.com/office/drawing/2014/main" id="{34F7E7E2-28CF-0708-0C75-5CA5E203CF16}"/>
              </a:ext>
            </a:extLst>
          </p:cNvPr>
          <p:cNvSpPr txBox="1"/>
          <p:nvPr/>
        </p:nvSpPr>
        <p:spPr>
          <a:xfrm>
            <a:off x="158384" y="1882743"/>
            <a:ext cx="11723687" cy="1131848"/>
          </a:xfrm>
          <a:prstGeom prst="rect">
            <a:avLst/>
          </a:prstGeom>
          <a:noFill/>
        </p:spPr>
        <p:txBody>
          <a:bodyPr wrap="square">
            <a:spAutoFit/>
          </a:bodyPr>
          <a:lstStyle/>
          <a:p>
            <a:pPr marL="285750" indent="-285750" algn="r" rtl="1">
              <a:lnSpc>
                <a:spcPct val="150000"/>
              </a:lnSpc>
              <a:buFont typeface="Arial" panose="020B0604020202020204" pitchFamily="34" charset="0"/>
              <a:buChar char="•"/>
            </a:pPr>
            <a:r>
              <a:rPr lang="ar-SY" sz="2400" b="1" dirty="0"/>
              <a:t>سيتم عرض التواريخ المخطط لها من </a:t>
            </a:r>
            <a:r>
              <a:rPr lang="ar-SY" sz="2400" b="1" dirty="0" err="1"/>
              <a:t>البيس</a:t>
            </a:r>
            <a:r>
              <a:rPr lang="ar-SY" sz="2400" b="1" dirty="0"/>
              <a:t> لاين كقضبان بيس لاين عندما يتم تعيين علامة التبويب "المسؤول، تفضيلات المسؤول..."، القيمة المكتسبة على القيم الافتراضية للميزانية مع التواريخ المخطط لها:</a:t>
            </a:r>
          </a:p>
        </p:txBody>
      </p:sp>
    </p:spTree>
    <p:extLst>
      <p:ext uri="{BB962C8B-B14F-4D97-AF65-F5344CB8AC3E}">
        <p14:creationId xmlns:p14="http://schemas.microsoft.com/office/powerpoint/2010/main" val="2393260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8D21D-79A3-1B61-714B-1334FC7AFD29}"/>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E5EF6D7-A728-9434-C075-848D5C50C22B}"/>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7E822CD0-EDB9-C644-EB0C-BEB2358351BE}"/>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01808337-026B-B16F-0E1F-57828B169F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69F712C5-E285-51A6-8418-8C74F0A74E55}"/>
              </a:ext>
            </a:extLst>
          </p:cNvPr>
          <p:cNvSpPr txBox="1">
            <a:spLocks/>
          </p:cNvSpPr>
          <p:nvPr/>
        </p:nvSpPr>
        <p:spPr bwMode="auto">
          <a:xfrm>
            <a:off x="-46893" y="274638"/>
            <a:ext cx="5627077"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rPr>
              <a:t>Remaining Early Start and Finish </a:t>
            </a:r>
            <a:endParaRPr kumimoji="0" 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F2BDFE43-ADCD-422E-BEC1-10666BC6A011}"/>
              </a:ext>
            </a:extLst>
          </p:cNvPr>
          <p:cNvSpPr txBox="1">
            <a:spLocks/>
          </p:cNvSpPr>
          <p:nvPr/>
        </p:nvSpPr>
        <p:spPr bwMode="auto">
          <a:xfrm>
            <a:off x="468313" y="1125538"/>
            <a:ext cx="11536118" cy="158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0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These are the earliest dates that un-started or the incomplete portions of in-progress activities may start and finish,</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0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They are blank when an activity is complete,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0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They may be edited in the same way as Planned Dates.</a:t>
            </a:r>
            <a:endParaRPr kumimoji="0" lang="ar-SY" altLang="ar-SY" sz="20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2">
            <a:extLst>
              <a:ext uri="{FF2B5EF4-FFF2-40B4-BE49-F238E27FC236}">
                <a16:creationId xmlns:a16="http://schemas.microsoft.com/office/drawing/2014/main" id="{B27E7438-819B-EEFA-94EF-3F4CABD327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4265" y="4727736"/>
            <a:ext cx="8351837" cy="1589088"/>
          </a:xfrm>
          <a:prstGeom prst="rect">
            <a:avLst/>
          </a:prstGeom>
          <a:noFill/>
          <a:ln w="9525">
            <a:solidFill>
              <a:sysClr val="windowText" lastClr="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مربع نص 7">
            <a:extLst>
              <a:ext uri="{FF2B5EF4-FFF2-40B4-BE49-F238E27FC236}">
                <a16:creationId xmlns:a16="http://schemas.microsoft.com/office/drawing/2014/main" id="{C59D4068-96AA-0962-D187-DD56ABD52426}"/>
              </a:ext>
            </a:extLst>
          </p:cNvPr>
          <p:cNvSpPr txBox="1"/>
          <p:nvPr/>
        </p:nvSpPr>
        <p:spPr>
          <a:xfrm>
            <a:off x="327940" y="2375925"/>
            <a:ext cx="11536117" cy="2239844"/>
          </a:xfrm>
          <a:prstGeom prst="rect">
            <a:avLst/>
          </a:prstGeom>
          <a:noFill/>
        </p:spPr>
        <p:txBody>
          <a:bodyPr wrap="square">
            <a:spAutoFit/>
          </a:bodyPr>
          <a:lstStyle/>
          <a:p>
            <a:pPr marL="285750" indent="-285750" algn="r" rtl="1">
              <a:lnSpc>
                <a:spcPct val="150000"/>
              </a:lnSpc>
              <a:buFont typeface="Arial" panose="020B0604020202020204" pitchFamily="34" charset="0"/>
              <a:buChar char="•"/>
            </a:pPr>
            <a:r>
              <a:rPr lang="ar-SY" sz="2400" dirty="0"/>
              <a:t>هذه هي التواريخ المتأخرة التي يمكن أن تبدأ وتنتهي فيها الأجزاء غير المكتملة أو غير المكتملة من الأنشطة الجارية.</a:t>
            </a:r>
          </a:p>
          <a:p>
            <a:pPr marL="285750" indent="-285750" algn="r" rtl="1">
              <a:lnSpc>
                <a:spcPct val="150000"/>
              </a:lnSpc>
              <a:buFont typeface="Arial" panose="020B0604020202020204" pitchFamily="34" charset="0"/>
              <a:buChar char="•"/>
            </a:pPr>
            <a:r>
              <a:rPr lang="ar-SY" sz="2400" dirty="0"/>
              <a:t>تظل هذه التواريخ فارغة عند اكتمال النشاط.</a:t>
            </a:r>
          </a:p>
          <a:p>
            <a:pPr marL="285750" indent="-285750" algn="r" rtl="1">
              <a:lnSpc>
                <a:spcPct val="150000"/>
              </a:lnSpc>
              <a:buFont typeface="Arial" panose="020B0604020202020204" pitchFamily="34" charset="0"/>
              <a:buChar char="•"/>
            </a:pPr>
            <a:r>
              <a:rPr lang="ar-SY" sz="2400" dirty="0"/>
              <a:t>يمكن تعديلها بنفس طريقة تعديل التواريخ المخطط لها.</a:t>
            </a:r>
          </a:p>
        </p:txBody>
      </p:sp>
    </p:spTree>
    <p:extLst>
      <p:ext uri="{BB962C8B-B14F-4D97-AF65-F5344CB8AC3E}">
        <p14:creationId xmlns:p14="http://schemas.microsoft.com/office/powerpoint/2010/main" val="2933954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750F0-3490-1CE0-EA6C-C841D880DCD4}"/>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42EE643F-4891-6881-65DA-0F8B911C8749}"/>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475C0CAA-70F0-07CA-BD5F-271E336FAAD4}"/>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3CA57EDE-B689-37F8-E344-8B8B505302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7BF902C7-C23B-4123-A2AB-B543F4A5D4FF}"/>
              </a:ext>
            </a:extLst>
          </p:cNvPr>
          <p:cNvSpPr txBox="1">
            <a:spLocks/>
          </p:cNvSpPr>
          <p:nvPr/>
        </p:nvSpPr>
        <p:spPr bwMode="auto">
          <a:xfrm>
            <a:off x="-1277816" y="295906"/>
            <a:ext cx="8229600" cy="49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rPr>
              <a:t>Remaining Late Start and Finish </a:t>
            </a:r>
            <a:endParaRPr kumimoji="0" 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111546E0-36B0-88B8-80B4-3641D069BF8C}"/>
              </a:ext>
            </a:extLst>
          </p:cNvPr>
          <p:cNvSpPr txBox="1">
            <a:spLocks/>
          </p:cNvSpPr>
          <p:nvPr/>
        </p:nvSpPr>
        <p:spPr bwMode="auto">
          <a:xfrm>
            <a:off x="250825" y="1223049"/>
            <a:ext cx="11465779" cy="108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These are the latest dates that the  incomplete portions of activities may start and finish,</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They are blank when an activity is complete and may not be edited,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They are set to equal the Late Dates.</a:t>
            </a:r>
            <a:endParaRPr kumimoji="0" lang="ar-SY"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2">
            <a:extLst>
              <a:ext uri="{FF2B5EF4-FFF2-40B4-BE49-F238E27FC236}">
                <a16:creationId xmlns:a16="http://schemas.microsoft.com/office/drawing/2014/main" id="{EE15870F-14BE-5054-F17D-7C931E6053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43747" y="4640139"/>
            <a:ext cx="8559800" cy="1579563"/>
          </a:xfrm>
          <a:prstGeom prst="rect">
            <a:avLst/>
          </a:prstGeom>
          <a:noFill/>
          <a:ln w="9525">
            <a:solidFill>
              <a:sysClr val="windowText" lastClr="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مربع نص 7">
            <a:extLst>
              <a:ext uri="{FF2B5EF4-FFF2-40B4-BE49-F238E27FC236}">
                <a16:creationId xmlns:a16="http://schemas.microsoft.com/office/drawing/2014/main" id="{802E6BE6-EEC6-31EA-13DD-8FFEA88575FD}"/>
              </a:ext>
            </a:extLst>
          </p:cNvPr>
          <p:cNvSpPr txBox="1"/>
          <p:nvPr/>
        </p:nvSpPr>
        <p:spPr>
          <a:xfrm>
            <a:off x="250825" y="2485182"/>
            <a:ext cx="11465779" cy="1685846"/>
          </a:xfrm>
          <a:prstGeom prst="rect">
            <a:avLst/>
          </a:prstGeom>
          <a:noFill/>
        </p:spPr>
        <p:txBody>
          <a:bodyPr wrap="square">
            <a:spAutoFit/>
          </a:bodyPr>
          <a:lstStyle/>
          <a:p>
            <a:pPr marL="285750" indent="-285750" algn="r" rtl="1">
              <a:lnSpc>
                <a:spcPct val="150000"/>
              </a:lnSpc>
              <a:buFont typeface="Arial" panose="020B0604020202020204" pitchFamily="34" charset="0"/>
              <a:buChar char="•"/>
            </a:pPr>
            <a:r>
              <a:rPr lang="ar-SY" sz="2400" dirty="0"/>
              <a:t>هذه هي التواريخ المتأخرة التي يجوز فيها بدء وانتهاء الأجزاء غير المكتملة من الأنشطة.</a:t>
            </a:r>
          </a:p>
          <a:p>
            <a:pPr marL="285750" indent="-285750" algn="r" rtl="1">
              <a:lnSpc>
                <a:spcPct val="150000"/>
              </a:lnSpc>
              <a:buFont typeface="Arial" panose="020B0604020202020204" pitchFamily="34" charset="0"/>
              <a:buChar char="•"/>
            </a:pPr>
            <a:r>
              <a:rPr lang="ar-SY" sz="2400" dirty="0"/>
              <a:t>تظل هذه التواريخ فارغة عند اكتمال النشاط ولا يجوز تعديلها.</a:t>
            </a:r>
          </a:p>
          <a:p>
            <a:pPr marL="285750" indent="-285750" algn="r" rtl="1">
              <a:lnSpc>
                <a:spcPct val="150000"/>
              </a:lnSpc>
              <a:buFont typeface="Arial" panose="020B0604020202020204" pitchFamily="34" charset="0"/>
              <a:buChar char="•"/>
            </a:pPr>
            <a:r>
              <a:rPr lang="ar-SY" sz="2400" dirty="0"/>
              <a:t>تم ضبطها بحيث تساوي التواريخ المتأخرة.</a:t>
            </a:r>
          </a:p>
        </p:txBody>
      </p:sp>
    </p:spTree>
    <p:extLst>
      <p:ext uri="{BB962C8B-B14F-4D97-AF65-F5344CB8AC3E}">
        <p14:creationId xmlns:p14="http://schemas.microsoft.com/office/powerpoint/2010/main" val="427403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74635-B7D6-568E-9F7D-826831A14B24}"/>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3D62C466-3610-A9E9-F494-3AC7E2BF649D}"/>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3148B372-72E2-DB40-D814-7E7141336AFB}"/>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B386FC81-3C7D-4A33-B966-A6F477B04C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D41EBE1A-5362-235F-AD56-C86CC6CAB254}"/>
              </a:ext>
            </a:extLst>
          </p:cNvPr>
          <p:cNvSpPr txBox="1">
            <a:spLocks/>
          </p:cNvSpPr>
          <p:nvPr/>
        </p:nvSpPr>
        <p:spPr bwMode="auto">
          <a:xfrm>
            <a:off x="-1498600" y="187958"/>
            <a:ext cx="8229600"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ar-SY"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Scheduling Options – General Tab</a:t>
            </a:r>
          </a:p>
        </p:txBody>
      </p:sp>
      <p:sp>
        <p:nvSpPr>
          <p:cNvPr id="3" name="عنصر نائب للمحتوى 2">
            <a:extLst>
              <a:ext uri="{FF2B5EF4-FFF2-40B4-BE49-F238E27FC236}">
                <a16:creationId xmlns:a16="http://schemas.microsoft.com/office/drawing/2014/main" id="{1C40C9F6-8FFE-43E1-1395-53BA207ED188}"/>
              </a:ext>
            </a:extLst>
          </p:cNvPr>
          <p:cNvSpPr txBox="1">
            <a:spLocks/>
          </p:cNvSpPr>
          <p:nvPr/>
        </p:nvSpPr>
        <p:spPr bwMode="auto">
          <a:xfrm>
            <a:off x="0" y="1159037"/>
            <a:ext cx="7398605" cy="2913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This form is opened by selecting Tools, Schedule, Options,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Schedule Options form General tab has a number of options that need to be understood when progressing a schedule,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Could you select </a:t>
            </a:r>
            <a:r>
              <a:rPr kumimoji="0" lang="en-US" altLang="ar-SY" sz="2400" b="1"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Tools</a:t>
            </a: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a:t>
            </a:r>
            <a:r>
              <a:rPr kumimoji="0" lang="en-US" altLang="ar-SY" sz="2400" b="1"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Schedule</a:t>
            </a: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Options, to open the Schedule Options form</a:t>
            </a:r>
            <a:endParaRPr kumimoji="0" lang="ar-SY"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6">
            <a:extLst>
              <a:ext uri="{FF2B5EF4-FFF2-40B4-BE49-F238E27FC236}">
                <a16:creationId xmlns:a16="http://schemas.microsoft.com/office/drawing/2014/main" id="{57713CC6-3081-676F-F672-1806F1E84B73}"/>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7169798" y="187958"/>
            <a:ext cx="5022202" cy="60646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مربع نص 7">
            <a:extLst>
              <a:ext uri="{FF2B5EF4-FFF2-40B4-BE49-F238E27FC236}">
                <a16:creationId xmlns:a16="http://schemas.microsoft.com/office/drawing/2014/main" id="{AE67483E-B706-669D-56AA-81B77C094E82}"/>
              </a:ext>
            </a:extLst>
          </p:cNvPr>
          <p:cNvSpPr txBox="1"/>
          <p:nvPr/>
        </p:nvSpPr>
        <p:spPr>
          <a:xfrm>
            <a:off x="0" y="3821093"/>
            <a:ext cx="7169797" cy="2568717"/>
          </a:xfrm>
          <a:prstGeom prst="rect">
            <a:avLst/>
          </a:prstGeom>
          <a:noFill/>
        </p:spPr>
        <p:txBody>
          <a:bodyPr wrap="square">
            <a:spAutoFit/>
          </a:bodyPr>
          <a:lstStyle/>
          <a:p>
            <a:pPr marL="285750" indent="-285750" algn="r" rtl="1">
              <a:lnSpc>
                <a:spcPct val="150000"/>
              </a:lnSpc>
              <a:buFont typeface="Arial" panose="020B0604020202020204" pitchFamily="34" charset="0"/>
              <a:buChar char="•"/>
            </a:pPr>
            <a:r>
              <a:rPr lang="ar-SY" sz="2200" dirty="0"/>
              <a:t>يُفتح هذا النموذج باختيار "أدوات"، "جدول"، "خيارات". تحتوي علامة التبويب "عام" في نموذج "خيارات الجدول" على عدد من الخيارات التي يجب فهمها عند إدارة جدول.</a:t>
            </a:r>
          </a:p>
          <a:p>
            <a:pPr marL="285750" indent="-285750" algn="r" rtl="1">
              <a:lnSpc>
                <a:spcPct val="150000"/>
              </a:lnSpc>
              <a:buFont typeface="Arial" panose="020B0604020202020204" pitchFamily="34" charset="0"/>
              <a:buChar char="•"/>
            </a:pPr>
            <a:r>
              <a:rPr lang="ar-SY" sz="2200" dirty="0"/>
              <a:t>هل يمكنك اختيار "أدوات"، "جدول"، "خيارات" لفتح نموذج "خيارات الجدول"؟</a:t>
            </a:r>
          </a:p>
        </p:txBody>
      </p:sp>
    </p:spTree>
    <p:extLst>
      <p:ext uri="{BB962C8B-B14F-4D97-AF65-F5344CB8AC3E}">
        <p14:creationId xmlns:p14="http://schemas.microsoft.com/office/powerpoint/2010/main" val="1708011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C72E9-5E1C-9F97-DB5C-26E663A0B51D}"/>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AFCD6257-0094-BEE9-86EF-97718F4AD752}"/>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FF5B020B-305E-A54C-D732-15B8FE0DFE95}"/>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5AC64218-1D0A-B6F6-9C30-2105555E05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26B2CC5E-3709-3218-A0A9-4CDB2A38A5CA}"/>
              </a:ext>
            </a:extLst>
          </p:cNvPr>
          <p:cNvSpPr txBox="1">
            <a:spLocks/>
          </p:cNvSpPr>
          <p:nvPr/>
        </p:nvSpPr>
        <p:spPr bwMode="auto">
          <a:xfrm>
            <a:off x="0" y="10400"/>
            <a:ext cx="4829908"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rPr>
              <a:t>Recalculate assignment costs after scheduling</a:t>
            </a:r>
            <a:endParaRPr kumimoji="0" lang="ar-SY"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EEB2FBEE-BB79-3AFC-F667-E7F2B1A77BA9}"/>
              </a:ext>
            </a:extLst>
          </p:cNvPr>
          <p:cNvSpPr txBox="1">
            <a:spLocks/>
          </p:cNvSpPr>
          <p:nvPr/>
        </p:nvSpPr>
        <p:spPr bwMode="auto">
          <a:xfrm>
            <a:off x="0" y="1196976"/>
            <a:ext cx="12192000" cy="960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A resource may be assigned different cost rates for different time periods,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This option recalculates resource costs assigned multiple cost rates when rescheduling has put the resource into the new rate band.</a:t>
            </a:r>
            <a:endParaRPr kumimoji="0" 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2">
            <a:extLst>
              <a:ext uri="{FF2B5EF4-FFF2-40B4-BE49-F238E27FC236}">
                <a16:creationId xmlns:a16="http://schemas.microsoft.com/office/drawing/2014/main" id="{AA27BC48-4C47-38F8-B82F-3E9DEF14D351}"/>
              </a:ext>
            </a:extLst>
          </p:cNvPr>
          <p:cNvPicPr>
            <a:picLocks noChangeAspect="1" noChangeArrowheads="1"/>
          </p:cNvPicPr>
          <p:nvPr/>
        </p:nvPicPr>
        <p:blipFill>
          <a:blip r:embed="rId4">
            <a:lum bright="-20000" contrast="40000"/>
            <a:extLst>
              <a:ext uri="{28A0092B-C50C-407E-A947-70E740481C1C}">
                <a14:useLocalDpi xmlns:a14="http://schemas.microsoft.com/office/drawing/2010/main" val="0"/>
              </a:ext>
            </a:extLst>
          </a:blip>
          <a:srcRect/>
          <a:stretch>
            <a:fillRect/>
          </a:stretch>
        </p:blipFill>
        <p:spPr bwMode="auto">
          <a:xfrm>
            <a:off x="3015392" y="2853568"/>
            <a:ext cx="5472116" cy="3503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مربع نص 9">
            <a:extLst>
              <a:ext uri="{FF2B5EF4-FFF2-40B4-BE49-F238E27FC236}">
                <a16:creationId xmlns:a16="http://schemas.microsoft.com/office/drawing/2014/main" id="{2FCAC2BF-3DDF-CF3B-C6E3-142466ED9E2D}"/>
              </a:ext>
            </a:extLst>
          </p:cNvPr>
          <p:cNvSpPr txBox="1"/>
          <p:nvPr/>
        </p:nvSpPr>
        <p:spPr>
          <a:xfrm>
            <a:off x="0" y="1915767"/>
            <a:ext cx="11905782" cy="1200329"/>
          </a:xfrm>
          <a:prstGeom prst="rect">
            <a:avLst/>
          </a:prstGeom>
          <a:noFill/>
        </p:spPr>
        <p:txBody>
          <a:bodyPr wrap="square">
            <a:spAutoFit/>
          </a:bodyPr>
          <a:lstStyle/>
          <a:p>
            <a:pPr marL="342900" indent="-342900" algn="r" rtl="1">
              <a:buFont typeface="Arial" panose="020B0604020202020204" pitchFamily="34" charset="0"/>
              <a:buChar char="•"/>
            </a:pPr>
            <a:r>
              <a:rPr lang="ar-SY" sz="2400" dirty="0"/>
              <a:t>يمكن تعيين معدلات تكلفة مختلفة للمورد لفترات زمنية مختلفة. </a:t>
            </a:r>
          </a:p>
          <a:p>
            <a:pPr marL="342900" indent="-342900" algn="r" rtl="1">
              <a:buFont typeface="Arial" panose="020B0604020202020204" pitchFamily="34" charset="0"/>
              <a:buChar char="•"/>
            </a:pPr>
            <a:r>
              <a:rPr lang="ar-SY" sz="2400" dirty="0"/>
              <a:t>يعيد هذا الخيار حساب تكاليف الموارد المخصصة لمعدلات تكلفة متعددة عندما تؤدي إعادة الجدولة إلى وضع المورد في نطاق السعر الجديد.</a:t>
            </a:r>
          </a:p>
        </p:txBody>
      </p:sp>
      <p:sp>
        <p:nvSpPr>
          <p:cNvPr id="8" name="مربع نص 7">
            <a:extLst>
              <a:ext uri="{FF2B5EF4-FFF2-40B4-BE49-F238E27FC236}">
                <a16:creationId xmlns:a16="http://schemas.microsoft.com/office/drawing/2014/main" id="{04B7ED69-76FF-056F-1256-8646EA40719C}"/>
              </a:ext>
            </a:extLst>
          </p:cNvPr>
          <p:cNvSpPr txBox="1"/>
          <p:nvPr/>
        </p:nvSpPr>
        <p:spPr>
          <a:xfrm>
            <a:off x="7501179" y="237925"/>
            <a:ext cx="4581289" cy="523220"/>
          </a:xfrm>
          <a:prstGeom prst="rect">
            <a:avLst/>
          </a:prstGeom>
          <a:noFill/>
        </p:spPr>
        <p:txBody>
          <a:bodyPr wrap="square">
            <a:spAutoFit/>
          </a:bodyPr>
          <a:lstStyle/>
          <a:p>
            <a:pPr algn="r" rtl="1"/>
            <a:r>
              <a:rPr lang="ar-SY" sz="2800" b="1" dirty="0">
                <a:solidFill>
                  <a:srgbClr val="FF0000"/>
                </a:solidFill>
                <a:effectLst>
                  <a:outerShdw blurRad="38100" dist="38100" dir="2700000" algn="tl">
                    <a:srgbClr val="000000">
                      <a:alpha val="43137"/>
                    </a:srgbClr>
                  </a:outerShdw>
                </a:effectLst>
                <a:latin typeface="Calibri"/>
                <a:ea typeface="+mj-ea"/>
                <a:cs typeface="+mj-cs"/>
              </a:rPr>
              <a:t>إعادة حساب التكاليف بعد الجدولة</a:t>
            </a:r>
          </a:p>
        </p:txBody>
      </p:sp>
    </p:spTree>
    <p:extLst>
      <p:ext uri="{BB962C8B-B14F-4D97-AF65-F5344CB8AC3E}">
        <p14:creationId xmlns:p14="http://schemas.microsoft.com/office/powerpoint/2010/main" val="3834253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4" name="عنوان 1">
            <a:extLst>
              <a:ext uri="{FF2B5EF4-FFF2-40B4-BE49-F238E27FC236}">
                <a16:creationId xmlns:a16="http://schemas.microsoft.com/office/drawing/2014/main" id="{FCBF9F9E-6ABF-EF3C-9D71-0480226068D5}"/>
              </a:ext>
            </a:extLst>
          </p:cNvPr>
          <p:cNvSpPr txBox="1">
            <a:spLocks/>
          </p:cNvSpPr>
          <p:nvPr/>
        </p:nvSpPr>
        <p:spPr bwMode="auto">
          <a:xfrm>
            <a:off x="-1059802" y="89229"/>
            <a:ext cx="822960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Understanding the Concepts</a:t>
            </a:r>
            <a:endParaRPr kumimoji="0" lang="ar-SY" alt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5" name="مربع نص 4">
            <a:extLst>
              <a:ext uri="{FF2B5EF4-FFF2-40B4-BE49-F238E27FC236}">
                <a16:creationId xmlns:a16="http://schemas.microsoft.com/office/drawing/2014/main" id="{6D61BE0A-52A2-42BC-5BE1-B709C01F5868}"/>
              </a:ext>
            </a:extLst>
          </p:cNvPr>
          <p:cNvSpPr txBox="1"/>
          <p:nvPr/>
        </p:nvSpPr>
        <p:spPr>
          <a:xfrm>
            <a:off x="640701" y="999868"/>
            <a:ext cx="11507787" cy="2554545"/>
          </a:xfrm>
          <a:prstGeom prst="rect">
            <a:avLst/>
          </a:prstGeom>
          <a:noFill/>
        </p:spPr>
        <p:txBody>
          <a:bodyPr wrap="square" rtlCol="1">
            <a:spAutoFit/>
          </a:bodyPr>
          <a:lstStyle/>
          <a:p>
            <a:pPr fontAlgn="base">
              <a:spcBef>
                <a:spcPct val="0"/>
              </a:spcBef>
              <a:spcAft>
                <a:spcPct val="0"/>
              </a:spcAft>
              <a:defRPr/>
            </a:pPr>
            <a:r>
              <a:rPr lang="en-US" sz="1600" dirty="0">
                <a:solidFill>
                  <a:prstClr val="black"/>
                </a:solidFill>
                <a:latin typeface="Arial" panose="020B0604020202020204" pitchFamily="34" charset="0"/>
                <a:cs typeface="Arial" panose="020B0604020202020204" pitchFamily="34" charset="0"/>
              </a:rPr>
              <a:t>There are three stages of an activity Lifecycle:</a:t>
            </a:r>
          </a:p>
          <a:p>
            <a:pPr fontAlgn="base">
              <a:spcBef>
                <a:spcPct val="0"/>
              </a:spcBef>
              <a:spcAft>
                <a:spcPct val="0"/>
              </a:spcAft>
              <a:defRPr/>
            </a:pPr>
            <a:endParaRPr lang="en-US" sz="1600" dirty="0">
              <a:solidFill>
                <a:prstClr val="black"/>
              </a:solidFill>
              <a:latin typeface="Arial" panose="020B0604020202020204" pitchFamily="34" charset="0"/>
              <a:cs typeface="Arial" panose="020B0604020202020204" pitchFamily="34" charset="0"/>
            </a:endParaRPr>
          </a:p>
          <a:p>
            <a:pPr marL="285750" indent="-285750" fontAlgn="base">
              <a:spcBef>
                <a:spcPct val="0"/>
              </a:spcBef>
              <a:spcAft>
                <a:spcPct val="0"/>
              </a:spcAft>
              <a:buFont typeface="Arial" panose="020B0604020202020204" pitchFamily="34" charset="0"/>
              <a:buChar char="•"/>
              <a:defRPr/>
            </a:pPr>
            <a:r>
              <a:rPr lang="en-US" sz="1600" b="1" dirty="0">
                <a:solidFill>
                  <a:prstClr val="black"/>
                </a:solidFill>
                <a:latin typeface="Arial" panose="020B0604020202020204" pitchFamily="34" charset="0"/>
                <a:cs typeface="Arial" panose="020B0604020202020204" pitchFamily="34" charset="0"/>
              </a:rPr>
              <a:t>Not Started</a:t>
            </a:r>
            <a:r>
              <a:rPr lang="en-US" sz="1600" dirty="0">
                <a:solidFill>
                  <a:prstClr val="black"/>
                </a:solidFill>
                <a:latin typeface="Arial" panose="020B0604020202020204" pitchFamily="34" charset="0"/>
                <a:cs typeface="Arial" panose="020B0604020202020204" pitchFamily="34" charset="0"/>
              </a:rPr>
              <a:t> – the </a:t>
            </a:r>
            <a:r>
              <a:rPr lang="en-US" sz="1600" b="1" dirty="0">
                <a:solidFill>
                  <a:prstClr val="black"/>
                </a:solidFill>
                <a:latin typeface="Arial" panose="020B0604020202020204" pitchFamily="34" charset="0"/>
                <a:cs typeface="Arial" panose="020B0604020202020204" pitchFamily="34" charset="0"/>
              </a:rPr>
              <a:t>Early Start </a:t>
            </a:r>
            <a:r>
              <a:rPr lang="en-US" sz="1600" dirty="0">
                <a:solidFill>
                  <a:prstClr val="black"/>
                </a:solidFill>
                <a:latin typeface="Arial" panose="020B0604020202020204" pitchFamily="34" charset="0"/>
                <a:cs typeface="Arial" panose="020B0604020202020204" pitchFamily="34" charset="0"/>
              </a:rPr>
              <a:t>and </a:t>
            </a:r>
            <a:r>
              <a:rPr lang="en-US" sz="1600" b="1" dirty="0">
                <a:solidFill>
                  <a:prstClr val="black"/>
                </a:solidFill>
                <a:latin typeface="Arial" panose="020B0604020202020204" pitchFamily="34" charset="0"/>
                <a:cs typeface="Arial" panose="020B0604020202020204" pitchFamily="34" charset="0"/>
              </a:rPr>
              <a:t>Early Finish </a:t>
            </a:r>
            <a:r>
              <a:rPr lang="en-US" sz="1600" dirty="0">
                <a:solidFill>
                  <a:prstClr val="black"/>
                </a:solidFill>
                <a:latin typeface="Arial" panose="020B0604020202020204" pitchFamily="34" charset="0"/>
                <a:cs typeface="Arial" panose="020B0604020202020204" pitchFamily="34" charset="0"/>
              </a:rPr>
              <a:t>dates are calculated from the Predecessors </a:t>
            </a:r>
            <a:r>
              <a:rPr lang="en-US" sz="1600" b="1" dirty="0">
                <a:solidFill>
                  <a:prstClr val="black"/>
                </a:solidFill>
                <a:latin typeface="Arial" panose="020B0604020202020204" pitchFamily="34" charset="0"/>
                <a:cs typeface="Arial" panose="020B0604020202020204" pitchFamily="34" charset="0"/>
              </a:rPr>
              <a:t>Constraints</a:t>
            </a:r>
            <a:r>
              <a:rPr lang="en-US" sz="1600" dirty="0">
                <a:solidFill>
                  <a:prstClr val="black"/>
                </a:solidFill>
                <a:latin typeface="Arial" panose="020B0604020202020204" pitchFamily="34" charset="0"/>
                <a:cs typeface="Arial" panose="020B0604020202020204" pitchFamily="34" charset="0"/>
              </a:rPr>
              <a:t> and </a:t>
            </a:r>
            <a:r>
              <a:rPr lang="en-US" sz="1600" b="1" dirty="0">
                <a:solidFill>
                  <a:prstClr val="black"/>
                </a:solidFill>
                <a:latin typeface="Arial" panose="020B0604020202020204" pitchFamily="34" charset="0"/>
                <a:cs typeface="Arial" panose="020B0604020202020204" pitchFamily="34" charset="0"/>
              </a:rPr>
              <a:t>Activity Duration</a:t>
            </a:r>
            <a:r>
              <a:rPr lang="en-US" sz="1600" dirty="0">
                <a:solidFill>
                  <a:prstClr val="black"/>
                </a:solidFill>
                <a:latin typeface="Arial" panose="020B0604020202020204" pitchFamily="34" charset="0"/>
                <a:cs typeface="Arial" panose="020B0604020202020204" pitchFamily="34" charset="0"/>
              </a:rPr>
              <a:t>.</a:t>
            </a:r>
          </a:p>
          <a:p>
            <a:pPr marL="285750" indent="-285750" fontAlgn="base">
              <a:spcBef>
                <a:spcPct val="0"/>
              </a:spcBef>
              <a:spcAft>
                <a:spcPct val="0"/>
              </a:spcAft>
              <a:buFont typeface="Arial" panose="020B0604020202020204" pitchFamily="34" charset="0"/>
              <a:buChar char="•"/>
              <a:defRPr/>
            </a:pPr>
            <a:r>
              <a:rPr lang="en-US" sz="1600" b="1" dirty="0">
                <a:solidFill>
                  <a:prstClr val="black"/>
                </a:solidFill>
                <a:latin typeface="Arial" panose="020B0604020202020204" pitchFamily="34" charset="0"/>
                <a:cs typeface="Arial" panose="020B0604020202020204" pitchFamily="34" charset="0"/>
              </a:rPr>
              <a:t>In Progress </a:t>
            </a:r>
            <a:r>
              <a:rPr lang="en-US" sz="1600" dirty="0">
                <a:solidFill>
                  <a:prstClr val="black"/>
                </a:solidFill>
                <a:latin typeface="Arial" panose="020B0604020202020204" pitchFamily="34" charset="0"/>
                <a:cs typeface="Arial" panose="020B0604020202020204" pitchFamily="34" charset="0"/>
              </a:rPr>
              <a:t>– the activity has an </a:t>
            </a:r>
            <a:r>
              <a:rPr lang="en-US" sz="1600" b="1" dirty="0">
                <a:solidFill>
                  <a:prstClr val="black"/>
                </a:solidFill>
                <a:latin typeface="Arial" panose="020B0604020202020204" pitchFamily="34" charset="0"/>
                <a:cs typeface="Arial" panose="020B0604020202020204" pitchFamily="34" charset="0"/>
              </a:rPr>
              <a:t>Actual Start </a:t>
            </a:r>
            <a:r>
              <a:rPr lang="en-US" sz="1600" dirty="0">
                <a:solidFill>
                  <a:prstClr val="black"/>
                </a:solidFill>
                <a:latin typeface="Arial" panose="020B0604020202020204" pitchFamily="34" charset="0"/>
                <a:cs typeface="Arial" panose="020B0604020202020204" pitchFamily="34" charset="0"/>
              </a:rPr>
              <a:t>date</a:t>
            </a:r>
            <a:r>
              <a:rPr lang="en-US" sz="1600" b="1" dirty="0">
                <a:solidFill>
                  <a:prstClr val="black"/>
                </a:solidFill>
                <a:latin typeface="Arial" panose="020B0604020202020204" pitchFamily="34" charset="0"/>
                <a:cs typeface="Arial" panose="020B0604020202020204" pitchFamily="34" charset="0"/>
              </a:rPr>
              <a:t> </a:t>
            </a:r>
            <a:r>
              <a:rPr lang="en-US" sz="1600" dirty="0">
                <a:solidFill>
                  <a:prstClr val="black"/>
                </a:solidFill>
                <a:latin typeface="Arial" panose="020B0604020202020204" pitchFamily="34" charset="0"/>
                <a:cs typeface="Arial" panose="020B0604020202020204" pitchFamily="34" charset="0"/>
              </a:rPr>
              <a:t>but is not yet complete.</a:t>
            </a:r>
          </a:p>
          <a:p>
            <a:pPr marL="549275" indent="-285750" fontAlgn="base">
              <a:spcBef>
                <a:spcPct val="0"/>
              </a:spcBef>
              <a:spcAft>
                <a:spcPct val="0"/>
              </a:spcAft>
              <a:buFont typeface="Arial" panose="020B0604020202020204" pitchFamily="34" charset="0"/>
              <a:buChar char="•"/>
              <a:defRPr/>
            </a:pPr>
            <a:r>
              <a:rPr lang="en-US" sz="1600" dirty="0">
                <a:solidFill>
                  <a:prstClr val="black"/>
                </a:solidFill>
                <a:latin typeface="Arial" panose="020B0604020202020204" pitchFamily="34" charset="0"/>
                <a:cs typeface="Arial" panose="020B0604020202020204" pitchFamily="34" charset="0"/>
              </a:rPr>
              <a:t>Assigning an </a:t>
            </a:r>
            <a:r>
              <a:rPr lang="en-US" sz="1600" b="1" dirty="0">
                <a:solidFill>
                  <a:prstClr val="black"/>
                </a:solidFill>
                <a:latin typeface="Arial" panose="020B0604020202020204" pitchFamily="34" charset="0"/>
                <a:cs typeface="Arial" panose="020B0604020202020204" pitchFamily="34" charset="0"/>
              </a:rPr>
              <a:t>Actual Start</a:t>
            </a:r>
            <a:r>
              <a:rPr lang="en-US" sz="1600" dirty="0">
                <a:solidFill>
                  <a:prstClr val="black"/>
                </a:solidFill>
                <a:latin typeface="Arial" panose="020B0604020202020204" pitchFamily="34" charset="0"/>
                <a:cs typeface="Arial" panose="020B0604020202020204" pitchFamily="34" charset="0"/>
              </a:rPr>
              <a:t> date overrides the </a:t>
            </a:r>
            <a:r>
              <a:rPr lang="en-US" sz="1600" b="1" dirty="0">
                <a:solidFill>
                  <a:prstClr val="black"/>
                </a:solidFill>
                <a:latin typeface="Arial" panose="020B0604020202020204" pitchFamily="34" charset="0"/>
                <a:cs typeface="Arial" panose="020B0604020202020204" pitchFamily="34" charset="0"/>
              </a:rPr>
              <a:t>Start Constraint </a:t>
            </a:r>
            <a:r>
              <a:rPr lang="en-US" sz="1600" dirty="0">
                <a:solidFill>
                  <a:prstClr val="black"/>
                </a:solidFill>
                <a:latin typeface="Arial" panose="020B0604020202020204" pitchFamily="34" charset="0"/>
                <a:cs typeface="Arial" panose="020B0604020202020204" pitchFamily="34" charset="0"/>
              </a:rPr>
              <a:t>and </a:t>
            </a:r>
            <a:r>
              <a:rPr lang="en-US" sz="1600" b="1" dirty="0">
                <a:solidFill>
                  <a:prstClr val="black"/>
                </a:solidFill>
                <a:latin typeface="Arial" panose="020B0604020202020204" pitchFamily="34" charset="0"/>
                <a:cs typeface="Arial" panose="020B0604020202020204" pitchFamily="34" charset="0"/>
              </a:rPr>
              <a:t>Start Relationships </a:t>
            </a:r>
            <a:r>
              <a:rPr lang="en-US" sz="1600" dirty="0">
                <a:solidFill>
                  <a:prstClr val="black"/>
                </a:solidFill>
                <a:latin typeface="Arial" panose="020B0604020202020204" pitchFamily="34" charset="0"/>
                <a:cs typeface="Arial" panose="020B0604020202020204" pitchFamily="34" charset="0"/>
              </a:rPr>
              <a:t>which are used to calculate the </a:t>
            </a:r>
            <a:r>
              <a:rPr lang="en-US" sz="1600" b="1" dirty="0">
                <a:solidFill>
                  <a:prstClr val="black"/>
                </a:solidFill>
                <a:latin typeface="Arial" panose="020B0604020202020204" pitchFamily="34" charset="0"/>
                <a:cs typeface="Arial" panose="020B0604020202020204" pitchFamily="34" charset="0"/>
              </a:rPr>
              <a:t>Early Start </a:t>
            </a:r>
          </a:p>
          <a:p>
            <a:pPr marL="549275" indent="-285750" fontAlgn="base">
              <a:spcBef>
                <a:spcPct val="0"/>
              </a:spcBef>
              <a:spcAft>
                <a:spcPct val="0"/>
              </a:spcAft>
              <a:buFont typeface="Arial" panose="020B0604020202020204" pitchFamily="34" charset="0"/>
              <a:buChar char="•"/>
              <a:defRPr/>
            </a:pPr>
            <a:r>
              <a:rPr lang="en-US" sz="1600" dirty="0">
                <a:solidFill>
                  <a:prstClr val="black"/>
                </a:solidFill>
                <a:latin typeface="Arial" panose="020B0604020202020204" pitchFamily="34" charset="0"/>
                <a:cs typeface="Arial" panose="020B0604020202020204" pitchFamily="34" charset="0"/>
              </a:rPr>
              <a:t>The end date may be calculated from the </a:t>
            </a:r>
            <a:r>
              <a:rPr lang="en-US" sz="1600" b="1" dirty="0">
                <a:solidFill>
                  <a:prstClr val="black"/>
                </a:solidFill>
                <a:latin typeface="Arial" panose="020B0604020202020204" pitchFamily="34" charset="0"/>
                <a:cs typeface="Arial" panose="020B0604020202020204" pitchFamily="34" charset="0"/>
              </a:rPr>
              <a:t>Remaining Duration</a:t>
            </a:r>
            <a:r>
              <a:rPr lang="en-US" sz="1600" dirty="0">
                <a:solidFill>
                  <a:prstClr val="black"/>
                </a:solidFill>
                <a:latin typeface="Arial" panose="020B0604020202020204" pitchFamily="34" charset="0"/>
                <a:cs typeface="Arial" panose="020B0604020202020204" pitchFamily="34" charset="0"/>
              </a:rPr>
              <a:t> or a </a:t>
            </a:r>
            <a:r>
              <a:rPr lang="en-US" sz="1600" b="1" dirty="0">
                <a:solidFill>
                  <a:prstClr val="black"/>
                </a:solidFill>
                <a:latin typeface="Arial" panose="020B0604020202020204" pitchFamily="34" charset="0"/>
                <a:cs typeface="Arial" panose="020B0604020202020204" pitchFamily="34" charset="0"/>
              </a:rPr>
              <a:t>Finish Constraint</a:t>
            </a:r>
            <a:r>
              <a:rPr lang="en-US" sz="1600" dirty="0">
                <a:solidFill>
                  <a:prstClr val="black"/>
                </a:solidFill>
                <a:latin typeface="Arial" panose="020B0604020202020204" pitchFamily="34" charset="0"/>
                <a:cs typeface="Arial" panose="020B0604020202020204" pitchFamily="34" charset="0"/>
              </a:rPr>
              <a:t> or a </a:t>
            </a:r>
            <a:r>
              <a:rPr lang="en-US" sz="1600" b="1" dirty="0">
                <a:solidFill>
                  <a:prstClr val="black"/>
                </a:solidFill>
                <a:latin typeface="Arial" panose="020B0604020202020204" pitchFamily="34" charset="0"/>
                <a:cs typeface="Arial" panose="020B0604020202020204" pitchFamily="34" charset="0"/>
              </a:rPr>
              <a:t>Finish Relationship </a:t>
            </a:r>
          </a:p>
          <a:p>
            <a:pPr marL="285750" indent="-285750" fontAlgn="base">
              <a:spcBef>
                <a:spcPct val="0"/>
              </a:spcBef>
              <a:spcAft>
                <a:spcPct val="0"/>
              </a:spcAft>
              <a:buFont typeface="Arial" panose="020B0604020202020204" pitchFamily="34" charset="0"/>
              <a:buChar char="•"/>
              <a:defRPr/>
            </a:pPr>
            <a:r>
              <a:rPr lang="en-US" sz="1600" b="1" dirty="0">
                <a:solidFill>
                  <a:prstClr val="black"/>
                </a:solidFill>
                <a:latin typeface="Arial" panose="020B0604020202020204" pitchFamily="34" charset="0"/>
                <a:cs typeface="Arial" panose="020B0604020202020204" pitchFamily="34" charset="0"/>
              </a:rPr>
              <a:t>Complete</a:t>
            </a:r>
            <a:r>
              <a:rPr lang="en-US" sz="1600" dirty="0">
                <a:solidFill>
                  <a:prstClr val="black"/>
                </a:solidFill>
                <a:latin typeface="Arial" panose="020B0604020202020204" pitchFamily="34" charset="0"/>
                <a:cs typeface="Arial" panose="020B0604020202020204" pitchFamily="34" charset="0"/>
              </a:rPr>
              <a:t>- The activity is in the past, the </a:t>
            </a:r>
            <a:r>
              <a:rPr lang="en-US" sz="1600" b="1" dirty="0">
                <a:solidFill>
                  <a:prstClr val="black"/>
                </a:solidFill>
                <a:latin typeface="Arial" panose="020B0604020202020204" pitchFamily="34" charset="0"/>
                <a:cs typeface="Arial" panose="020B0604020202020204" pitchFamily="34" charset="0"/>
              </a:rPr>
              <a:t>Actual Start</a:t>
            </a:r>
            <a:r>
              <a:rPr lang="en-US" sz="1600" dirty="0">
                <a:solidFill>
                  <a:prstClr val="black"/>
                </a:solidFill>
                <a:latin typeface="Arial" panose="020B0604020202020204" pitchFamily="34" charset="0"/>
                <a:cs typeface="Arial" panose="020B0604020202020204" pitchFamily="34" charset="0"/>
              </a:rPr>
              <a:t> and </a:t>
            </a:r>
            <a:r>
              <a:rPr lang="en-US" sz="1600" b="1" dirty="0">
                <a:solidFill>
                  <a:prstClr val="black"/>
                </a:solidFill>
                <a:latin typeface="Arial" panose="020B0604020202020204" pitchFamily="34" charset="0"/>
                <a:cs typeface="Arial" panose="020B0604020202020204" pitchFamily="34" charset="0"/>
              </a:rPr>
              <a:t>Actual Finish </a:t>
            </a:r>
            <a:r>
              <a:rPr lang="en-US" sz="1600" dirty="0">
                <a:solidFill>
                  <a:prstClr val="black"/>
                </a:solidFill>
                <a:latin typeface="Arial" panose="020B0604020202020204" pitchFamily="34" charset="0"/>
                <a:cs typeface="Arial" panose="020B0604020202020204" pitchFamily="34" charset="0"/>
              </a:rPr>
              <a:t>dates have been entered into Primavera, and the override all logic and constraints.</a:t>
            </a:r>
            <a:endParaRPr lang="ar-SY" sz="1600" dirty="0">
              <a:solidFill>
                <a:prstClr val="black"/>
              </a:solidFill>
              <a:latin typeface="Arial" panose="020B0604020202020204" pitchFamily="34" charset="0"/>
            </a:endParaRPr>
          </a:p>
        </p:txBody>
      </p:sp>
      <p:sp>
        <p:nvSpPr>
          <p:cNvPr id="8" name="مربع نص 7">
            <a:extLst>
              <a:ext uri="{FF2B5EF4-FFF2-40B4-BE49-F238E27FC236}">
                <a16:creationId xmlns:a16="http://schemas.microsoft.com/office/drawing/2014/main" id="{759331F6-D5D7-6CB4-3966-B545983576D7}"/>
              </a:ext>
            </a:extLst>
          </p:cNvPr>
          <p:cNvSpPr txBox="1"/>
          <p:nvPr/>
        </p:nvSpPr>
        <p:spPr>
          <a:xfrm>
            <a:off x="323850" y="3554413"/>
            <a:ext cx="11539904" cy="1938992"/>
          </a:xfrm>
          <a:prstGeom prst="rect">
            <a:avLst/>
          </a:prstGeom>
          <a:noFill/>
        </p:spPr>
        <p:txBody>
          <a:bodyPr wrap="square" rtlCol="1">
            <a:spAutoFit/>
          </a:bodyPr>
          <a:lstStyle/>
          <a:p>
            <a:pPr algn="r" rtl="1" fontAlgn="base">
              <a:spcBef>
                <a:spcPct val="0"/>
              </a:spcBef>
              <a:spcAft>
                <a:spcPct val="0"/>
              </a:spcAft>
              <a:defRPr/>
            </a:pPr>
            <a:r>
              <a:rPr lang="ar-SY" sz="2000" b="1" dirty="0">
                <a:solidFill>
                  <a:prstClr val="black"/>
                </a:solidFill>
                <a:latin typeface="Arial" panose="020B0604020202020204" pitchFamily="34" charset="0"/>
              </a:rPr>
              <a:t>هناك ثلاث مراحل في دورة حياة النشاط</a:t>
            </a:r>
          </a:p>
          <a:p>
            <a:pPr marL="285750" indent="-285750" algn="r" rtl="1" fontAlgn="base">
              <a:spcBef>
                <a:spcPct val="0"/>
              </a:spcBef>
              <a:spcAft>
                <a:spcPct val="0"/>
              </a:spcAft>
              <a:buFont typeface="Arial" panose="020B0604020202020204" pitchFamily="34" charset="0"/>
              <a:buChar char="•"/>
              <a:defRPr/>
            </a:pPr>
            <a:r>
              <a:rPr lang="ar-SY" sz="2000" b="1" dirty="0">
                <a:solidFill>
                  <a:srgbClr val="002060"/>
                </a:solidFill>
                <a:latin typeface="Arial" panose="020B0604020202020204" pitchFamily="34" charset="0"/>
              </a:rPr>
              <a:t>لم يبدأ بعد </a:t>
            </a:r>
            <a:r>
              <a:rPr lang="ar-SY" sz="2000" b="1" dirty="0">
                <a:solidFill>
                  <a:prstClr val="black"/>
                </a:solidFill>
                <a:latin typeface="Arial" panose="020B0604020202020204" pitchFamily="34" charset="0"/>
              </a:rPr>
              <a:t>– زمن البدء المبكر وزمن الانهاء المبكر يحسبان من شروط السابق ومدة النشاط</a:t>
            </a:r>
          </a:p>
          <a:p>
            <a:pPr marL="285750" indent="-285750" algn="r" rtl="1" fontAlgn="base">
              <a:spcBef>
                <a:spcPct val="0"/>
              </a:spcBef>
              <a:spcAft>
                <a:spcPct val="0"/>
              </a:spcAft>
              <a:buFont typeface="Arial" panose="020B0604020202020204" pitchFamily="34" charset="0"/>
              <a:buChar char="•"/>
              <a:defRPr/>
            </a:pPr>
            <a:r>
              <a:rPr lang="ar-SY" sz="2000" b="1" dirty="0">
                <a:solidFill>
                  <a:srgbClr val="002060"/>
                </a:solidFill>
                <a:latin typeface="Arial" panose="020B0604020202020204" pitchFamily="34" charset="0"/>
              </a:rPr>
              <a:t>في وضعية التقدم </a:t>
            </a:r>
            <a:r>
              <a:rPr lang="ar-SY" sz="2000" b="1" dirty="0">
                <a:solidFill>
                  <a:prstClr val="black"/>
                </a:solidFill>
                <a:latin typeface="Arial" panose="020B0604020202020204" pitchFamily="34" charset="0"/>
              </a:rPr>
              <a:t>– النشاط له تاريخ بدء واقعي ولم ينتهي بعد</a:t>
            </a:r>
          </a:p>
          <a:p>
            <a:pPr marL="742950" lvl="1" indent="-285750" algn="r" rtl="1" fontAlgn="base">
              <a:spcBef>
                <a:spcPct val="0"/>
              </a:spcBef>
              <a:spcAft>
                <a:spcPct val="0"/>
              </a:spcAft>
              <a:buFont typeface="Arial" panose="020B0604020202020204" pitchFamily="34" charset="0"/>
              <a:buChar char="•"/>
              <a:defRPr/>
            </a:pPr>
            <a:r>
              <a:rPr lang="ar-SY" sz="2000" b="1" dirty="0">
                <a:solidFill>
                  <a:prstClr val="black"/>
                </a:solidFill>
                <a:latin typeface="Arial" panose="020B0604020202020204" pitchFamily="34" charset="0"/>
              </a:rPr>
              <a:t>تخصيص تاريخ بدء واقعي يلغي مقيد البدء وعلاقات البدء التي يحسب عليها البدء المبكر</a:t>
            </a:r>
          </a:p>
          <a:p>
            <a:pPr marL="742950" lvl="1" indent="-285750" algn="r" rtl="1" fontAlgn="base">
              <a:spcBef>
                <a:spcPct val="0"/>
              </a:spcBef>
              <a:spcAft>
                <a:spcPct val="0"/>
              </a:spcAft>
              <a:buFont typeface="Arial" panose="020B0604020202020204" pitchFamily="34" charset="0"/>
              <a:buChar char="•"/>
              <a:defRPr/>
            </a:pPr>
            <a:r>
              <a:rPr lang="ar-SY" sz="2000" b="1" dirty="0">
                <a:solidFill>
                  <a:prstClr val="black"/>
                </a:solidFill>
                <a:latin typeface="Arial" panose="020B0604020202020204" pitchFamily="34" charset="0"/>
              </a:rPr>
              <a:t>تاريخ الانهاء ربما يحسب من المدة المتبقية أو مقيد النهاية أو علاقات النهاية</a:t>
            </a:r>
          </a:p>
          <a:p>
            <a:pPr marL="285750" indent="-285750" algn="r" rtl="1" fontAlgn="base">
              <a:spcBef>
                <a:spcPct val="0"/>
              </a:spcBef>
              <a:spcAft>
                <a:spcPct val="0"/>
              </a:spcAft>
              <a:buFont typeface="Arial" panose="020B0604020202020204" pitchFamily="34" charset="0"/>
              <a:buChar char="•"/>
              <a:defRPr/>
            </a:pPr>
            <a:r>
              <a:rPr lang="ar-SY" sz="2000" b="1" dirty="0">
                <a:solidFill>
                  <a:srgbClr val="002060"/>
                </a:solidFill>
                <a:latin typeface="Arial" panose="020B0604020202020204" pitchFamily="34" charset="0"/>
              </a:rPr>
              <a:t>المنتهي</a:t>
            </a:r>
            <a:r>
              <a:rPr lang="ar-SY" sz="2000" b="1" dirty="0">
                <a:solidFill>
                  <a:prstClr val="black"/>
                </a:solidFill>
                <a:latin typeface="Arial" panose="020B0604020202020204" pitchFamily="34" charset="0"/>
              </a:rPr>
              <a:t> – يكون النشاط قد أصبح من الماضي وتم إدخال تواريخ البدء الواقعي والانهاء الواقعي وهو يلغي كل المقيدات</a:t>
            </a:r>
          </a:p>
        </p:txBody>
      </p:sp>
    </p:spTree>
    <p:extLst>
      <p:ext uri="{BB962C8B-B14F-4D97-AF65-F5344CB8AC3E}">
        <p14:creationId xmlns:p14="http://schemas.microsoft.com/office/powerpoint/2010/main" val="42669944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ECD68-565F-1BA5-704C-5B6F1475A9E8}"/>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17587F84-62AD-75BA-C349-1BC1D344F550}"/>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1CCDC801-5070-C82A-40AB-CF21FB6508B3}"/>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B8DC5F28-D8C9-C188-E596-7ECCA5ABC3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0355EC36-B6E6-8166-6485-3ADA7132ABB6}"/>
              </a:ext>
            </a:extLst>
          </p:cNvPr>
          <p:cNvSpPr txBox="1">
            <a:spLocks/>
          </p:cNvSpPr>
          <p:nvPr/>
        </p:nvSpPr>
        <p:spPr bwMode="auto">
          <a:xfrm>
            <a:off x="0" y="121431"/>
            <a:ext cx="5517398"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85000" lnSpcReduction="10000"/>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mj-cs"/>
              </a:rPr>
              <a:t>Retained Logic and Progress Override</a:t>
            </a:r>
            <a:endParaRPr kumimoji="0" 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9438F50D-B127-4E3A-B367-E5A68784C821}"/>
              </a:ext>
            </a:extLst>
          </p:cNvPr>
          <p:cNvSpPr txBox="1">
            <a:spLocks/>
          </p:cNvSpPr>
          <p:nvPr/>
        </p:nvSpPr>
        <p:spPr bwMode="auto">
          <a:xfrm>
            <a:off x="234462" y="1196976"/>
            <a:ext cx="11699629" cy="1142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There are three options for calculating the finish date of the successor when the successor activity has started before the predecessor activity is finished,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The selected option is applied to all activities in a schedule when it is calculated,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The next slides will explain how this function operates and is similar to the Microsoft Project Split in Progress function.</a:t>
            </a:r>
            <a:endParaRPr kumimoji="0" 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2">
            <a:extLst>
              <a:ext uri="{FF2B5EF4-FFF2-40B4-BE49-F238E27FC236}">
                <a16:creationId xmlns:a16="http://schemas.microsoft.com/office/drawing/2014/main" id="{D78B3B3E-3FFD-417D-016A-80A3504C7EB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6849" y="5113338"/>
            <a:ext cx="8507412" cy="1009650"/>
          </a:xfrm>
          <a:prstGeom prst="rect">
            <a:avLst/>
          </a:prstGeom>
          <a:noFill/>
          <a:ln w="9525">
            <a:solidFill>
              <a:sysClr val="windowText" lastClr="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مربع نص 7">
            <a:extLst>
              <a:ext uri="{FF2B5EF4-FFF2-40B4-BE49-F238E27FC236}">
                <a16:creationId xmlns:a16="http://schemas.microsoft.com/office/drawing/2014/main" id="{60FE75AF-9D59-3318-8ACD-2CD296CBBC8F}"/>
              </a:ext>
            </a:extLst>
          </p:cNvPr>
          <p:cNvSpPr txBox="1"/>
          <p:nvPr/>
        </p:nvSpPr>
        <p:spPr>
          <a:xfrm>
            <a:off x="234462" y="2640649"/>
            <a:ext cx="11699628" cy="2248693"/>
          </a:xfrm>
          <a:prstGeom prst="rect">
            <a:avLst/>
          </a:prstGeom>
          <a:noFill/>
        </p:spPr>
        <p:txBody>
          <a:bodyPr wrap="square">
            <a:spAutoFit/>
          </a:bodyPr>
          <a:lstStyle/>
          <a:p>
            <a:pPr marL="285750" indent="-285750" algn="r" rtl="1">
              <a:lnSpc>
                <a:spcPct val="150000"/>
              </a:lnSpc>
              <a:buFont typeface="Arial" panose="020B0604020202020204" pitchFamily="34" charset="0"/>
              <a:buChar char="•"/>
            </a:pPr>
            <a:r>
              <a:rPr lang="ar-SY" sz="2400" dirty="0"/>
              <a:t>هناك ثلاثة خيارات لحساب تاريخ انتهاء النشاط اللاحق عند بدء النشاط اللاحق قبل انتهاء النشاط السابق.</a:t>
            </a:r>
          </a:p>
          <a:p>
            <a:pPr marL="285750" indent="-285750" algn="r" rtl="1">
              <a:lnSpc>
                <a:spcPct val="150000"/>
              </a:lnSpc>
              <a:buFont typeface="Arial" panose="020B0604020202020204" pitchFamily="34" charset="0"/>
              <a:buChar char="•"/>
            </a:pPr>
            <a:r>
              <a:rPr lang="ar-SY" sz="2400" dirty="0"/>
              <a:t>يُطبق الخيار المحدد على جميع الأنشطة في الجدول عند حسابه.</a:t>
            </a:r>
          </a:p>
          <a:p>
            <a:pPr marL="285750" indent="-285750" algn="r" rtl="1">
              <a:lnSpc>
                <a:spcPct val="150000"/>
              </a:lnSpc>
              <a:buFont typeface="Arial" panose="020B0604020202020204" pitchFamily="34" charset="0"/>
              <a:buChar char="•"/>
            </a:pPr>
            <a:r>
              <a:rPr lang="ar-SY" sz="2400" dirty="0"/>
              <a:t>ستشرح الشرائح التالية كيفية عمل هذه الوظيفة، وهي مشابهة لوظيفة "تقسيم المشروع قيد التقدم" في </a:t>
            </a:r>
            <a:r>
              <a:rPr lang="en-US" sz="2400" dirty="0"/>
              <a:t>Microsoft Project.</a:t>
            </a:r>
            <a:endParaRPr lang="ar-SY" sz="2400" dirty="0"/>
          </a:p>
        </p:txBody>
      </p:sp>
      <p:sp>
        <p:nvSpPr>
          <p:cNvPr id="10" name="مربع نص 9">
            <a:extLst>
              <a:ext uri="{FF2B5EF4-FFF2-40B4-BE49-F238E27FC236}">
                <a16:creationId xmlns:a16="http://schemas.microsoft.com/office/drawing/2014/main" id="{086A29B1-6494-5E59-03CD-B377530DE04E}"/>
              </a:ext>
            </a:extLst>
          </p:cNvPr>
          <p:cNvSpPr txBox="1"/>
          <p:nvPr/>
        </p:nvSpPr>
        <p:spPr>
          <a:xfrm>
            <a:off x="7678614" y="121431"/>
            <a:ext cx="4022605" cy="507831"/>
          </a:xfrm>
          <a:prstGeom prst="rect">
            <a:avLst/>
          </a:prstGeom>
          <a:noFill/>
        </p:spPr>
        <p:txBody>
          <a:bodyPr wrap="square">
            <a:spAutoFit/>
          </a:bodyPr>
          <a:lstStyle/>
          <a:p>
            <a:pPr algn="ctr"/>
            <a:r>
              <a:rPr lang="ar-SY" sz="2700" b="1" dirty="0">
                <a:solidFill>
                  <a:srgbClr val="FF0000"/>
                </a:solidFill>
                <a:effectLst>
                  <a:outerShdw blurRad="38100" dist="38100" dir="2700000" algn="tl">
                    <a:srgbClr val="000000">
                      <a:alpha val="43137"/>
                    </a:srgbClr>
                  </a:outerShdw>
                </a:effectLst>
                <a:latin typeface="Calibri"/>
                <a:ea typeface="+mj-ea"/>
                <a:cs typeface="+mj-cs"/>
              </a:rPr>
              <a:t>المنطق المحفوظ وتجاوز التقدم</a:t>
            </a:r>
          </a:p>
        </p:txBody>
      </p:sp>
    </p:spTree>
    <p:extLst>
      <p:ext uri="{BB962C8B-B14F-4D97-AF65-F5344CB8AC3E}">
        <p14:creationId xmlns:p14="http://schemas.microsoft.com/office/powerpoint/2010/main" val="3108335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CA173-5623-15F8-FBD6-4AC278417437}"/>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A94BC78B-DF35-C371-1B2B-E0C09EDD85E9}"/>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42E43A56-1A6E-C591-6DDE-4DD05CF8011E}"/>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6D393A90-FD08-86F5-7E6D-877D1C1971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5AAC07EC-2A65-E287-E84C-C9D513DEB24F}"/>
              </a:ext>
            </a:extLst>
          </p:cNvPr>
          <p:cNvSpPr txBox="1">
            <a:spLocks/>
          </p:cNvSpPr>
          <p:nvPr/>
        </p:nvSpPr>
        <p:spPr bwMode="auto">
          <a:xfrm>
            <a:off x="468313" y="412897"/>
            <a:ext cx="9965226" cy="701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82500" lnSpcReduction="10000"/>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algn="l" rtl="0">
              <a:defRPr/>
            </a:pPr>
            <a:r>
              <a:rPr lang="en-US" b="1" dirty="0">
                <a:solidFill>
                  <a:srgbClr val="FF0000"/>
                </a:solidFill>
                <a:effectLst>
                  <a:outerShdw blurRad="38100" dist="38100" dir="2700000" algn="tl">
                    <a:srgbClr val="000000">
                      <a:alpha val="43137"/>
                    </a:srgbClr>
                  </a:outerShdw>
                </a:effectLst>
                <a:latin typeface="Calibri"/>
              </a:rPr>
              <a:t>Retained Logic                                           </a:t>
            </a:r>
            <a:r>
              <a:rPr lang="ar-SY" b="1" dirty="0">
                <a:solidFill>
                  <a:srgbClr val="FF0000"/>
                </a:solidFill>
                <a:effectLst>
                  <a:outerShdw blurRad="38100" dist="38100" dir="2700000" algn="tl">
                    <a:srgbClr val="000000">
                      <a:alpha val="43137"/>
                    </a:srgbClr>
                  </a:outerShdw>
                </a:effectLst>
                <a:latin typeface="Calibri"/>
              </a:rPr>
              <a:t>المنطق المحفوظ</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ar-SY"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A48EEB0B-0C48-51E1-9AF1-C862C044CB33}"/>
              </a:ext>
            </a:extLst>
          </p:cNvPr>
          <p:cNvSpPr txBox="1">
            <a:spLocks/>
          </p:cNvSpPr>
          <p:nvPr/>
        </p:nvSpPr>
        <p:spPr bwMode="auto">
          <a:xfrm>
            <a:off x="468313" y="1052515"/>
            <a:ext cx="11255374" cy="1057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In the example following, the relationship is maintained between the predecessor and successor for the unworked portion of the activity (the Remaining Duration) and continued after the predecessor has finished,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In the following example the relationship forms part of the Critical Path and the predecessor has no float:</a:t>
            </a:r>
            <a:endParaRPr kumimoji="0" 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2">
            <a:extLst>
              <a:ext uri="{FF2B5EF4-FFF2-40B4-BE49-F238E27FC236}">
                <a16:creationId xmlns:a16="http://schemas.microsoft.com/office/drawing/2014/main" id="{F5482AB5-866C-8834-5C55-4B97F189AB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06836" y="3909455"/>
            <a:ext cx="6167437" cy="1847850"/>
          </a:xfrm>
          <a:prstGeom prst="rect">
            <a:avLst/>
          </a:prstGeom>
          <a:noFill/>
          <a:ln w="9525">
            <a:solidFill>
              <a:sysClr val="windowText" lastClr="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مربع نص 7">
            <a:extLst>
              <a:ext uri="{FF2B5EF4-FFF2-40B4-BE49-F238E27FC236}">
                <a16:creationId xmlns:a16="http://schemas.microsoft.com/office/drawing/2014/main" id="{3A17BE8F-9F8E-6F1F-736B-62803E999EB6}"/>
              </a:ext>
            </a:extLst>
          </p:cNvPr>
          <p:cNvSpPr txBox="1"/>
          <p:nvPr/>
        </p:nvSpPr>
        <p:spPr>
          <a:xfrm>
            <a:off x="468313" y="2149608"/>
            <a:ext cx="11090641" cy="1200329"/>
          </a:xfrm>
          <a:prstGeom prst="rect">
            <a:avLst/>
          </a:prstGeom>
          <a:noFill/>
        </p:spPr>
        <p:txBody>
          <a:bodyPr wrap="square">
            <a:spAutoFit/>
          </a:bodyPr>
          <a:lstStyle/>
          <a:p>
            <a:pPr marL="342900" indent="-342900" algn="r" rtl="1">
              <a:buFont typeface="Arial" panose="020B0604020202020204" pitchFamily="34" charset="0"/>
              <a:buChar char="•"/>
            </a:pPr>
            <a:r>
              <a:rPr lang="ar-SY" sz="2400" b="1" dirty="0"/>
              <a:t>في المثال التالي، يتم الحفاظ على العلاقة بين النشاط السابق والنشاط التالي للجزء غير المنجز من النشاط (المدة المتبقية) وتستمر بعد انتهاء النشاط السابق. </a:t>
            </a:r>
          </a:p>
          <a:p>
            <a:pPr marL="342900" indent="-342900" algn="r" rtl="1">
              <a:buFont typeface="Arial" panose="020B0604020202020204" pitchFamily="34" charset="0"/>
              <a:buChar char="•"/>
            </a:pPr>
            <a:r>
              <a:rPr lang="ar-SY" sz="2400" b="1" dirty="0"/>
              <a:t>في المثال التالي، تُشكل العلاقة جزءًا من المسار الحرج، ولا يحتوي النشاط السابق على قيمة عائمة.</a:t>
            </a:r>
          </a:p>
        </p:txBody>
      </p:sp>
    </p:spTree>
    <p:extLst>
      <p:ext uri="{BB962C8B-B14F-4D97-AF65-F5344CB8AC3E}">
        <p14:creationId xmlns:p14="http://schemas.microsoft.com/office/powerpoint/2010/main" val="1020607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132A5-5F8B-4C6E-067A-16009668E898}"/>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E8CA1E27-3EFF-BA11-6657-30852F9DE1FA}"/>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43BD8FE7-88D8-DE18-9F01-8F2E18431007}"/>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A6776BA6-AD0C-B791-E76D-5E354B9B90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DC6E174A-D288-E712-2248-9FCC3171A8CA}"/>
              </a:ext>
            </a:extLst>
          </p:cNvPr>
          <p:cNvSpPr txBox="1">
            <a:spLocks/>
          </p:cNvSpPr>
          <p:nvPr/>
        </p:nvSpPr>
        <p:spPr bwMode="auto">
          <a:xfrm>
            <a:off x="167787" y="114716"/>
            <a:ext cx="10851905" cy="826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lvl="0" algn="l" rtl="0">
              <a:defRPr/>
            </a:pPr>
            <a:r>
              <a:rPr kumimoji="0" lang="en-US"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rPr>
              <a:t>Progress Override                                                               </a:t>
            </a:r>
            <a:r>
              <a:rPr lang="ar-SY" sz="3200" b="1" dirty="0">
                <a:solidFill>
                  <a:srgbClr val="FF0000"/>
                </a:solidFill>
                <a:effectLst>
                  <a:outerShdw blurRad="38100" dist="38100" dir="2700000" algn="tl">
                    <a:srgbClr val="000000">
                      <a:alpha val="43137"/>
                    </a:srgbClr>
                  </a:outerShdw>
                </a:effectLst>
                <a:latin typeface="Calibri"/>
              </a:rPr>
              <a:t>تجاوز التقدم</a:t>
            </a:r>
            <a:r>
              <a:rPr lang="en-US" sz="3200" b="1" dirty="0">
                <a:solidFill>
                  <a:srgbClr val="FF0000"/>
                </a:solidFill>
                <a:effectLst>
                  <a:outerShdw blurRad="38100" dist="38100" dir="2700000" algn="tl">
                    <a:srgbClr val="000000">
                      <a:alpha val="43137"/>
                    </a:srgbClr>
                  </a:outerShdw>
                </a:effectLst>
                <a:latin typeface="Calibri"/>
              </a:rPr>
              <a:t>   </a:t>
            </a:r>
            <a:endParaRPr kumimoji="0" 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2D205442-2BEA-E4B2-BA55-957F1E592E5C}"/>
              </a:ext>
            </a:extLst>
          </p:cNvPr>
          <p:cNvSpPr txBox="1">
            <a:spLocks/>
          </p:cNvSpPr>
          <p:nvPr/>
        </p:nvSpPr>
        <p:spPr bwMode="auto">
          <a:xfrm>
            <a:off x="243986" y="1141124"/>
            <a:ext cx="11704027" cy="1142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cs typeface="+mn-cs"/>
              </a:rPr>
              <a:t>In the following example, the Finish-to-Start relationship between the predecessor and successor is disregarded, and the unworked portion of the activity (the Remaining Duration) continues before the predecessor has finished,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cs typeface="+mn-cs"/>
              </a:rPr>
              <a:t>The relationship is not a driving relationship and DOES NOT form part of the Critical Path in the example following. The predecessor in the following example has float:</a:t>
            </a:r>
            <a:endParaRPr kumimoji="0" 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2">
            <a:extLst>
              <a:ext uri="{FF2B5EF4-FFF2-40B4-BE49-F238E27FC236}">
                <a16:creationId xmlns:a16="http://schemas.microsoft.com/office/drawing/2014/main" id="{80998DF2-F507-9EE8-CB4F-AF46AB4B91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9920" y="4613473"/>
            <a:ext cx="6024562" cy="1800225"/>
          </a:xfrm>
          <a:prstGeom prst="rect">
            <a:avLst/>
          </a:prstGeom>
          <a:noFill/>
          <a:ln w="9525">
            <a:solidFill>
              <a:sysClr val="windowText" lastClr="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عنصر نائب للتذييل 3">
            <a:extLst>
              <a:ext uri="{FF2B5EF4-FFF2-40B4-BE49-F238E27FC236}">
                <a16:creationId xmlns:a16="http://schemas.microsoft.com/office/drawing/2014/main" id="{E7F65F5E-855D-767B-6AFB-593C6B00D537}"/>
              </a:ext>
            </a:extLst>
          </p:cNvPr>
          <p:cNvSpPr txBox="1">
            <a:spLocks/>
          </p:cNvSpPr>
          <p:nvPr/>
        </p:nvSpPr>
        <p:spPr>
          <a:xfrm>
            <a:off x="3124200" y="6356350"/>
            <a:ext cx="2895600" cy="365125"/>
          </a:xfrm>
          <a:prstGeom prst="rect">
            <a:avLst/>
          </a:prstGeom>
        </p:spPr>
        <p:txBody>
          <a:bodyPr vert="horz" lIns="91440" tIns="45720" rIns="91440" bIns="45720" rtlCol="1" anchor="ctr"/>
          <a:lstStyle>
            <a:defPPr>
              <a:defRPr lang="ar-SY"/>
            </a:defPPr>
            <a:lvl1pPr algn="ctr" rtl="1" eaLnBrk="1" fontAlgn="auto" hangingPunct="1">
              <a:spcBef>
                <a:spcPts val="0"/>
              </a:spcBef>
              <a:spcAft>
                <a:spcPts val="0"/>
              </a:spcAft>
              <a:defRPr sz="1200" kern="1200">
                <a:solidFill>
                  <a:schemeClr val="tx1">
                    <a:tint val="75000"/>
                  </a:schemeClr>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Eastwood Harris Pty Ltd</a:t>
            </a:r>
            <a:endParaRPr kumimoji="0" lang="ar-SA" sz="1200" b="0" i="0" u="none" strike="noStrike" kern="1200" cap="none" spc="0" normalizeH="0" baseline="0" noProof="0">
              <a:ln>
                <a:noFill/>
              </a:ln>
              <a:solidFill>
                <a:prstClr val="black">
                  <a:tint val="75000"/>
                </a:prstClr>
              </a:solidFill>
              <a:effectLst/>
              <a:uLnTx/>
              <a:uFillTx/>
              <a:latin typeface="Calibri"/>
              <a:ea typeface="+mn-ea"/>
              <a:cs typeface="Arial" panose="020B0604020202020204" pitchFamily="34" charset="0"/>
            </a:endParaRPr>
          </a:p>
        </p:txBody>
      </p:sp>
      <p:sp>
        <p:nvSpPr>
          <p:cNvPr id="10" name="مربع نص 9">
            <a:extLst>
              <a:ext uri="{FF2B5EF4-FFF2-40B4-BE49-F238E27FC236}">
                <a16:creationId xmlns:a16="http://schemas.microsoft.com/office/drawing/2014/main" id="{259BF884-64D9-E3D0-2E09-026D689DCAB1}"/>
              </a:ext>
            </a:extLst>
          </p:cNvPr>
          <p:cNvSpPr txBox="1"/>
          <p:nvPr/>
        </p:nvSpPr>
        <p:spPr>
          <a:xfrm>
            <a:off x="167787" y="2322747"/>
            <a:ext cx="11704026" cy="2239844"/>
          </a:xfrm>
          <a:prstGeom prst="rect">
            <a:avLst/>
          </a:prstGeom>
          <a:noFill/>
        </p:spPr>
        <p:txBody>
          <a:bodyPr wrap="square">
            <a:spAutoFit/>
          </a:bodyPr>
          <a:lstStyle/>
          <a:p>
            <a:pPr marL="285750" indent="-285750" algn="r" rtl="1">
              <a:lnSpc>
                <a:spcPct val="150000"/>
              </a:lnSpc>
              <a:buFont typeface="Arial" panose="020B0604020202020204" pitchFamily="34" charset="0"/>
              <a:buChar char="•"/>
            </a:pPr>
            <a:r>
              <a:rPr lang="ar-SY" sz="2400" b="1" dirty="0"/>
              <a:t>في المثال التالي، تُهمَل علاقة "النهاية إلى البداية" بين النشاط السابق والنشاط التالي، ويستمر الجزء غير المُنفَّذ من النشاط (المدة المتبقية) قبل انتهاء النشاط السابق. </a:t>
            </a:r>
          </a:p>
          <a:p>
            <a:pPr marL="285750" indent="-285750" algn="r" rtl="1">
              <a:lnSpc>
                <a:spcPct val="150000"/>
              </a:lnSpc>
              <a:buFont typeface="Arial" panose="020B0604020202020204" pitchFamily="34" charset="0"/>
              <a:buChar char="•"/>
            </a:pPr>
            <a:r>
              <a:rPr lang="ar-SY" sz="2400" b="1" dirty="0"/>
              <a:t>هذه العلاقة ليست علاقة قائدة ولا تُشكِّل جزءًا من المسار الحرج في المثال التالي. النشاط السابق في المثال التالي له قيمة عائمة:</a:t>
            </a:r>
          </a:p>
        </p:txBody>
      </p:sp>
    </p:spTree>
    <p:extLst>
      <p:ext uri="{BB962C8B-B14F-4D97-AF65-F5344CB8AC3E}">
        <p14:creationId xmlns:p14="http://schemas.microsoft.com/office/powerpoint/2010/main" val="2415134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7593ED-B78D-CF6F-4D46-3919BE45FE23}"/>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6DB7F0A-AC53-42E2-92D2-1A109665F7E6}"/>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5D6ADB87-F290-D737-6EDA-0D7C28D475F1}"/>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593CA32A-6D9E-CB04-189F-9049663F4B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6C1E8D1B-CCFB-99AE-450F-A1486C7A5878}"/>
              </a:ext>
            </a:extLst>
          </p:cNvPr>
          <p:cNvSpPr txBox="1">
            <a:spLocks/>
          </p:cNvSpPr>
          <p:nvPr/>
        </p:nvSpPr>
        <p:spPr bwMode="auto">
          <a:xfrm>
            <a:off x="-1348154" y="-48762"/>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mj-cs"/>
              </a:rPr>
              <a:t>Actual Dates</a:t>
            </a:r>
            <a:endParaRPr kumimoji="0" lang="ar-SY"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F704A2BC-D38C-F159-9C12-3D4D9D44E086}"/>
              </a:ext>
            </a:extLst>
          </p:cNvPr>
          <p:cNvSpPr txBox="1">
            <a:spLocks/>
          </p:cNvSpPr>
          <p:nvPr/>
        </p:nvSpPr>
        <p:spPr bwMode="auto">
          <a:xfrm>
            <a:off x="468312" y="1191995"/>
            <a:ext cx="11395441" cy="1127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cs typeface="+mn-cs"/>
              </a:rPr>
              <a:t>This function operates when there is an activity with Actual Dates in the future, which is not logical</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cs typeface="+mn-cs"/>
              </a:rPr>
              <a:t>With this option the remaining duration of an in progress activity is calculated after the activity with actuals: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cs typeface="+mn-cs"/>
              </a:rPr>
              <a:t>Retained Logic:</a:t>
            </a:r>
          </a:p>
        </p:txBody>
      </p:sp>
      <p:pic>
        <p:nvPicPr>
          <p:cNvPr id="4" name="Picture 2">
            <a:extLst>
              <a:ext uri="{FF2B5EF4-FFF2-40B4-BE49-F238E27FC236}">
                <a16:creationId xmlns:a16="http://schemas.microsoft.com/office/drawing/2014/main" id="{3C142214-ACDA-BD30-2CF8-D8956C56F5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27179" y="4221163"/>
            <a:ext cx="6592888" cy="1774825"/>
          </a:xfrm>
          <a:prstGeom prst="rect">
            <a:avLst/>
          </a:prstGeom>
          <a:noFill/>
          <a:ln w="9525">
            <a:solidFill>
              <a:sysClr val="windowText" lastClr="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عنصر نائب للتذييل 3">
            <a:extLst>
              <a:ext uri="{FF2B5EF4-FFF2-40B4-BE49-F238E27FC236}">
                <a16:creationId xmlns:a16="http://schemas.microsoft.com/office/drawing/2014/main" id="{1773FB4C-45DC-8E98-CA84-621C478D53D9}"/>
              </a:ext>
            </a:extLst>
          </p:cNvPr>
          <p:cNvSpPr txBox="1">
            <a:spLocks/>
          </p:cNvSpPr>
          <p:nvPr/>
        </p:nvSpPr>
        <p:spPr>
          <a:xfrm>
            <a:off x="3124200" y="6356350"/>
            <a:ext cx="2895600" cy="365125"/>
          </a:xfrm>
          <a:prstGeom prst="rect">
            <a:avLst/>
          </a:prstGeom>
        </p:spPr>
        <p:txBody>
          <a:bodyPr vert="horz" lIns="91440" tIns="45720" rIns="91440" bIns="45720" rtlCol="1" anchor="ctr"/>
          <a:lstStyle>
            <a:defPPr>
              <a:defRPr lang="ar-SY"/>
            </a:defPPr>
            <a:lvl1pPr algn="ctr" rtl="1" eaLnBrk="1" fontAlgn="auto" hangingPunct="1">
              <a:spcBef>
                <a:spcPts val="0"/>
              </a:spcBef>
              <a:spcAft>
                <a:spcPts val="0"/>
              </a:spcAft>
              <a:defRPr sz="1200" kern="1200">
                <a:solidFill>
                  <a:schemeClr val="tx1">
                    <a:tint val="75000"/>
                  </a:schemeClr>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Eastwood Harris Pty Ltd</a:t>
            </a:r>
            <a:endParaRPr kumimoji="0" lang="ar-SA" sz="1200" b="0" i="0" u="none" strike="noStrike" kern="1200" cap="none" spc="0" normalizeH="0" baseline="0" noProof="0">
              <a:ln>
                <a:noFill/>
              </a:ln>
              <a:solidFill>
                <a:prstClr val="black">
                  <a:tint val="75000"/>
                </a:prstClr>
              </a:solidFill>
              <a:effectLst/>
              <a:uLnTx/>
              <a:uFillTx/>
              <a:latin typeface="Calibri"/>
              <a:ea typeface="+mn-ea"/>
              <a:cs typeface="Arial" panose="020B0604020202020204" pitchFamily="34" charset="0"/>
            </a:endParaRPr>
          </a:p>
        </p:txBody>
      </p:sp>
      <p:sp>
        <p:nvSpPr>
          <p:cNvPr id="10" name="مربع نص 9">
            <a:extLst>
              <a:ext uri="{FF2B5EF4-FFF2-40B4-BE49-F238E27FC236}">
                <a16:creationId xmlns:a16="http://schemas.microsoft.com/office/drawing/2014/main" id="{4FFA42F3-C510-E41A-6858-F27FBEE44951}"/>
              </a:ext>
            </a:extLst>
          </p:cNvPr>
          <p:cNvSpPr txBox="1"/>
          <p:nvPr/>
        </p:nvSpPr>
        <p:spPr>
          <a:xfrm>
            <a:off x="328246" y="2029526"/>
            <a:ext cx="11395441" cy="1938992"/>
          </a:xfrm>
          <a:prstGeom prst="rect">
            <a:avLst/>
          </a:prstGeom>
          <a:noFill/>
        </p:spPr>
        <p:txBody>
          <a:bodyPr wrap="square">
            <a:spAutoFit/>
          </a:bodyPr>
          <a:lstStyle/>
          <a:p>
            <a:pPr marL="285750" indent="-285750" algn="r" rtl="1">
              <a:buFont typeface="Arial" panose="020B0604020202020204" pitchFamily="34" charset="0"/>
              <a:buChar char="•"/>
            </a:pPr>
            <a:r>
              <a:rPr lang="ar-SY" sz="2400" b="1" dirty="0"/>
              <a:t>تعمل هذه الدالة عند وجود نشاط بتواريخ فعلية في المستقبل، وهو أمر غير منطقي.</a:t>
            </a:r>
          </a:p>
          <a:p>
            <a:pPr marL="285750" indent="-285750" algn="r" rtl="1">
              <a:buFont typeface="Arial" panose="020B0604020202020204" pitchFamily="34" charset="0"/>
              <a:buChar char="•"/>
            </a:pPr>
            <a:endParaRPr lang="ar-SY" sz="2400" b="1" dirty="0"/>
          </a:p>
          <a:p>
            <a:pPr marL="285750" indent="-285750" algn="r" rtl="1">
              <a:buFont typeface="Arial" panose="020B0604020202020204" pitchFamily="34" charset="0"/>
              <a:buChar char="•"/>
            </a:pPr>
            <a:r>
              <a:rPr lang="ar-SY" sz="2400" b="1" dirty="0"/>
              <a:t>باستخدام هذا الخيار، تُحسب المدة المتبقية لنشاط قيد التنفيذ بعد النشاط ذي التواريخ الفعلية:</a:t>
            </a:r>
          </a:p>
          <a:p>
            <a:pPr marL="285750" indent="-285750" algn="r" rtl="1">
              <a:buFont typeface="Arial" panose="020B0604020202020204" pitchFamily="34" charset="0"/>
              <a:buChar char="•"/>
            </a:pPr>
            <a:endParaRPr lang="ar-SY" sz="2400" b="1" dirty="0"/>
          </a:p>
          <a:p>
            <a:pPr marL="285750" indent="-285750" algn="r" rtl="1">
              <a:buFont typeface="Arial" panose="020B0604020202020204" pitchFamily="34" charset="0"/>
              <a:buChar char="•"/>
            </a:pPr>
            <a:r>
              <a:rPr lang="ar-SY" sz="2400" b="1" dirty="0"/>
              <a:t>المنطق المُحتفظ به:</a:t>
            </a:r>
          </a:p>
        </p:txBody>
      </p:sp>
    </p:spTree>
    <p:extLst>
      <p:ext uri="{BB962C8B-B14F-4D97-AF65-F5344CB8AC3E}">
        <p14:creationId xmlns:p14="http://schemas.microsoft.com/office/powerpoint/2010/main" val="7265928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A0116-BDFB-E002-4655-5FC5C2F02CE5}"/>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A936F3F9-C253-7BF4-D1AD-963BDBE793B9}"/>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B68D72D9-5B7C-728E-6554-F42F05E4AEBF}"/>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C744649C-348F-B41D-7CE9-AE348392B0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D15EB987-844E-6F8E-8153-9D95FEAA556B}"/>
              </a:ext>
            </a:extLst>
          </p:cNvPr>
          <p:cNvSpPr txBox="1">
            <a:spLocks/>
          </p:cNvSpPr>
          <p:nvPr/>
        </p:nvSpPr>
        <p:spPr bwMode="auto">
          <a:xfrm>
            <a:off x="-1324708" y="121431"/>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82500" lnSpcReduction="20000"/>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mj-cs"/>
              </a:rPr>
              <a:t>Actual Dates</a:t>
            </a:r>
            <a:endParaRPr kumimoji="0" lang="ar-SY"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C31E074E-F5E2-9997-FD8E-AFE8C32D427D}"/>
              </a:ext>
            </a:extLst>
          </p:cNvPr>
          <p:cNvSpPr txBox="1">
            <a:spLocks/>
          </p:cNvSpPr>
          <p:nvPr/>
        </p:nvSpPr>
        <p:spPr bwMode="auto">
          <a:xfrm>
            <a:off x="457199" y="1052513"/>
            <a:ext cx="11336215" cy="115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This function operates when there is an activity with Actual Dates in the future, which is not logical</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With this option the remaining duration of an in progress activity is calculated after the activity with actuals: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Progress Override:</a:t>
            </a:r>
            <a:endParaRPr kumimoji="0" 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2">
            <a:extLst>
              <a:ext uri="{FF2B5EF4-FFF2-40B4-BE49-F238E27FC236}">
                <a16:creationId xmlns:a16="http://schemas.microsoft.com/office/drawing/2014/main" id="{925C9CE9-F3F4-D73A-F0A0-575A1388AE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7276" y="4048368"/>
            <a:ext cx="8299450" cy="2206625"/>
          </a:xfrm>
          <a:prstGeom prst="rect">
            <a:avLst/>
          </a:prstGeom>
          <a:noFill/>
          <a:ln w="9525">
            <a:solidFill>
              <a:sysClr val="windowText" lastClr="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مربع نص 7">
            <a:extLst>
              <a:ext uri="{FF2B5EF4-FFF2-40B4-BE49-F238E27FC236}">
                <a16:creationId xmlns:a16="http://schemas.microsoft.com/office/drawing/2014/main" id="{8B62E0DF-C2B6-A53C-DF99-56EB9A33C1DD}"/>
              </a:ext>
            </a:extLst>
          </p:cNvPr>
          <p:cNvSpPr txBox="1"/>
          <p:nvPr/>
        </p:nvSpPr>
        <p:spPr>
          <a:xfrm>
            <a:off x="398586" y="2134073"/>
            <a:ext cx="10984523" cy="1938992"/>
          </a:xfrm>
          <a:prstGeom prst="rect">
            <a:avLst/>
          </a:prstGeom>
          <a:noFill/>
        </p:spPr>
        <p:txBody>
          <a:bodyPr wrap="square">
            <a:spAutoFit/>
          </a:bodyPr>
          <a:lstStyle/>
          <a:p>
            <a:pPr marL="285750" indent="-285750" algn="r" rtl="1">
              <a:buFont typeface="Arial" panose="020B0604020202020204" pitchFamily="34" charset="0"/>
              <a:buChar char="•"/>
            </a:pPr>
            <a:r>
              <a:rPr lang="ar-SY" sz="2400" b="1" dirty="0"/>
              <a:t>تعمل هذه الدالة عند وجود نشاط بتواريخ فعلية في المستقبل، وهو أمر غير منطقي.</a:t>
            </a:r>
          </a:p>
          <a:p>
            <a:pPr marL="285750" indent="-285750" algn="r" rtl="1">
              <a:buFont typeface="Arial" panose="020B0604020202020204" pitchFamily="34" charset="0"/>
              <a:buChar char="•"/>
            </a:pPr>
            <a:endParaRPr lang="ar-SY" sz="2400" b="1" dirty="0"/>
          </a:p>
          <a:p>
            <a:pPr marL="285750" indent="-285750" algn="r" rtl="1">
              <a:buFont typeface="Arial" panose="020B0604020202020204" pitchFamily="34" charset="0"/>
              <a:buChar char="•"/>
            </a:pPr>
            <a:r>
              <a:rPr lang="ar-SY" sz="2400" b="1" dirty="0"/>
              <a:t>باستخدام هذا الخيار، تُحسب المدة المتبقية لنشاط قيد التنفيذ بعد النشاط ذي التواريخ الفعلية:</a:t>
            </a:r>
          </a:p>
          <a:p>
            <a:pPr marL="285750" indent="-285750" algn="r" rtl="1">
              <a:buFont typeface="Arial" panose="020B0604020202020204" pitchFamily="34" charset="0"/>
              <a:buChar char="•"/>
            </a:pPr>
            <a:endParaRPr lang="ar-SY" sz="2400" b="1" dirty="0"/>
          </a:p>
          <a:p>
            <a:pPr marL="285750" indent="-285750" algn="r" rtl="1">
              <a:buFont typeface="Arial" panose="020B0604020202020204" pitchFamily="34" charset="0"/>
              <a:buChar char="•"/>
            </a:pPr>
            <a:r>
              <a:rPr lang="ar-SY" sz="2400" b="1" dirty="0"/>
              <a:t>تجاوز التقدم:</a:t>
            </a:r>
          </a:p>
        </p:txBody>
      </p:sp>
    </p:spTree>
    <p:extLst>
      <p:ext uri="{BB962C8B-B14F-4D97-AF65-F5344CB8AC3E}">
        <p14:creationId xmlns:p14="http://schemas.microsoft.com/office/powerpoint/2010/main" val="6292401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48251-BFBA-167A-248E-C97654A06F8A}"/>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42B02CBC-21BF-B541-2835-83EE509DD36B}"/>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421C0DF9-2A09-9348-78D6-32AFBEC7E770}"/>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A99132C0-5E6C-D15C-8F61-467CBBE685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9B73A84D-243F-AA9C-E543-FB1CAE40ED37}"/>
              </a:ext>
            </a:extLst>
          </p:cNvPr>
          <p:cNvSpPr txBox="1">
            <a:spLocks/>
          </p:cNvSpPr>
          <p:nvPr/>
        </p:nvSpPr>
        <p:spPr bwMode="auto">
          <a:xfrm>
            <a:off x="-1059802" y="145176"/>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ar-SY"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Actual Dates</a:t>
            </a:r>
            <a:endParaRPr kumimoji="0" lang="ar-SY" altLang="ar-SY"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6D6082D2-AA15-302F-A061-0CBB244BA30D}"/>
              </a:ext>
            </a:extLst>
          </p:cNvPr>
          <p:cNvSpPr txBox="1">
            <a:spLocks/>
          </p:cNvSpPr>
          <p:nvPr/>
        </p:nvSpPr>
        <p:spPr bwMode="auto">
          <a:xfrm>
            <a:off x="0" y="1268414"/>
            <a:ext cx="11910646" cy="1142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This function operates when there is an activity with Actual Dates in the future, which is not logical With this option the remaining duration of an in progress activity is calculated after the activity with actuals: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Actual Dates:</a:t>
            </a:r>
            <a:endParaRPr kumimoji="0" 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2">
            <a:extLst>
              <a:ext uri="{FF2B5EF4-FFF2-40B4-BE49-F238E27FC236}">
                <a16:creationId xmlns:a16="http://schemas.microsoft.com/office/drawing/2014/main" id="{A1A71AA3-E56B-DA93-C40D-8EB2543A78C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9942" y="3918134"/>
            <a:ext cx="7261225" cy="190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مربع نص 7">
            <a:extLst>
              <a:ext uri="{FF2B5EF4-FFF2-40B4-BE49-F238E27FC236}">
                <a16:creationId xmlns:a16="http://schemas.microsoft.com/office/drawing/2014/main" id="{6FA9E5A5-3F49-A8AC-2A93-469C6A61E1D5}"/>
              </a:ext>
            </a:extLst>
          </p:cNvPr>
          <p:cNvSpPr txBox="1"/>
          <p:nvPr/>
        </p:nvSpPr>
        <p:spPr>
          <a:xfrm>
            <a:off x="281354" y="2228877"/>
            <a:ext cx="11465169" cy="1200329"/>
          </a:xfrm>
          <a:prstGeom prst="rect">
            <a:avLst/>
          </a:prstGeom>
          <a:noFill/>
        </p:spPr>
        <p:txBody>
          <a:bodyPr wrap="square">
            <a:spAutoFit/>
          </a:bodyPr>
          <a:lstStyle/>
          <a:p>
            <a:pPr marL="285750" indent="-285750" algn="r" rtl="1">
              <a:buFont typeface="Arial" panose="020B0604020202020204" pitchFamily="34" charset="0"/>
              <a:buChar char="•"/>
            </a:pPr>
            <a:r>
              <a:rPr lang="ar-SY" sz="2400" b="1" dirty="0"/>
              <a:t>تعمل هذه الدالة عند وجود نشاط بتواريخ فعلية في المستقبل، وهو أمر غير منطقي. باستخدام هذا الخيار، يتم حساب المدة المتبقية لنشاط قيد التنفيذ بعد النشاط ذي التواريخ الفعلية:</a:t>
            </a:r>
          </a:p>
          <a:p>
            <a:pPr marL="285750" indent="-285750" algn="r" rtl="1">
              <a:buFont typeface="Arial" panose="020B0604020202020204" pitchFamily="34" charset="0"/>
              <a:buChar char="•"/>
            </a:pPr>
            <a:r>
              <a:rPr lang="ar-SY" sz="2400" b="1" dirty="0"/>
              <a:t>التواريخ الفعلية:</a:t>
            </a:r>
          </a:p>
        </p:txBody>
      </p:sp>
    </p:spTree>
    <p:extLst>
      <p:ext uri="{BB962C8B-B14F-4D97-AF65-F5344CB8AC3E}">
        <p14:creationId xmlns:p14="http://schemas.microsoft.com/office/powerpoint/2010/main" val="5946103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88397-1F53-D2D4-8B51-75D94D4682A3}"/>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88F40DD-426E-0D1D-9E5B-1D4ED2108CC1}"/>
              </a:ext>
            </a:extLst>
          </p:cNvPr>
          <p:cNvCxnSpPr/>
          <p:nvPr/>
        </p:nvCxnSpPr>
        <p:spPr>
          <a:xfrm>
            <a:off x="0" y="6480946"/>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9FEAA94B-8F7A-3272-60AC-C5433BE99B06}"/>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CDD650E2-A057-537A-875D-E6CAE05856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E0BAE8E2-93D1-051B-5237-705902A6179A}"/>
              </a:ext>
            </a:extLst>
          </p:cNvPr>
          <p:cNvSpPr txBox="1">
            <a:spLocks/>
          </p:cNvSpPr>
          <p:nvPr/>
        </p:nvSpPr>
        <p:spPr bwMode="auto">
          <a:xfrm>
            <a:off x="-1059802" y="157002"/>
            <a:ext cx="82296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lnSpcReduction="20000"/>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mj-cs"/>
              </a:rPr>
              <a:t>Setting the Baseline </a:t>
            </a:r>
            <a:endParaRPr kumimoji="0" lang="ar-SY"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4E987FC1-8E5C-2986-599E-24366ED6C422}"/>
              </a:ext>
            </a:extLst>
          </p:cNvPr>
          <p:cNvSpPr txBox="1">
            <a:spLocks/>
          </p:cNvSpPr>
          <p:nvPr/>
        </p:nvSpPr>
        <p:spPr bwMode="auto">
          <a:xfrm>
            <a:off x="1" y="981076"/>
            <a:ext cx="12027876" cy="2447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Setting the Baseline makes a complete copy of a project, including relationships, notebook entries and codes.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You are then able to compare the current project’s progress against the baseline.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There are two types of Baselines:</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Management/Contract Baselines</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Last Period Status Baselines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The number of baselines that may be saved and copied is set in the Admin Preferences form,</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rPr>
              <a:t>Up to four baselines, one Project Baseline and three User Baselines, may be displayed and compared to the current project.</a:t>
            </a:r>
            <a:endParaRPr kumimoji="0" 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sp>
        <p:nvSpPr>
          <p:cNvPr id="5" name="مربع نص 4">
            <a:extLst>
              <a:ext uri="{FF2B5EF4-FFF2-40B4-BE49-F238E27FC236}">
                <a16:creationId xmlns:a16="http://schemas.microsoft.com/office/drawing/2014/main" id="{F3D0A385-4723-ABE4-2CF4-D1DABBED4DAB}"/>
              </a:ext>
            </a:extLst>
          </p:cNvPr>
          <p:cNvSpPr txBox="1"/>
          <p:nvPr/>
        </p:nvSpPr>
        <p:spPr>
          <a:xfrm>
            <a:off x="0" y="3321991"/>
            <a:ext cx="11863753" cy="3046988"/>
          </a:xfrm>
          <a:prstGeom prst="rect">
            <a:avLst/>
          </a:prstGeom>
          <a:noFill/>
        </p:spPr>
        <p:txBody>
          <a:bodyPr wrap="square">
            <a:spAutoFit/>
          </a:bodyPr>
          <a:lstStyle/>
          <a:p>
            <a:pPr marL="285750" indent="-285750" algn="r" rtl="1">
              <a:buFont typeface="Arial" panose="020B0604020202020204" pitchFamily="34" charset="0"/>
              <a:buChar char="•"/>
            </a:pPr>
            <a:r>
              <a:rPr lang="ar-SY" sz="2400" dirty="0"/>
              <a:t>يؤدي ضبط بيس لاين إلى إنشاء نسخة كاملة من المشروع، بما في ذلك العلاقات وقيود دفتر الملاحظات والرموز.</a:t>
            </a:r>
          </a:p>
          <a:p>
            <a:pPr marL="285750" indent="-285750" algn="r" rtl="1">
              <a:buFont typeface="Arial" panose="020B0604020202020204" pitchFamily="34" charset="0"/>
              <a:buChar char="•"/>
            </a:pPr>
            <a:r>
              <a:rPr lang="ar-SY" sz="2400" dirty="0"/>
              <a:t>يمكنك بعد ذلك مقارنة تقدم المشروع الحالي </a:t>
            </a:r>
            <a:r>
              <a:rPr lang="ar-SY" sz="2400" dirty="0" err="1"/>
              <a:t>ببيس</a:t>
            </a:r>
            <a:r>
              <a:rPr lang="ar-SY" sz="2400" dirty="0"/>
              <a:t> لاين.</a:t>
            </a:r>
          </a:p>
          <a:p>
            <a:pPr marL="285750" indent="-285750" algn="r" rtl="1">
              <a:buFont typeface="Arial" panose="020B0604020202020204" pitchFamily="34" charset="0"/>
              <a:buChar char="•"/>
            </a:pPr>
            <a:r>
              <a:rPr lang="ar-SY" sz="2400" dirty="0"/>
              <a:t>هناك نوعان من خطوط الأساس:</a:t>
            </a:r>
          </a:p>
          <a:p>
            <a:pPr marL="1200150" lvl="2" indent="-285750" algn="r" rtl="1">
              <a:buFont typeface="Calibri" panose="020F0502020204030204" pitchFamily="34" charset="0"/>
              <a:buChar char="₋"/>
              <a:tabLst>
                <a:tab pos="7526338" algn="l"/>
                <a:tab pos="7620000" algn="l"/>
              </a:tabLst>
            </a:pPr>
            <a:r>
              <a:rPr lang="ar-SY" sz="2400" dirty="0"/>
              <a:t>خطوط أساس الإدارة/العقد</a:t>
            </a:r>
          </a:p>
          <a:p>
            <a:pPr marL="1200150" lvl="2" indent="-285750" algn="r" rtl="1">
              <a:buFont typeface="Calibri" panose="020F0502020204030204" pitchFamily="34" charset="0"/>
              <a:buChar char="₋"/>
              <a:tabLst>
                <a:tab pos="7526338" algn="l"/>
                <a:tab pos="7620000" algn="l"/>
              </a:tabLst>
            </a:pPr>
            <a:r>
              <a:rPr lang="ar-SY" sz="2400" dirty="0"/>
              <a:t>خطوط أساس حالة الفترة الأخيرة</a:t>
            </a:r>
          </a:p>
          <a:p>
            <a:pPr marL="285750" indent="-285750" algn="r" rtl="1">
              <a:buFont typeface="Arial" panose="020B0604020202020204" pitchFamily="34" charset="0"/>
              <a:buChar char="•"/>
            </a:pPr>
            <a:r>
              <a:rPr lang="ar-SY" sz="2400" dirty="0"/>
              <a:t>يتم تحديد عدد خطوط الأساس التي يمكن حفظها ونسخها في نموذج تفضيلات المسؤول.</a:t>
            </a:r>
          </a:p>
          <a:p>
            <a:pPr marL="285750" indent="-285750" algn="r" rtl="1">
              <a:buFont typeface="Arial" panose="020B0604020202020204" pitchFamily="34" charset="0"/>
              <a:buChar char="•"/>
            </a:pPr>
            <a:r>
              <a:rPr lang="ar-SY" sz="2400" dirty="0"/>
              <a:t>يمكن عرض ما يصل إلى أربعة خطوط أساس، خط أساس واحد للمشروع وثلاثة خطوط أساس للمستخدم، ومقارنتها بالمشروع الحالي.</a:t>
            </a:r>
          </a:p>
        </p:txBody>
      </p:sp>
    </p:spTree>
    <p:extLst>
      <p:ext uri="{BB962C8B-B14F-4D97-AF65-F5344CB8AC3E}">
        <p14:creationId xmlns:p14="http://schemas.microsoft.com/office/powerpoint/2010/main" val="625732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71A20-B6F4-26BA-371A-22D38572F5EA}"/>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6442336-24D0-CCE1-E9C6-C569D0F9ACB5}"/>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8B057338-C0A2-2376-DA97-BF2E606B1708}"/>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24E818CB-82D2-EACF-B6F1-43E90D097B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C274F6AF-9B6A-F0E7-2F77-85C09B17FA19}"/>
              </a:ext>
            </a:extLst>
          </p:cNvPr>
          <p:cNvSpPr txBox="1">
            <a:spLocks/>
          </p:cNvSpPr>
          <p:nvPr/>
        </p:nvSpPr>
        <p:spPr bwMode="auto">
          <a:xfrm>
            <a:off x="223715" y="234156"/>
            <a:ext cx="4798486" cy="49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67500" lnSpcReduction="20000"/>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mj-cs"/>
              </a:rPr>
              <a:t>Setting the Baseline </a:t>
            </a:r>
            <a:endParaRPr kumimoji="0" lang="ar-SY"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B88BDE55-838E-EB65-79E0-584C9EAC4ACB}"/>
              </a:ext>
            </a:extLst>
          </p:cNvPr>
          <p:cNvSpPr txBox="1">
            <a:spLocks/>
          </p:cNvSpPr>
          <p:nvPr/>
        </p:nvSpPr>
        <p:spPr bwMode="auto">
          <a:xfrm>
            <a:off x="395288" y="1263528"/>
            <a:ext cx="6774510" cy="1545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ysClr val="windowText" lastClr="000000"/>
                </a:solidFill>
                <a:effectLst/>
                <a:uLnTx/>
                <a:uFillTx/>
                <a:latin typeface="Calibri"/>
                <a:ea typeface="+mn-ea"/>
              </a:rPr>
              <a:t>Baselines are created, deleted, restored and updated in the Project, Maintain Baselines form,</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ysClr val="windowText" lastClr="000000"/>
                </a:solidFill>
                <a:effectLst/>
                <a:uLnTx/>
                <a:uFillTx/>
                <a:latin typeface="Calibri"/>
                <a:ea typeface="+mn-ea"/>
              </a:rPr>
              <a:t>The baselines are assigned from the Project, Assign Baselines… form:</a:t>
            </a:r>
            <a:endParaRPr kumimoji="0" lang="ar-SY" sz="20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7">
            <a:extLst>
              <a:ext uri="{FF2B5EF4-FFF2-40B4-BE49-F238E27FC236}">
                <a16:creationId xmlns:a16="http://schemas.microsoft.com/office/drawing/2014/main" id="{9FDC1202-3AB3-348A-F6E5-E90D4A7DEDCA}"/>
              </a:ext>
            </a:extLst>
          </p:cNvPr>
          <p:cNvPicPr>
            <a:picLocks noChangeAspect="1" noChangeArrowheads="1"/>
          </p:cNvPicPr>
          <p:nvPr/>
        </p:nvPicPr>
        <p:blipFill>
          <a:blip r:embed="rId4">
            <a:lum/>
            <a:extLst>
              <a:ext uri="{28A0092B-C50C-407E-A947-70E740481C1C}">
                <a14:useLocalDpi xmlns:a14="http://schemas.microsoft.com/office/drawing/2010/main" val="0"/>
              </a:ext>
            </a:extLst>
          </a:blip>
          <a:srcRect/>
          <a:stretch>
            <a:fillRect/>
          </a:stretch>
        </p:blipFill>
        <p:spPr bwMode="auto">
          <a:xfrm>
            <a:off x="7975722" y="479425"/>
            <a:ext cx="3992562" cy="294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8">
            <a:extLst>
              <a:ext uri="{FF2B5EF4-FFF2-40B4-BE49-F238E27FC236}">
                <a16:creationId xmlns:a16="http://schemas.microsoft.com/office/drawing/2014/main" id="{E8B79C36-1873-3559-EEE6-7ACE713D75E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79492" y="3429000"/>
            <a:ext cx="4088792" cy="28878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مربع نص 9">
            <a:extLst>
              <a:ext uri="{FF2B5EF4-FFF2-40B4-BE49-F238E27FC236}">
                <a16:creationId xmlns:a16="http://schemas.microsoft.com/office/drawing/2014/main" id="{84A2C1BA-6FFC-A4A5-0812-BD3483DDBD60}"/>
              </a:ext>
            </a:extLst>
          </p:cNvPr>
          <p:cNvSpPr txBox="1"/>
          <p:nvPr/>
        </p:nvSpPr>
        <p:spPr>
          <a:xfrm>
            <a:off x="223715" y="3457748"/>
            <a:ext cx="7208715" cy="2597827"/>
          </a:xfrm>
          <a:prstGeom prst="rect">
            <a:avLst/>
          </a:prstGeom>
          <a:noFill/>
        </p:spPr>
        <p:txBody>
          <a:bodyPr wrap="square">
            <a:spAutoFit/>
          </a:bodyPr>
          <a:lstStyle/>
          <a:p>
            <a:pPr marL="285750" indent="-285750" algn="r" rtl="1">
              <a:lnSpc>
                <a:spcPct val="150000"/>
              </a:lnSpc>
              <a:buFont typeface="Arial" panose="020B0604020202020204" pitchFamily="34" charset="0"/>
              <a:buChar char="•"/>
            </a:pPr>
            <a:r>
              <a:rPr lang="ar-SY" sz="2800" b="1" dirty="0"/>
              <a:t>يتم إنشاء خطوط الأساس وحذفها واستعادتها وتحديثها في نموذج "المشروع، الحفاظ على خطوط الأساس".</a:t>
            </a:r>
          </a:p>
          <a:p>
            <a:pPr marL="285750" indent="-285750" algn="r" rtl="1">
              <a:lnSpc>
                <a:spcPct val="150000"/>
              </a:lnSpc>
              <a:buFont typeface="Arial" panose="020B0604020202020204" pitchFamily="34" charset="0"/>
              <a:buChar char="•"/>
            </a:pPr>
            <a:r>
              <a:rPr lang="ar-SY" sz="2800" b="1" dirty="0"/>
              <a:t>يتم تعيين خطوط الأساس من نموذج "المشروع، تعيين خطوط الأساس...".</a:t>
            </a:r>
          </a:p>
        </p:txBody>
      </p:sp>
    </p:spTree>
    <p:extLst>
      <p:ext uri="{BB962C8B-B14F-4D97-AF65-F5344CB8AC3E}">
        <p14:creationId xmlns:p14="http://schemas.microsoft.com/office/powerpoint/2010/main" val="29609328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17A53-965C-DF57-390D-CA5321B5EA99}"/>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2E5F591-D31A-34B3-0741-9C319FA8156C}"/>
              </a:ext>
            </a:extLst>
          </p:cNvPr>
          <p:cNvCxnSpPr/>
          <p:nvPr/>
        </p:nvCxnSpPr>
        <p:spPr>
          <a:xfrm>
            <a:off x="0" y="6580295"/>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AAF3DB51-9EEA-29F8-276C-0E67D9CCF3DF}"/>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85397D28-406A-44A7-81F5-00695D9334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F962B5F0-FCF7-EAD2-ABF7-B3884E488432}"/>
              </a:ext>
            </a:extLst>
          </p:cNvPr>
          <p:cNvSpPr txBox="1">
            <a:spLocks/>
          </p:cNvSpPr>
          <p:nvPr/>
        </p:nvSpPr>
        <p:spPr bwMode="auto">
          <a:xfrm>
            <a:off x="-427219" y="44450"/>
            <a:ext cx="6192837"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ar-SY"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Information Required to Update a Resourced Schedule</a:t>
            </a:r>
            <a:endParaRPr kumimoji="0" lang="ar-SY" altLang="ar-SY"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1E2C5C5F-B9E5-C26D-9262-B39229A45FCD}"/>
              </a:ext>
            </a:extLst>
          </p:cNvPr>
          <p:cNvSpPr txBox="1">
            <a:spLocks/>
          </p:cNvSpPr>
          <p:nvPr/>
        </p:nvSpPr>
        <p:spPr bwMode="auto">
          <a:xfrm>
            <a:off x="323850" y="765175"/>
            <a:ext cx="6192837" cy="6192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1"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Activities completed in the update period:</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Actual Start date of the activity,</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Actual Finish date of the activity,</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Actual Costs and Quantities (Units) consumed or spent on Labor</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Resources, Non Labor Resources, Material Resources and</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Expenses. These may be calculated by the software or collected</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and entered into the software,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1"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Activities commenced in the update period:</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Actual Start date of the activity,</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Remaining Duration or Expected Finish date,</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Actual Costs and/or Actual Quantities. Only when these are to entered into the software,</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Quantities to Complete and Costs to Complete. Only when these are to entered into the software,</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Complete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1"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Activities Not Commenced:</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Changes in Logic, Constraints, or Duration, or</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Changes in estimated Costs, Hours or Quantities and</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Add or remove tasks to represent scope changes.</a:t>
            </a:r>
            <a:endParaRPr kumimoji="0" lang="ar-SY" altLang="ar-SY" sz="16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sp>
        <p:nvSpPr>
          <p:cNvPr id="5" name="مربع نص 4">
            <a:extLst>
              <a:ext uri="{FF2B5EF4-FFF2-40B4-BE49-F238E27FC236}">
                <a16:creationId xmlns:a16="http://schemas.microsoft.com/office/drawing/2014/main" id="{66F53AD8-B121-2F4C-2FB3-047B808511F1}"/>
              </a:ext>
            </a:extLst>
          </p:cNvPr>
          <p:cNvSpPr txBox="1"/>
          <p:nvPr/>
        </p:nvSpPr>
        <p:spPr>
          <a:xfrm>
            <a:off x="6840537" y="277704"/>
            <a:ext cx="5000787" cy="523220"/>
          </a:xfrm>
          <a:prstGeom prst="rect">
            <a:avLst/>
          </a:prstGeom>
          <a:noFill/>
        </p:spPr>
        <p:txBody>
          <a:bodyPr wrap="square">
            <a:spAutoFit/>
          </a:bodyPr>
          <a:lstStyle/>
          <a:p>
            <a:r>
              <a:rPr lang="ar-SY" sz="2800" b="1" dirty="0">
                <a:solidFill>
                  <a:srgbClr val="FF0000"/>
                </a:solidFill>
                <a:effectLst>
                  <a:outerShdw blurRad="38100" dist="38100" dir="2700000" algn="tl">
                    <a:srgbClr val="000000">
                      <a:alpha val="43137"/>
                    </a:srgbClr>
                  </a:outerShdw>
                </a:effectLst>
                <a:latin typeface="Calibri"/>
                <a:ea typeface="+mj-ea"/>
                <a:cs typeface="Times New Roman" panose="02020603050405020304" pitchFamily="18" charset="0"/>
              </a:rPr>
              <a:t>المعلومات المطلوبة لتحديث جدول الموارد</a:t>
            </a:r>
          </a:p>
        </p:txBody>
      </p:sp>
      <p:sp>
        <p:nvSpPr>
          <p:cNvPr id="10" name="مربع نص 9">
            <a:extLst>
              <a:ext uri="{FF2B5EF4-FFF2-40B4-BE49-F238E27FC236}">
                <a16:creationId xmlns:a16="http://schemas.microsoft.com/office/drawing/2014/main" id="{6E6C7B93-ADFF-3AB1-259A-81690A2645FE}"/>
              </a:ext>
            </a:extLst>
          </p:cNvPr>
          <p:cNvSpPr txBox="1"/>
          <p:nvPr/>
        </p:nvSpPr>
        <p:spPr>
          <a:xfrm>
            <a:off x="5765618" y="990116"/>
            <a:ext cx="6323308" cy="5078313"/>
          </a:xfrm>
          <a:prstGeom prst="rect">
            <a:avLst/>
          </a:prstGeom>
          <a:noFill/>
        </p:spPr>
        <p:txBody>
          <a:bodyPr wrap="square">
            <a:spAutoFit/>
          </a:bodyPr>
          <a:lstStyle/>
          <a:p>
            <a:pPr algn="r" rtl="1"/>
            <a:r>
              <a:rPr lang="ar-SY" b="1" dirty="0"/>
              <a:t>الأنشطة المنجزة خلال فترة التحديث:</a:t>
            </a:r>
          </a:p>
          <a:p>
            <a:pPr marL="620713" indent="-285750" algn="r" rtl="1">
              <a:buFont typeface="Arial" panose="020B0604020202020204" pitchFamily="34" charset="0"/>
              <a:buChar char="•"/>
            </a:pPr>
            <a:r>
              <a:rPr lang="ar-SY" dirty="0"/>
              <a:t>تاريخ البدء الفعلي للنشاط،</a:t>
            </a:r>
          </a:p>
          <a:p>
            <a:pPr marL="620713" indent="-285750" algn="r" rtl="1">
              <a:buFont typeface="Arial" panose="020B0604020202020204" pitchFamily="34" charset="0"/>
              <a:buChar char="•"/>
            </a:pPr>
            <a:r>
              <a:rPr lang="ar-SY" dirty="0"/>
              <a:t>تاريخ الانتهاء الفعلي للنشاط،</a:t>
            </a:r>
          </a:p>
          <a:p>
            <a:pPr marL="620713" indent="-285750" algn="r" rtl="1">
              <a:buFont typeface="Arial" panose="020B0604020202020204" pitchFamily="34" charset="0"/>
              <a:buChar char="•"/>
            </a:pPr>
            <a:r>
              <a:rPr lang="ar-SY" dirty="0"/>
              <a:t>التكاليف والكميات الفعلية (الوحدات) المستهلكة أو المنفقة على موارد العمل،</a:t>
            </a:r>
          </a:p>
          <a:p>
            <a:pPr marL="620713" indent="-285750" algn="r" rtl="1">
              <a:buFont typeface="Arial" panose="020B0604020202020204" pitchFamily="34" charset="0"/>
              <a:buChar char="•"/>
            </a:pPr>
            <a:r>
              <a:rPr lang="ar-SY" dirty="0"/>
              <a:t> والموارد غير المتعلقة بالعمل، </a:t>
            </a:r>
          </a:p>
          <a:p>
            <a:pPr marL="620713" indent="-285750" algn="r" rtl="1">
              <a:buFont typeface="Arial" panose="020B0604020202020204" pitchFamily="34" charset="0"/>
              <a:buChar char="•"/>
            </a:pPr>
            <a:r>
              <a:rPr lang="ar-SY" dirty="0"/>
              <a:t>والموارد المادية، </a:t>
            </a:r>
          </a:p>
          <a:p>
            <a:pPr marL="620713" indent="-285750" algn="r" rtl="1">
              <a:buFont typeface="Arial" panose="020B0604020202020204" pitchFamily="34" charset="0"/>
              <a:buChar char="•"/>
            </a:pPr>
            <a:r>
              <a:rPr lang="ar-SY" dirty="0"/>
              <a:t>والنفقات. يمكن حساب هذه البيانات بواسطة البرنامج </a:t>
            </a:r>
          </a:p>
          <a:p>
            <a:pPr marL="620713" indent="-285750" algn="r" rtl="1">
              <a:buFont typeface="Arial" panose="020B0604020202020204" pitchFamily="34" charset="0"/>
              <a:buChar char="•"/>
            </a:pPr>
            <a:r>
              <a:rPr lang="ar-SY" dirty="0"/>
              <a:t>أو جمعها وإدخالها فيه.</a:t>
            </a:r>
          </a:p>
          <a:p>
            <a:pPr algn="r" rtl="1"/>
            <a:r>
              <a:rPr lang="ar-SY" b="1" dirty="0"/>
              <a:t>الأنشطة التي بدأت خلال فترة التحديث:</a:t>
            </a:r>
          </a:p>
          <a:p>
            <a:pPr marL="620713" indent="-285750" algn="r" rtl="1">
              <a:buFont typeface="Arial" panose="020B0604020202020204" pitchFamily="34" charset="0"/>
              <a:buChar char="•"/>
            </a:pPr>
            <a:r>
              <a:rPr lang="ar-SY" dirty="0"/>
              <a:t>تاريخ البدء الفعلي للنشاط،</a:t>
            </a:r>
          </a:p>
          <a:p>
            <a:pPr marL="620713" indent="-285750" algn="r" rtl="1">
              <a:buFont typeface="Arial" panose="020B0604020202020204" pitchFamily="34" charset="0"/>
              <a:buChar char="•"/>
            </a:pPr>
            <a:r>
              <a:rPr lang="ar-SY" dirty="0"/>
              <a:t>المدة المتبقية أو تاريخ الانتهاء المتوقع،</a:t>
            </a:r>
          </a:p>
          <a:p>
            <a:pPr marL="620713" indent="-285750" algn="r" rtl="1">
              <a:buFont typeface="Arial" panose="020B0604020202020204" pitchFamily="34" charset="0"/>
              <a:buChar char="•"/>
            </a:pPr>
            <a:r>
              <a:rPr lang="ar-SY" dirty="0"/>
              <a:t>التكاليف الفعلية و/أو الكميات الفعلية. فقط عند إدخالها في البرنامج،</a:t>
            </a:r>
          </a:p>
          <a:p>
            <a:pPr marL="620713" indent="-285750" algn="r" rtl="1">
              <a:buFont typeface="Arial" panose="020B0604020202020204" pitchFamily="34" charset="0"/>
              <a:buChar char="•"/>
            </a:pPr>
            <a:r>
              <a:rPr lang="ar-SY" dirty="0"/>
              <a:t>الكميات المتبقية والتكاليف المتبقية. فقط عند إدخالها في البرنامج،</a:t>
            </a:r>
          </a:p>
          <a:p>
            <a:pPr marL="620713" indent="-285750" algn="r" rtl="1">
              <a:buFont typeface="Arial" panose="020B0604020202020204" pitchFamily="34" charset="0"/>
              <a:buChar char="•"/>
            </a:pPr>
            <a:r>
              <a:rPr lang="ar-SY" dirty="0"/>
              <a:t>نسبة الإنجاز.</a:t>
            </a:r>
          </a:p>
          <a:p>
            <a:pPr algn="r" rtl="1"/>
            <a:r>
              <a:rPr lang="ar-SY" b="1" dirty="0"/>
              <a:t>الأنشطة غير المنجزة:</a:t>
            </a:r>
          </a:p>
          <a:p>
            <a:pPr marL="620713" indent="-285750" algn="r" rtl="1">
              <a:buFont typeface="Arial" panose="020B0604020202020204" pitchFamily="34" charset="0"/>
              <a:buChar char="•"/>
            </a:pPr>
            <a:r>
              <a:rPr lang="ar-SY" dirty="0"/>
              <a:t>التغييرات في المنطق، أو القيود، أو المدة، أو</a:t>
            </a:r>
          </a:p>
          <a:p>
            <a:pPr marL="620713" indent="-285750" algn="r" rtl="1">
              <a:buFont typeface="Arial" panose="020B0604020202020204" pitchFamily="34" charset="0"/>
              <a:buChar char="•"/>
            </a:pPr>
            <a:r>
              <a:rPr lang="ar-SY" dirty="0"/>
              <a:t>التغييرات في التكاليف، أو الساعات، أو الكميات المقدرة.</a:t>
            </a:r>
          </a:p>
          <a:p>
            <a:pPr marL="620713" indent="-285750" algn="r" rtl="1">
              <a:buFont typeface="Arial" panose="020B0604020202020204" pitchFamily="34" charset="0"/>
              <a:buChar char="•"/>
            </a:pPr>
            <a:r>
              <a:rPr lang="ar-SY" dirty="0"/>
              <a:t>إضافة أو إزالة المهام لتمثيل تغييرات النطاق.</a:t>
            </a:r>
          </a:p>
        </p:txBody>
      </p:sp>
    </p:spTree>
    <p:extLst>
      <p:ext uri="{BB962C8B-B14F-4D97-AF65-F5344CB8AC3E}">
        <p14:creationId xmlns:p14="http://schemas.microsoft.com/office/powerpoint/2010/main" val="41269432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AEE7E-6768-5A33-AE4F-97322D2E4D2F}"/>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336AFD80-8EDE-4222-DEAB-A7FBFA096C39}"/>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77CE16EB-E658-239F-C753-313EACB68991}"/>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AB4F974C-F3F4-ECFE-30B2-BD4FC35144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BB0EDE9D-03B6-2EEB-9241-619D22C851C5}"/>
              </a:ext>
            </a:extLst>
          </p:cNvPr>
          <p:cNvSpPr txBox="1">
            <a:spLocks/>
          </p:cNvSpPr>
          <p:nvPr/>
        </p:nvSpPr>
        <p:spPr bwMode="auto">
          <a:xfrm>
            <a:off x="468923" y="121431"/>
            <a:ext cx="4904970" cy="551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ar-SY" sz="32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Baseline Project and Values</a:t>
            </a:r>
            <a:endParaRPr kumimoji="0" lang="ar-SY" alt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0EF3F5CA-9BDD-57E4-0E52-EADCBA4F3BD8}"/>
              </a:ext>
            </a:extLst>
          </p:cNvPr>
          <p:cNvSpPr txBox="1">
            <a:spLocks/>
          </p:cNvSpPr>
          <p:nvPr/>
        </p:nvSpPr>
        <p:spPr bwMode="auto">
          <a:xfrm>
            <a:off x="257908" y="1253987"/>
            <a:ext cx="11934092" cy="1643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 Baseline project is a complete copy of a project including the relationships, resource assignments and expenses,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Baseline values are values against which project progress is measured. All these values may be read by and compared with the current project values and show variances from the original plan,</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 Baseline would normally be created prior to updating a project for the first time and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Primavera Variance columns use Baseline data from Baseline Projects to calculate variances.</a:t>
            </a:r>
            <a:endParaRPr kumimoji="0" lang="ar-SY"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sp>
        <p:nvSpPr>
          <p:cNvPr id="5" name="مربع نص 4">
            <a:extLst>
              <a:ext uri="{FF2B5EF4-FFF2-40B4-BE49-F238E27FC236}">
                <a16:creationId xmlns:a16="http://schemas.microsoft.com/office/drawing/2014/main" id="{1F504D30-7641-9712-E483-E9DCC54D3318}"/>
              </a:ext>
            </a:extLst>
          </p:cNvPr>
          <p:cNvSpPr txBox="1"/>
          <p:nvPr/>
        </p:nvSpPr>
        <p:spPr>
          <a:xfrm>
            <a:off x="257907" y="3075470"/>
            <a:ext cx="11488615" cy="2793842"/>
          </a:xfrm>
          <a:prstGeom prst="rect">
            <a:avLst/>
          </a:prstGeom>
          <a:noFill/>
        </p:spPr>
        <p:txBody>
          <a:bodyPr wrap="square">
            <a:spAutoFit/>
          </a:bodyPr>
          <a:lstStyle/>
          <a:p>
            <a:pPr marL="342900" indent="-342900" algn="r" rtl="1">
              <a:lnSpc>
                <a:spcPct val="150000"/>
              </a:lnSpc>
              <a:buFont typeface="Arial" panose="020B0604020202020204" pitchFamily="34" charset="0"/>
              <a:buChar char="•"/>
            </a:pPr>
            <a:r>
              <a:rPr lang="ar-SY" sz="2400" dirty="0"/>
              <a:t>مشروع بيس لاين هو نسخة كاملة من مشروع، تتضمن العلاقات وتخصيصات الموارد والنفقات.</a:t>
            </a:r>
          </a:p>
          <a:p>
            <a:pPr marL="342900" indent="-342900" algn="r" rtl="1">
              <a:lnSpc>
                <a:spcPct val="150000"/>
              </a:lnSpc>
              <a:buFont typeface="Arial" panose="020B0604020202020204" pitchFamily="34" charset="0"/>
              <a:buChar char="•"/>
            </a:pPr>
            <a:r>
              <a:rPr lang="ar-SY" sz="2400" dirty="0"/>
              <a:t>قيم بيس لاين هي القيم التي يُقاس بها تقدم المشروع. يمكن قراءة جميع هذه القيم ومقارنتها بقيم المشروع الحالية، وإظهار الفروقات عن الخطة الأصلية.</a:t>
            </a:r>
          </a:p>
          <a:p>
            <a:pPr marL="342900" indent="-342900" algn="r" rtl="1">
              <a:lnSpc>
                <a:spcPct val="150000"/>
              </a:lnSpc>
              <a:buFont typeface="Arial" panose="020B0604020202020204" pitchFamily="34" charset="0"/>
              <a:buChar char="•"/>
            </a:pPr>
            <a:r>
              <a:rPr lang="ar-SY" sz="2400" dirty="0"/>
              <a:t>عادةً ما يُنشأ بيس لاين قبل تحديث المشروع لأول مرة.</a:t>
            </a:r>
          </a:p>
          <a:p>
            <a:pPr marL="342900" indent="-342900" algn="r" rtl="1">
              <a:lnSpc>
                <a:spcPct val="150000"/>
              </a:lnSpc>
              <a:buFont typeface="Arial" panose="020B0604020202020204" pitchFamily="34" charset="0"/>
              <a:buChar char="•"/>
            </a:pPr>
            <a:r>
              <a:rPr lang="ar-SY" sz="2400" dirty="0"/>
              <a:t>تستخدم أعمدة الفروقات في </a:t>
            </a:r>
            <a:r>
              <a:rPr lang="ar-SY" sz="2400" dirty="0" err="1"/>
              <a:t>بريمافيرا</a:t>
            </a:r>
            <a:r>
              <a:rPr lang="ar-SY" sz="2400" dirty="0"/>
              <a:t> بيانات بيس لاين من مشاريع بيس لاين لحساب الفروقات.</a:t>
            </a:r>
          </a:p>
        </p:txBody>
      </p:sp>
    </p:spTree>
    <p:extLst>
      <p:ext uri="{BB962C8B-B14F-4D97-AF65-F5344CB8AC3E}">
        <p14:creationId xmlns:p14="http://schemas.microsoft.com/office/powerpoint/2010/main" val="3779675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4" name="عنوان 1">
            <a:extLst>
              <a:ext uri="{FF2B5EF4-FFF2-40B4-BE49-F238E27FC236}">
                <a16:creationId xmlns:a16="http://schemas.microsoft.com/office/drawing/2014/main" id="{37E20E1A-BEA2-172D-59F6-751884465727}"/>
              </a:ext>
            </a:extLst>
          </p:cNvPr>
          <p:cNvSpPr txBox="1">
            <a:spLocks/>
          </p:cNvSpPr>
          <p:nvPr/>
        </p:nvSpPr>
        <p:spPr bwMode="auto">
          <a:xfrm>
            <a:off x="-1243501" y="123344"/>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Understanding % Complete Types</a:t>
            </a:r>
            <a:endParaRPr kumimoji="0" lang="ar-SY" alt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5" name="مربع نص 4">
            <a:extLst>
              <a:ext uri="{FF2B5EF4-FFF2-40B4-BE49-F238E27FC236}">
                <a16:creationId xmlns:a16="http://schemas.microsoft.com/office/drawing/2014/main" id="{EA100769-02CE-F472-C271-2B7E83081FED}"/>
              </a:ext>
            </a:extLst>
          </p:cNvPr>
          <p:cNvSpPr txBox="1"/>
          <p:nvPr/>
        </p:nvSpPr>
        <p:spPr>
          <a:xfrm>
            <a:off x="437316" y="1263528"/>
            <a:ext cx="11559564" cy="2246769"/>
          </a:xfrm>
          <a:prstGeom prst="rect">
            <a:avLst/>
          </a:prstGeom>
          <a:noFill/>
        </p:spPr>
        <p:txBody>
          <a:bodyPr wrap="square" rtlCol="1">
            <a:spAutoFit/>
          </a:bodyPr>
          <a:lstStyle/>
          <a:p>
            <a:pPr marL="285750" indent="-285750" fontAlgn="base">
              <a:spcBef>
                <a:spcPct val="0"/>
              </a:spcBef>
              <a:spcAft>
                <a:spcPct val="0"/>
              </a:spcAft>
              <a:buFont typeface="Arial" panose="020B0604020202020204" pitchFamily="34" charset="0"/>
              <a:buChar char="•"/>
              <a:defRPr/>
            </a:pPr>
            <a:r>
              <a:rPr lang="en-US" sz="2000" dirty="0">
                <a:solidFill>
                  <a:prstClr val="black"/>
                </a:solidFill>
                <a:latin typeface="Arial" panose="020B0604020202020204" pitchFamily="34" charset="0"/>
                <a:cs typeface="Arial" panose="020B0604020202020204" pitchFamily="34" charset="0"/>
              </a:rPr>
              <a:t>The </a:t>
            </a:r>
            <a:r>
              <a:rPr lang="en-US" sz="2000" b="1" dirty="0">
                <a:solidFill>
                  <a:prstClr val="black"/>
                </a:solidFill>
                <a:latin typeface="Arial" panose="020B0604020202020204" pitchFamily="34" charset="0"/>
                <a:cs typeface="Arial" panose="020B0604020202020204" pitchFamily="34" charset="0"/>
              </a:rPr>
              <a:t>Default</a:t>
            </a:r>
            <a:r>
              <a:rPr lang="en-US" sz="2000" dirty="0">
                <a:solidFill>
                  <a:prstClr val="black"/>
                </a:solidFill>
                <a:latin typeface="Arial" panose="020B0604020202020204" pitchFamily="34" charset="0"/>
                <a:cs typeface="Arial" panose="020B0604020202020204" pitchFamily="34" charset="0"/>
              </a:rPr>
              <a:t> % </a:t>
            </a:r>
            <a:r>
              <a:rPr lang="en-US" sz="2000" b="1" dirty="0">
                <a:solidFill>
                  <a:prstClr val="black"/>
                </a:solidFill>
                <a:latin typeface="Arial" panose="020B0604020202020204" pitchFamily="34" charset="0"/>
                <a:cs typeface="Arial" panose="020B0604020202020204" pitchFamily="34" charset="0"/>
              </a:rPr>
              <a:t>Complete Type</a:t>
            </a:r>
            <a:r>
              <a:rPr lang="en-US" sz="2000" dirty="0">
                <a:solidFill>
                  <a:prstClr val="black"/>
                </a:solidFill>
                <a:latin typeface="Arial" panose="020B0604020202020204" pitchFamily="34" charset="0"/>
                <a:cs typeface="Arial" panose="020B0604020202020204" pitchFamily="34" charset="0"/>
              </a:rPr>
              <a:t> is assigned in the Project Window, Details form, Defaults tab,</a:t>
            </a:r>
          </a:p>
          <a:p>
            <a:pPr marL="285750" lvl="1" indent="-285750" fontAlgn="base">
              <a:spcBef>
                <a:spcPct val="0"/>
              </a:spcBef>
              <a:spcAft>
                <a:spcPct val="0"/>
              </a:spcAft>
              <a:buFont typeface="Arial" panose="020B0604020202020204" pitchFamily="34" charset="0"/>
              <a:buChar char="•"/>
              <a:defRPr/>
            </a:pPr>
            <a:r>
              <a:rPr lang="en-US" sz="2000" b="1" dirty="0">
                <a:solidFill>
                  <a:prstClr val="black"/>
                </a:solidFill>
                <a:latin typeface="Arial" panose="020B0604020202020204" pitchFamily="34" charset="0"/>
                <a:cs typeface="Arial" panose="020B0604020202020204" pitchFamily="34" charset="0"/>
              </a:rPr>
              <a:t>Activity  % Complete</a:t>
            </a:r>
            <a:r>
              <a:rPr lang="en-US" sz="2000" dirty="0">
                <a:solidFill>
                  <a:prstClr val="black"/>
                </a:solidFill>
                <a:latin typeface="Arial" panose="020B0604020202020204" pitchFamily="34" charset="0"/>
                <a:cs typeface="Arial" panose="020B0604020202020204" pitchFamily="34" charset="0"/>
              </a:rPr>
              <a:t> , displayed on the</a:t>
            </a:r>
            <a:r>
              <a:rPr lang="en-US" sz="2000" b="1" dirty="0">
                <a:solidFill>
                  <a:prstClr val="black"/>
                </a:solidFill>
                <a:latin typeface="Arial" panose="020B0604020202020204" pitchFamily="34" charset="0"/>
                <a:cs typeface="Arial" panose="020B0604020202020204" pitchFamily="34" charset="0"/>
              </a:rPr>
              <a:t> Complete </a:t>
            </a:r>
            <a:r>
              <a:rPr lang="en-US" sz="2000" dirty="0">
                <a:solidFill>
                  <a:prstClr val="black"/>
                </a:solidFill>
                <a:latin typeface="Arial" panose="020B0604020202020204" pitchFamily="34" charset="0"/>
                <a:cs typeface="Arial" panose="020B0604020202020204" pitchFamily="34" charset="0"/>
              </a:rPr>
              <a:t> </a:t>
            </a:r>
            <a:r>
              <a:rPr lang="en-US" sz="2000" b="1" dirty="0">
                <a:solidFill>
                  <a:prstClr val="black"/>
                </a:solidFill>
                <a:latin typeface="Arial" panose="020B0604020202020204" pitchFamily="34" charset="0"/>
                <a:cs typeface="Arial" panose="020B0604020202020204" pitchFamily="34" charset="0"/>
              </a:rPr>
              <a:t>% Bar </a:t>
            </a:r>
            <a:r>
              <a:rPr lang="en-US" sz="2000" dirty="0">
                <a:solidFill>
                  <a:prstClr val="black"/>
                </a:solidFill>
                <a:latin typeface="Arial" panose="020B0604020202020204" pitchFamily="34" charset="0"/>
                <a:cs typeface="Arial" panose="020B0604020202020204" pitchFamily="34" charset="0"/>
              </a:rPr>
              <a:t>, may be linked to only one of the three % complete following three fields:</a:t>
            </a:r>
          </a:p>
          <a:p>
            <a:pPr marL="742950" lvl="1" indent="-285750" fontAlgn="base">
              <a:spcBef>
                <a:spcPct val="0"/>
              </a:spcBef>
              <a:spcAft>
                <a:spcPct val="0"/>
              </a:spcAft>
              <a:buFont typeface="Arial" panose="020B0604020202020204" pitchFamily="34" charset="0"/>
              <a:buChar char="•"/>
              <a:defRPr/>
            </a:pPr>
            <a:r>
              <a:rPr lang="en-US" sz="2000" b="1" dirty="0">
                <a:solidFill>
                  <a:prstClr val="black"/>
                </a:solidFill>
                <a:latin typeface="Arial" panose="020B0604020202020204" pitchFamily="34" charset="0"/>
                <a:cs typeface="Arial" panose="020B0604020202020204" pitchFamily="34" charset="0"/>
              </a:rPr>
              <a:t>Physical</a:t>
            </a:r>
            <a:r>
              <a:rPr lang="en-US" sz="2000" dirty="0">
                <a:solidFill>
                  <a:prstClr val="black"/>
                </a:solidFill>
                <a:latin typeface="Arial" panose="020B0604020202020204" pitchFamily="34" charset="0"/>
                <a:cs typeface="Arial" panose="020B0604020202020204" pitchFamily="34" charset="0"/>
              </a:rPr>
              <a:t> % Complete </a:t>
            </a:r>
          </a:p>
          <a:p>
            <a:pPr marL="742950" lvl="1" indent="-285750" fontAlgn="base">
              <a:spcBef>
                <a:spcPct val="0"/>
              </a:spcBef>
              <a:spcAft>
                <a:spcPct val="0"/>
              </a:spcAft>
              <a:buFont typeface="Arial" panose="020B0604020202020204" pitchFamily="34" charset="0"/>
              <a:buChar char="•"/>
              <a:defRPr/>
            </a:pPr>
            <a:r>
              <a:rPr lang="en-US" sz="2000" b="1" dirty="0">
                <a:solidFill>
                  <a:prstClr val="black"/>
                </a:solidFill>
                <a:latin typeface="Arial" panose="020B0604020202020204" pitchFamily="34" charset="0"/>
                <a:cs typeface="Arial" panose="020B0604020202020204" pitchFamily="34" charset="0"/>
              </a:rPr>
              <a:t>Duration</a:t>
            </a:r>
            <a:r>
              <a:rPr lang="en-US" sz="2000" dirty="0">
                <a:solidFill>
                  <a:prstClr val="black"/>
                </a:solidFill>
                <a:latin typeface="Arial" panose="020B0604020202020204" pitchFamily="34" charset="0"/>
                <a:cs typeface="Arial" panose="020B0604020202020204" pitchFamily="34" charset="0"/>
              </a:rPr>
              <a:t> % Complete</a:t>
            </a:r>
          </a:p>
          <a:p>
            <a:pPr marL="742950" lvl="1" indent="-285750" fontAlgn="base">
              <a:spcBef>
                <a:spcPct val="0"/>
              </a:spcBef>
              <a:spcAft>
                <a:spcPct val="0"/>
              </a:spcAft>
              <a:buFont typeface="Arial" panose="020B0604020202020204" pitchFamily="34" charset="0"/>
              <a:buChar char="•"/>
              <a:defRPr/>
            </a:pPr>
            <a:r>
              <a:rPr lang="en-US" sz="2000" b="1" dirty="0">
                <a:solidFill>
                  <a:prstClr val="black"/>
                </a:solidFill>
                <a:latin typeface="Arial" panose="020B0604020202020204" pitchFamily="34" charset="0"/>
                <a:cs typeface="Arial" panose="020B0604020202020204" pitchFamily="34" charset="0"/>
              </a:rPr>
              <a:t>Units</a:t>
            </a:r>
            <a:r>
              <a:rPr lang="en-US" sz="2000" dirty="0">
                <a:solidFill>
                  <a:prstClr val="black"/>
                </a:solidFill>
                <a:latin typeface="Arial" panose="020B0604020202020204" pitchFamily="34" charset="0"/>
                <a:cs typeface="Arial" panose="020B0604020202020204" pitchFamily="34" charset="0"/>
              </a:rPr>
              <a:t> % Complete</a:t>
            </a:r>
          </a:p>
          <a:p>
            <a:pPr marL="285750" indent="-285750" fontAlgn="base">
              <a:spcBef>
                <a:spcPct val="0"/>
              </a:spcBef>
              <a:spcAft>
                <a:spcPct val="0"/>
              </a:spcAft>
              <a:buFont typeface="Arial" panose="020B0604020202020204" pitchFamily="34" charset="0"/>
              <a:buChar char="•"/>
              <a:defRPr/>
            </a:pPr>
            <a:r>
              <a:rPr lang="en-US" sz="2000" dirty="0">
                <a:solidFill>
                  <a:prstClr val="black"/>
                </a:solidFill>
                <a:latin typeface="Arial" panose="020B0604020202020204" pitchFamily="34" charset="0"/>
                <a:cs typeface="Arial" panose="020B0604020202020204" pitchFamily="34" charset="0"/>
              </a:rPr>
              <a:t>The </a:t>
            </a:r>
            <a:r>
              <a:rPr lang="en-US" sz="2000" b="1" dirty="0">
                <a:solidFill>
                  <a:prstClr val="black"/>
                </a:solidFill>
                <a:latin typeface="Arial" panose="020B0604020202020204" pitchFamily="34" charset="0"/>
                <a:cs typeface="Arial" panose="020B0604020202020204" pitchFamily="34" charset="0"/>
              </a:rPr>
              <a:t>Activity % Complete </a:t>
            </a:r>
            <a:r>
              <a:rPr lang="en-US" sz="2000" dirty="0">
                <a:solidFill>
                  <a:prstClr val="black"/>
                </a:solidFill>
                <a:latin typeface="Arial" panose="020B0604020202020204" pitchFamily="34" charset="0"/>
                <a:cs typeface="Arial" panose="020B0604020202020204" pitchFamily="34" charset="0"/>
              </a:rPr>
              <a:t>is also Linked the % </a:t>
            </a:r>
            <a:r>
              <a:rPr lang="en-US" sz="2000" b="1" dirty="0">
                <a:solidFill>
                  <a:prstClr val="black"/>
                </a:solidFill>
                <a:latin typeface="Arial" panose="020B0604020202020204" pitchFamily="34" charset="0"/>
                <a:cs typeface="Arial" panose="020B0604020202020204" pitchFamily="34" charset="0"/>
              </a:rPr>
              <a:t>Complete Bar</a:t>
            </a:r>
            <a:r>
              <a:rPr lang="en-US" sz="2000" dirty="0">
                <a:solidFill>
                  <a:prstClr val="black"/>
                </a:solidFill>
                <a:latin typeface="Arial" panose="020B0604020202020204" pitchFamily="34" charset="0"/>
                <a:cs typeface="Arial" panose="020B0604020202020204" pitchFamily="34" charset="0"/>
              </a:rPr>
              <a:t> and shown on the % </a:t>
            </a:r>
            <a:r>
              <a:rPr lang="en-US" sz="2000" b="1" dirty="0">
                <a:solidFill>
                  <a:prstClr val="black"/>
                </a:solidFill>
                <a:latin typeface="Arial" panose="020B0604020202020204" pitchFamily="34" charset="0"/>
                <a:cs typeface="Arial" panose="020B0604020202020204" pitchFamily="34" charset="0"/>
              </a:rPr>
              <a:t>Complete Bar </a:t>
            </a:r>
            <a:endParaRPr lang="ar-SY" sz="2000" dirty="0">
              <a:solidFill>
                <a:prstClr val="black"/>
              </a:solidFill>
              <a:latin typeface="Arial" panose="020B0604020202020204" pitchFamily="34" charset="0"/>
            </a:endParaRPr>
          </a:p>
        </p:txBody>
      </p:sp>
      <p:pic>
        <p:nvPicPr>
          <p:cNvPr id="8" name="Picture 5">
            <a:extLst>
              <a:ext uri="{FF2B5EF4-FFF2-40B4-BE49-F238E27FC236}">
                <a16:creationId xmlns:a16="http://schemas.microsoft.com/office/drawing/2014/main" id="{B511C3A2-FC22-4E50-7065-48BB9DEA4E04}"/>
              </a:ext>
            </a:extLst>
          </p:cNvPr>
          <p:cNvPicPr>
            <a:picLocks noChangeAspect="1" noChangeArrowheads="1"/>
          </p:cNvPicPr>
          <p:nvPr/>
        </p:nvPicPr>
        <p:blipFill>
          <a:blip r:embed="rId4">
            <a:lum bright="-20000" contrast="40000"/>
            <a:extLst>
              <a:ext uri="{28A0092B-C50C-407E-A947-70E740481C1C}">
                <a14:useLocalDpi xmlns:a14="http://schemas.microsoft.com/office/drawing/2010/main" val="0"/>
              </a:ext>
            </a:extLst>
          </a:blip>
          <a:srcRect/>
          <a:stretch>
            <a:fillRect/>
          </a:stretch>
        </p:blipFill>
        <p:spPr bwMode="auto">
          <a:xfrm>
            <a:off x="1586705" y="4149240"/>
            <a:ext cx="9018588" cy="139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35932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882D6-E921-C17B-2C73-C588D9AFCC87}"/>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936E1498-32AB-2E39-7349-B798DF5BEF3A}"/>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0750D6A1-5CF8-042E-356D-086BBD1E5FB2}"/>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E7949E1C-41C7-83BB-6A8A-969258EE33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309F5531-3772-3484-E52C-250285E9055A}"/>
              </a:ext>
            </a:extLst>
          </p:cNvPr>
          <p:cNvSpPr txBox="1">
            <a:spLocks/>
          </p:cNvSpPr>
          <p:nvPr/>
        </p:nvSpPr>
        <p:spPr bwMode="auto">
          <a:xfrm>
            <a:off x="1593" y="274638"/>
            <a:ext cx="11663973"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ar-SY"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Understanding the Current Data Date</a:t>
            </a:r>
            <a:endParaRPr kumimoji="0" lang="ar-SY" altLang="ar-SY"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1E639EF6-3ED2-9141-A58E-49695BE581CF}"/>
              </a:ext>
            </a:extLst>
          </p:cNvPr>
          <p:cNvSpPr txBox="1">
            <a:spLocks/>
          </p:cNvSpPr>
          <p:nvPr/>
        </p:nvSpPr>
        <p:spPr bwMode="auto">
          <a:xfrm>
            <a:off x="187569" y="981075"/>
            <a:ext cx="11746523" cy="2254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Current Data Date is the date that divides the past from the future in the schedule. It is not normally in the future but is often in the recent past due to the time it may take to collect the information required to update the schedule,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Actual Costs and Quantities/Hours or Actual Work occur before the Data Date,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Costs and Quantities/Hours to Complete or Work to Complete are scheduled after the Data Date,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Actual Duration is calculated from the Actual Start to the Current Data Date,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Remaining Duration is the duration required to complete an activity. The Early Finish date of an </a:t>
            </a:r>
            <a:r>
              <a:rPr kumimoji="0" lang="en-US" altLang="ar-SY" sz="1800" b="0" i="0" u="none" strike="noStrike" kern="1200" cap="none" spc="0" normalizeH="0" baseline="0" noProof="0" dirty="0" err="1">
                <a:ln>
                  <a:noFill/>
                </a:ln>
                <a:solidFill>
                  <a:sysClr val="windowText" lastClr="000000"/>
                </a:solidFill>
                <a:effectLst/>
                <a:uLnTx/>
                <a:uFillTx/>
                <a:latin typeface="Calibri"/>
                <a:ea typeface="+mn-ea"/>
                <a:cs typeface="Arial" panose="020B0604020202020204" pitchFamily="34" charset="0"/>
              </a:rPr>
              <a:t>inprogress</a:t>
            </a: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activity is normally calculated from the Current Data Date and the Remaining Duration.</a:t>
            </a:r>
            <a:endParaRPr kumimoji="0" lang="ar-SY"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sp>
        <p:nvSpPr>
          <p:cNvPr id="5" name="مربع نص 4">
            <a:extLst>
              <a:ext uri="{FF2B5EF4-FFF2-40B4-BE49-F238E27FC236}">
                <a16:creationId xmlns:a16="http://schemas.microsoft.com/office/drawing/2014/main" id="{B6B1AD4C-7D8E-256E-C8C8-D3F5C30F0C9B}"/>
              </a:ext>
            </a:extLst>
          </p:cNvPr>
          <p:cNvSpPr txBox="1"/>
          <p:nvPr/>
        </p:nvSpPr>
        <p:spPr>
          <a:xfrm>
            <a:off x="70339" y="3308594"/>
            <a:ext cx="11934092" cy="3046988"/>
          </a:xfrm>
          <a:prstGeom prst="rect">
            <a:avLst/>
          </a:prstGeom>
          <a:noFill/>
        </p:spPr>
        <p:txBody>
          <a:bodyPr wrap="square">
            <a:spAutoFit/>
          </a:bodyPr>
          <a:lstStyle/>
          <a:p>
            <a:pPr marL="285750" indent="-285750" algn="r" rtl="1">
              <a:buFont typeface="Arial" panose="020B0604020202020204" pitchFamily="34" charset="0"/>
              <a:buChar char="•"/>
            </a:pPr>
            <a:r>
              <a:rPr lang="ar-SY" sz="2400" dirty="0"/>
              <a:t>تاريخ البيانات الحالي هو التاريخ الذي يفصل الماضي عن المستقبل في الجدول الزمني. عادةً ما لا يكون تاريخًا مستقبليًا، ولكنه غالبًا ما يكون في الماضي القريب نظرًا للوقت الذي قد يستغرقه جمع المعلومات اللازمة لتحديث الجدول الزمني.</a:t>
            </a:r>
          </a:p>
          <a:p>
            <a:pPr marL="285750" indent="-285750" algn="r" rtl="1">
              <a:buFont typeface="Arial" panose="020B0604020202020204" pitchFamily="34" charset="0"/>
              <a:buChar char="•"/>
            </a:pPr>
            <a:r>
              <a:rPr lang="ar-SY" sz="2400" dirty="0"/>
              <a:t>تُحسب التكاليف والكميات/الساعات الفعلية أو العمل الفعلي قبل تاريخ البيانات،</a:t>
            </a:r>
          </a:p>
          <a:p>
            <a:pPr marL="285750" indent="-285750" algn="r" rtl="1">
              <a:buFont typeface="Arial" panose="020B0604020202020204" pitchFamily="34" charset="0"/>
              <a:buChar char="•"/>
            </a:pPr>
            <a:r>
              <a:rPr lang="ar-SY" sz="2400" dirty="0"/>
              <a:t>تُحسب التكاليف والكميات/الساعات المتبقية أو العمل المطلوب إنجازه بعد تاريخ البيانات.</a:t>
            </a:r>
          </a:p>
          <a:p>
            <a:pPr marL="285750" indent="-285750" algn="r" rtl="1">
              <a:buFont typeface="Arial" panose="020B0604020202020204" pitchFamily="34" charset="0"/>
              <a:buChar char="•"/>
            </a:pPr>
            <a:r>
              <a:rPr lang="ar-SY" sz="2400" dirty="0"/>
              <a:t>تُحسب المدة الفعلية من البداية الفعلية إلى تاريخ البيانات الحالي.</a:t>
            </a:r>
          </a:p>
          <a:p>
            <a:pPr marL="285750" indent="-285750" algn="r" rtl="1">
              <a:buFont typeface="Arial" panose="020B0604020202020204" pitchFamily="34" charset="0"/>
              <a:buChar char="•"/>
            </a:pPr>
            <a:r>
              <a:rPr lang="ar-SY" sz="2400" dirty="0"/>
              <a:t>المدة المتبقية هي المدة اللازمة لإكمال النشاط. عادةً ما يُحسب تاريخ الانتهاء المبكر للنشاط قيد التنفيذ من تاريخ البيانات الحالي والمدة المتبقية.</a:t>
            </a:r>
          </a:p>
        </p:txBody>
      </p:sp>
    </p:spTree>
    <p:extLst>
      <p:ext uri="{BB962C8B-B14F-4D97-AF65-F5344CB8AC3E}">
        <p14:creationId xmlns:p14="http://schemas.microsoft.com/office/powerpoint/2010/main" val="9201259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25094-AF60-4ECB-E3C7-0BAC1356E2E1}"/>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B101D801-2579-D79B-7300-D17ABFC77AFE}"/>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336334D0-DC08-2CC3-5564-4B9C2EB963AC}"/>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8391F4CA-5955-42BE-3E5B-56D09A1B46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EF038D84-9B18-E430-FF0E-7DB8EBCE8422}"/>
              </a:ext>
            </a:extLst>
          </p:cNvPr>
          <p:cNvSpPr txBox="1">
            <a:spLocks/>
          </p:cNvSpPr>
          <p:nvPr/>
        </p:nvSpPr>
        <p:spPr bwMode="auto">
          <a:xfrm>
            <a:off x="0" y="180457"/>
            <a:ext cx="4759569"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Practical Methods of Recording Progress</a:t>
            </a:r>
          </a:p>
        </p:txBody>
      </p:sp>
      <p:sp>
        <p:nvSpPr>
          <p:cNvPr id="3" name="عنصر نائب للمحتوى 2">
            <a:extLst>
              <a:ext uri="{FF2B5EF4-FFF2-40B4-BE49-F238E27FC236}">
                <a16:creationId xmlns:a16="http://schemas.microsoft.com/office/drawing/2014/main" id="{1A835AE3-4CC5-372F-3229-B57903A9A526}"/>
              </a:ext>
            </a:extLst>
          </p:cNvPr>
          <p:cNvSpPr txBox="1">
            <a:spLocks/>
          </p:cNvSpPr>
          <p:nvPr/>
        </p:nvSpPr>
        <p:spPr bwMode="auto">
          <a:xfrm>
            <a:off x="468312" y="1119065"/>
            <a:ext cx="11266487" cy="2350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tab pos="5022850" algn="l"/>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following information is typically recorded for each activity when updating a project:</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tab pos="5022850" algn="l"/>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activity start date and time if required,</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tab pos="5022850" algn="l"/>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number of days or hours required to complete the activity or the date and time the activity is expected to finish,</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tab pos="5022850" algn="l"/>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percentage complete, and</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tab pos="5022850" algn="l"/>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If complete, the activity finish date and time.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tab pos="5022850" algn="l"/>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 printout of the schedule may be used for recording the progress of the current schedule:</a:t>
            </a:r>
            <a:endParaRPr kumimoji="0" lang="ar-SY"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4">
            <a:extLst>
              <a:ext uri="{FF2B5EF4-FFF2-40B4-BE49-F238E27FC236}">
                <a16:creationId xmlns:a16="http://schemas.microsoft.com/office/drawing/2014/main" id="{75FED1BE-38EE-B5EF-4AC0-321F70C54D66}"/>
              </a:ext>
            </a:extLst>
          </p:cNvPr>
          <p:cNvPicPr>
            <a:picLocks noChangeAspect="1" noChangeArrowheads="1"/>
          </p:cNvPicPr>
          <p:nvPr/>
        </p:nvPicPr>
        <p:blipFill>
          <a:blip r:embed="rId4">
            <a:lum contrast="20000"/>
            <a:extLst>
              <a:ext uri="{28A0092B-C50C-407E-A947-70E740481C1C}">
                <a14:useLocalDpi xmlns:a14="http://schemas.microsoft.com/office/drawing/2010/main" val="0"/>
              </a:ext>
            </a:extLst>
          </a:blip>
          <a:srcRect/>
          <a:stretch>
            <a:fillRect/>
          </a:stretch>
        </p:blipFill>
        <p:spPr bwMode="auto">
          <a:xfrm>
            <a:off x="6721724" y="-1"/>
            <a:ext cx="5306153" cy="1051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مربع نص 7">
            <a:extLst>
              <a:ext uri="{FF2B5EF4-FFF2-40B4-BE49-F238E27FC236}">
                <a16:creationId xmlns:a16="http://schemas.microsoft.com/office/drawing/2014/main" id="{E7CAD480-838C-211D-3CC5-7F4D52615F33}"/>
              </a:ext>
            </a:extLst>
          </p:cNvPr>
          <p:cNvSpPr txBox="1"/>
          <p:nvPr/>
        </p:nvSpPr>
        <p:spPr>
          <a:xfrm>
            <a:off x="457201" y="3546230"/>
            <a:ext cx="11280380" cy="2585323"/>
          </a:xfrm>
          <a:prstGeom prst="rect">
            <a:avLst/>
          </a:prstGeom>
          <a:noFill/>
        </p:spPr>
        <p:txBody>
          <a:bodyPr wrap="square">
            <a:spAutoFit/>
          </a:bodyPr>
          <a:lstStyle/>
          <a:p>
            <a:pPr marL="342900" indent="-342900" algn="r" rtl="1">
              <a:buFont typeface="Arial" panose="020B0604020202020204" pitchFamily="34" charset="0"/>
              <a:buChar char="•"/>
            </a:pPr>
            <a:r>
              <a:rPr lang="ar-SY" sz="2700" dirty="0"/>
              <a:t>عادةً ما تُسجَّل المعلومات التالية لكل نشاط عند تحديث أي مشروع:</a:t>
            </a:r>
          </a:p>
          <a:p>
            <a:pPr marL="1266825" indent="-342900" algn="r" rtl="1">
              <a:buFont typeface="Calibri" panose="020F0502020204030204" pitchFamily="34" charset="0"/>
              <a:buChar char="⁻"/>
            </a:pPr>
            <a:r>
              <a:rPr lang="ar-SY" sz="2700" dirty="0"/>
              <a:t>تاريخ ووقت بدء النشاط (إن لزم الأمر)،</a:t>
            </a:r>
          </a:p>
          <a:p>
            <a:pPr marL="1266825" indent="-342900" algn="r" rtl="1">
              <a:buFont typeface="Calibri" panose="020F0502020204030204" pitchFamily="34" charset="0"/>
              <a:buChar char="⁻"/>
            </a:pPr>
            <a:r>
              <a:rPr lang="ar-SY" sz="2700" dirty="0"/>
              <a:t>عدد الأيام أو الساعات اللازمة لإكمال النشاط أو التاريخ والوقت المتوقع لإنهائه،</a:t>
            </a:r>
          </a:p>
          <a:p>
            <a:pPr marL="1266825" indent="-342900" algn="r" rtl="1">
              <a:buFont typeface="Calibri" panose="020F0502020204030204" pitchFamily="34" charset="0"/>
              <a:buChar char="⁻"/>
            </a:pPr>
            <a:r>
              <a:rPr lang="ar-SY" sz="2700" dirty="0"/>
              <a:t>نسبة الإنجاز،</a:t>
            </a:r>
          </a:p>
          <a:p>
            <a:pPr marL="1266825" indent="-342900" algn="r" rtl="1">
              <a:buFont typeface="Calibri" panose="020F0502020204030204" pitchFamily="34" charset="0"/>
              <a:buChar char="⁻"/>
            </a:pPr>
            <a:r>
              <a:rPr lang="ar-SY" sz="2700" dirty="0"/>
              <a:t>وفي حال اكتماله، تاريخ ووقت انتهاء النشاط.</a:t>
            </a:r>
          </a:p>
          <a:p>
            <a:pPr marL="342900" indent="-342900" algn="r" rtl="1">
              <a:buFont typeface="Arial" panose="020B0604020202020204" pitchFamily="34" charset="0"/>
              <a:buChar char="•"/>
            </a:pPr>
            <a:r>
              <a:rPr lang="ar-SY" sz="2700" dirty="0"/>
              <a:t>يمكن استخدام نسخة مطبوعة من الجدول الزمني لتسجيل تقدم الجدول الزمني الحالي.</a:t>
            </a:r>
          </a:p>
        </p:txBody>
      </p:sp>
    </p:spTree>
    <p:extLst>
      <p:ext uri="{BB962C8B-B14F-4D97-AF65-F5344CB8AC3E}">
        <p14:creationId xmlns:p14="http://schemas.microsoft.com/office/powerpoint/2010/main" val="19665297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79DDB-C4B3-5C1D-C3C4-93B7FBABA768}"/>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4DAC88BF-8D4B-893E-72FD-CA4BF836518C}"/>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BDD0FE9B-9568-EBD2-29A7-FB63F6CDCC8E}"/>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0223E17E-8F81-3BE3-A455-1F67C70EB5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33B81BA7-4BDD-1112-BE97-E76AD0501156}"/>
              </a:ext>
            </a:extLst>
          </p:cNvPr>
          <p:cNvSpPr txBox="1">
            <a:spLocks/>
          </p:cNvSpPr>
          <p:nvPr/>
        </p:nvSpPr>
        <p:spPr bwMode="auto">
          <a:xfrm>
            <a:off x="-1728156" y="121431"/>
            <a:ext cx="82296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ar-SY"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Duration Type</a:t>
            </a:r>
            <a:endParaRPr kumimoji="0" lang="ar-SY" altLang="ar-SY"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66BF5B4F-CDE4-EE1A-6AD1-A8217ECC3A51}"/>
              </a:ext>
            </a:extLst>
          </p:cNvPr>
          <p:cNvSpPr txBox="1">
            <a:spLocks/>
          </p:cNvSpPr>
          <p:nvPr/>
        </p:nvSpPr>
        <p:spPr bwMode="auto">
          <a:xfrm>
            <a:off x="468312" y="981076"/>
            <a:ext cx="11395441" cy="2090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Duration Type becomes effective after a resource has been assigned to an activity,</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default Duration Type for all new activities is set in the Defaults tab in the Projects Window,</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Duration Type for each new activity may be changed in the General tab in the Activities Window or by displaying the Duration Type column,</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Note: The Duration Type works in conjunction with the Edit, User Preferences, Calculations, Resource Assignments option</a:t>
            </a:r>
            <a:endParaRPr kumimoji="0" lang="ar-SY"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4" name="Picture 4">
            <a:extLst>
              <a:ext uri="{FF2B5EF4-FFF2-40B4-BE49-F238E27FC236}">
                <a16:creationId xmlns:a16="http://schemas.microsoft.com/office/drawing/2014/main" id="{98E1520F-DF07-DF36-96B2-62D088819E4A}"/>
              </a:ext>
            </a:extLst>
          </p:cNvPr>
          <p:cNvPicPr>
            <a:picLocks noChangeAspect="1" noChangeArrowheads="1"/>
          </p:cNvPicPr>
          <p:nvPr/>
        </p:nvPicPr>
        <p:blipFill>
          <a:blip r:embed="rId4">
            <a:lum bright="-20000" contrast="40000"/>
            <a:extLst>
              <a:ext uri="{28A0092B-C50C-407E-A947-70E740481C1C}">
                <a14:useLocalDpi xmlns:a14="http://schemas.microsoft.com/office/drawing/2010/main" val="0"/>
              </a:ext>
            </a:extLst>
          </a:blip>
          <a:srcRect/>
          <a:stretch>
            <a:fillRect/>
          </a:stretch>
        </p:blipFill>
        <p:spPr bwMode="auto">
          <a:xfrm>
            <a:off x="7169798" y="-46994"/>
            <a:ext cx="4553889" cy="12042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مربع نص 7">
            <a:extLst>
              <a:ext uri="{FF2B5EF4-FFF2-40B4-BE49-F238E27FC236}">
                <a16:creationId xmlns:a16="http://schemas.microsoft.com/office/drawing/2014/main" id="{6F7A5F07-D402-D593-1BAB-1719E92BC1CD}"/>
              </a:ext>
            </a:extLst>
          </p:cNvPr>
          <p:cNvSpPr txBox="1"/>
          <p:nvPr/>
        </p:nvSpPr>
        <p:spPr>
          <a:xfrm>
            <a:off x="0" y="2829936"/>
            <a:ext cx="12192000" cy="3046988"/>
          </a:xfrm>
          <a:prstGeom prst="rect">
            <a:avLst/>
          </a:prstGeom>
          <a:noFill/>
        </p:spPr>
        <p:txBody>
          <a:bodyPr wrap="square">
            <a:spAutoFit/>
          </a:bodyPr>
          <a:lstStyle/>
          <a:p>
            <a:pPr marL="285750" indent="-285750" algn="r" rtl="1">
              <a:buFont typeface="Arial" panose="020B0604020202020204" pitchFamily="34" charset="0"/>
              <a:buChar char="•"/>
            </a:pPr>
            <a:r>
              <a:rPr lang="ar-SY" sz="2400" b="1" dirty="0"/>
              <a:t>يُصبح نوع المدة ساريًا بعد تخصيص مورد لنشاط.</a:t>
            </a:r>
          </a:p>
          <a:p>
            <a:pPr marL="285750" indent="-285750" algn="r" rtl="1">
              <a:buFont typeface="Arial" panose="020B0604020202020204" pitchFamily="34" charset="0"/>
              <a:buChar char="•"/>
            </a:pPr>
            <a:endParaRPr lang="ar-SY" sz="2400" b="1" dirty="0"/>
          </a:p>
          <a:p>
            <a:pPr marL="285750" indent="-285750" algn="r" rtl="1">
              <a:buFont typeface="Arial" panose="020B0604020202020204" pitchFamily="34" charset="0"/>
              <a:buChar char="•"/>
            </a:pPr>
            <a:r>
              <a:rPr lang="ar-SY" sz="2400" b="1" dirty="0"/>
              <a:t>يتم تعيين نوع المدة الافتراضي لجميع الأنشطة الجديدة في علامة تبويب "الإعدادات الافتراضية" ضمن نافذة المشاريع.</a:t>
            </a:r>
          </a:p>
          <a:p>
            <a:pPr marL="285750" indent="-285750" algn="r" rtl="1">
              <a:buFont typeface="Arial" panose="020B0604020202020204" pitchFamily="34" charset="0"/>
              <a:buChar char="•"/>
            </a:pPr>
            <a:endParaRPr lang="ar-SY" sz="2400" b="1" dirty="0"/>
          </a:p>
          <a:p>
            <a:pPr marL="285750" indent="-285750" algn="r" rtl="1">
              <a:buFont typeface="Arial" panose="020B0604020202020204" pitchFamily="34" charset="0"/>
              <a:buChar char="•"/>
            </a:pPr>
            <a:r>
              <a:rPr lang="ar-SY" sz="2400" b="1" dirty="0"/>
              <a:t>يمكن تغيير نوع المدة لكل نشاط جديد في علامة تبويب "عام" ضمن نافذة الأنشطة أو من خلال عرض عمود "نوع المدة".</a:t>
            </a:r>
          </a:p>
          <a:p>
            <a:pPr marL="285750" indent="-285750" algn="r" rtl="1">
              <a:buFont typeface="Arial" panose="020B0604020202020204" pitchFamily="34" charset="0"/>
              <a:buChar char="•"/>
            </a:pPr>
            <a:endParaRPr lang="ar-SY" sz="2400" b="1" dirty="0"/>
          </a:p>
          <a:p>
            <a:pPr marL="285750" indent="-285750" algn="r" rtl="1">
              <a:buFont typeface="Arial" panose="020B0604020202020204" pitchFamily="34" charset="0"/>
              <a:buChar char="•"/>
            </a:pPr>
            <a:r>
              <a:rPr lang="ar-SY" sz="2400" b="1" dirty="0"/>
              <a:t>ملاحظة: يعمل نوع المدة بالتزامن مع خيارات "تحرير"، "تفضيلات المستخدم"، "الحسابات"، "تخصيصات الموارد".</a:t>
            </a:r>
          </a:p>
        </p:txBody>
      </p:sp>
    </p:spTree>
    <p:extLst>
      <p:ext uri="{BB962C8B-B14F-4D97-AF65-F5344CB8AC3E}">
        <p14:creationId xmlns:p14="http://schemas.microsoft.com/office/powerpoint/2010/main" val="10061502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3A10E-F061-721E-F93C-7882210D5B39}"/>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AD08B2E3-A050-B3C6-CBBF-5F9F54309F61}"/>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2E744E74-CCB6-2BC6-4FCF-A73BB1A9B1B4}"/>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542B5195-99A3-9283-3BDC-5AD5EFEF3A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388ADC53-27D8-4652-C896-0A6F7746D918}"/>
              </a:ext>
            </a:extLst>
          </p:cNvPr>
          <p:cNvSpPr txBox="1">
            <a:spLocks/>
          </p:cNvSpPr>
          <p:nvPr/>
        </p:nvSpPr>
        <p:spPr bwMode="auto">
          <a:xfrm>
            <a:off x="-1055078" y="224469"/>
            <a:ext cx="82296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mj-cs"/>
              </a:rPr>
              <a:t>Duration Type </a:t>
            </a:r>
            <a:r>
              <a:rPr kumimoji="0" lang="en-US"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mj-cs"/>
              </a:rPr>
              <a:t>continued</a:t>
            </a:r>
            <a:endParaRPr kumimoji="0" 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CDEC4086-E44A-0D5F-3DCA-2A275CDABD3E}"/>
              </a:ext>
            </a:extLst>
          </p:cNvPr>
          <p:cNvSpPr txBox="1">
            <a:spLocks/>
          </p:cNvSpPr>
          <p:nvPr/>
        </p:nvSpPr>
        <p:spPr bwMode="auto">
          <a:xfrm>
            <a:off x="395288" y="1125539"/>
            <a:ext cx="11445020" cy="2086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cs typeface="+mn-cs"/>
              </a:rPr>
              <a:t>It is recommended as a default the use of:</a:t>
            </a:r>
          </a:p>
          <a:p>
            <a:pPr marL="541338"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cs typeface="+mn-cs"/>
              </a:rPr>
              <a:t>Preserve the Units, Duration, and Units/Time for existing assignments. Thus each resource quantity is independent of another and the quantity of one resource does not increase and decrease as resources are added and removed,</a:t>
            </a:r>
          </a:p>
          <a:p>
            <a:pPr marL="541338"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cs typeface="+mn-cs"/>
              </a:rPr>
              <a:t>Fixed Duration and Units as when the Task Duration is changed the estimate at  completion does not change,</a:t>
            </a:r>
          </a:p>
          <a:p>
            <a:pPr marL="541338"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latin typeface="Calibri"/>
                <a:ea typeface="+mn-ea"/>
                <a:cs typeface="+mn-cs"/>
              </a:rPr>
              <a:t>But Fixed Duration and Units/Time should be used when the crew size must stay the same when durations are changed.</a:t>
            </a:r>
            <a:endParaRPr kumimoji="0" 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sp>
        <p:nvSpPr>
          <p:cNvPr id="5" name="مربع نص 4">
            <a:extLst>
              <a:ext uri="{FF2B5EF4-FFF2-40B4-BE49-F238E27FC236}">
                <a16:creationId xmlns:a16="http://schemas.microsoft.com/office/drawing/2014/main" id="{E67EF909-6C9C-1643-5BE6-5E53AAC5B064}"/>
              </a:ext>
            </a:extLst>
          </p:cNvPr>
          <p:cNvSpPr txBox="1"/>
          <p:nvPr/>
        </p:nvSpPr>
        <p:spPr>
          <a:xfrm>
            <a:off x="231165" y="3100260"/>
            <a:ext cx="11609143" cy="2793842"/>
          </a:xfrm>
          <a:prstGeom prst="rect">
            <a:avLst/>
          </a:prstGeom>
          <a:noFill/>
        </p:spPr>
        <p:txBody>
          <a:bodyPr wrap="square">
            <a:spAutoFit/>
          </a:bodyPr>
          <a:lstStyle/>
          <a:p>
            <a:pPr algn="r" rtl="1">
              <a:lnSpc>
                <a:spcPct val="150000"/>
              </a:lnSpc>
            </a:pPr>
            <a:r>
              <a:rPr lang="ar-SY" sz="2400" b="1" dirty="0"/>
              <a:t>يُنصح باستخدام ما يلي افتراضيًا:</a:t>
            </a:r>
          </a:p>
          <a:p>
            <a:pPr marL="285750" indent="-285750" algn="r" rtl="1">
              <a:lnSpc>
                <a:spcPct val="150000"/>
              </a:lnSpc>
              <a:buFont typeface="Arial" panose="020B0604020202020204" pitchFamily="34" charset="0"/>
              <a:buChar char="•"/>
            </a:pPr>
            <a:r>
              <a:rPr lang="ar-SY" sz="2400" b="1" dirty="0"/>
              <a:t>الحفاظ على الوحدات، والمدة، والوحدات/الوقت للمهام الحالية. وبالتالي، تكون كل كمية من الموارد مستقلة عن الأخرى، ولا تتزايد أو تتناقص كمية أي مورد عند إضافة الموارد أو إزالتها.</a:t>
            </a:r>
          </a:p>
          <a:p>
            <a:pPr marL="285750" indent="-285750" algn="r" rtl="1">
              <a:lnSpc>
                <a:spcPct val="150000"/>
              </a:lnSpc>
              <a:buFont typeface="Arial" panose="020B0604020202020204" pitchFamily="34" charset="0"/>
              <a:buChar char="•"/>
            </a:pPr>
            <a:r>
              <a:rPr lang="ar-SY" sz="2400" b="1" dirty="0"/>
              <a:t>المدة والوحدات الثابتة: عند تغيير مدة المهمة، لا يتغير التقدير عند الانتهاء.</a:t>
            </a:r>
          </a:p>
          <a:p>
            <a:pPr marL="285750" indent="-285750" algn="r" rtl="1">
              <a:lnSpc>
                <a:spcPct val="150000"/>
              </a:lnSpc>
              <a:buFont typeface="Arial" panose="020B0604020202020204" pitchFamily="34" charset="0"/>
              <a:buChar char="•"/>
            </a:pPr>
            <a:r>
              <a:rPr lang="ar-SY" sz="2400" b="1" dirty="0"/>
              <a:t>ولكن يجب استخدام المدة والوحدات الثابتة عند ثبات حجم الطاقم عند تغيير المدد.</a:t>
            </a:r>
          </a:p>
        </p:txBody>
      </p:sp>
    </p:spTree>
    <p:extLst>
      <p:ext uri="{BB962C8B-B14F-4D97-AF65-F5344CB8AC3E}">
        <p14:creationId xmlns:p14="http://schemas.microsoft.com/office/powerpoint/2010/main" val="18761484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3BCE5-9307-0571-D402-75CEDCCF0A5D}"/>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A3044ED-7B08-BE9E-9A7B-32970828EEEB}"/>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BCFD75E0-30BB-3A70-17F3-A8622CC92E5A}"/>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472ABA59-E120-47F5-D669-30C5051792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0773735C-C17C-6D57-1A1E-5F151264CCA8}"/>
              </a:ext>
            </a:extLst>
          </p:cNvPr>
          <p:cNvSpPr txBox="1">
            <a:spLocks/>
          </p:cNvSpPr>
          <p:nvPr/>
        </p:nvSpPr>
        <p:spPr bwMode="auto">
          <a:xfrm>
            <a:off x="457200" y="274638"/>
            <a:ext cx="4565001"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Calibri"/>
                <a:ea typeface="+mj-ea"/>
                <a:cs typeface="+mj-cs"/>
              </a:rPr>
              <a:t>OTHER METHODS OF ORGANIZING PROJECT DATA</a:t>
            </a:r>
            <a:endParaRPr kumimoji="0" lang="ar-SY"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40999992-F4CF-DA2E-F9AE-5930F7316AB8}"/>
              </a:ext>
            </a:extLst>
          </p:cNvPr>
          <p:cNvSpPr txBox="1">
            <a:spLocks/>
          </p:cNvSpPr>
          <p:nvPr/>
        </p:nvSpPr>
        <p:spPr bwMode="auto">
          <a:xfrm>
            <a:off x="609294" y="1274721"/>
            <a:ext cx="10973410" cy="2409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1 - Understanding Project Breakdown Structures</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2 - Activity Codes</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3 - User Defined Fields</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4 - WBS Category or Project Phase</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5 - Resource Codes</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6 - Cost Accounts</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7 - Owner Activity Attribute</a:t>
            </a:r>
            <a:endParaRPr kumimoji="0" lang="ar-SY"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sp>
        <p:nvSpPr>
          <p:cNvPr id="5" name="مربع نص 4">
            <a:extLst>
              <a:ext uri="{FF2B5EF4-FFF2-40B4-BE49-F238E27FC236}">
                <a16:creationId xmlns:a16="http://schemas.microsoft.com/office/drawing/2014/main" id="{299C069A-3BEE-D8A6-FEAB-E755739EC41F}"/>
              </a:ext>
            </a:extLst>
          </p:cNvPr>
          <p:cNvSpPr txBox="1"/>
          <p:nvPr/>
        </p:nvSpPr>
        <p:spPr>
          <a:xfrm>
            <a:off x="3353104" y="1680622"/>
            <a:ext cx="8229600" cy="4536819"/>
          </a:xfrm>
          <a:prstGeom prst="rect">
            <a:avLst/>
          </a:prstGeom>
          <a:noFill/>
        </p:spPr>
        <p:txBody>
          <a:bodyPr wrap="square">
            <a:spAutoFit/>
          </a:bodyPr>
          <a:lstStyle/>
          <a:p>
            <a:pPr algn="r" rtl="1">
              <a:lnSpc>
                <a:spcPct val="150000"/>
              </a:lnSpc>
            </a:pPr>
            <a:r>
              <a:rPr lang="ar-SY" sz="2800" b="1" dirty="0"/>
              <a:t>١- فهم هياكل تقسيم المشروع</a:t>
            </a:r>
          </a:p>
          <a:p>
            <a:pPr algn="r" rtl="1">
              <a:lnSpc>
                <a:spcPct val="150000"/>
              </a:lnSpc>
            </a:pPr>
            <a:r>
              <a:rPr lang="ar-SY" sz="2800" b="1" dirty="0"/>
              <a:t>٢- رموز الأنشطة</a:t>
            </a:r>
          </a:p>
          <a:p>
            <a:pPr algn="r" rtl="1">
              <a:lnSpc>
                <a:spcPct val="150000"/>
              </a:lnSpc>
            </a:pPr>
            <a:r>
              <a:rPr lang="ar-SY" sz="2800" b="1" dirty="0"/>
              <a:t>٣- الحقول المُحددة من قِبل المستخدم</a:t>
            </a:r>
          </a:p>
          <a:p>
            <a:pPr algn="r" rtl="1">
              <a:lnSpc>
                <a:spcPct val="150000"/>
              </a:lnSpc>
            </a:pPr>
            <a:r>
              <a:rPr lang="ar-SY" sz="2800" b="1" dirty="0"/>
              <a:t>٤- فئة هيكل تقسيم العمل أو مرحلة المشروع</a:t>
            </a:r>
          </a:p>
          <a:p>
            <a:pPr algn="r" rtl="1">
              <a:lnSpc>
                <a:spcPct val="150000"/>
              </a:lnSpc>
            </a:pPr>
            <a:r>
              <a:rPr lang="ar-SY" sz="2800" b="1" dirty="0"/>
              <a:t>٥- رموز الموارد</a:t>
            </a:r>
          </a:p>
          <a:p>
            <a:pPr algn="r" rtl="1">
              <a:lnSpc>
                <a:spcPct val="150000"/>
              </a:lnSpc>
            </a:pPr>
            <a:r>
              <a:rPr lang="ar-SY" sz="2800" b="1" dirty="0"/>
              <a:t>٦- حسابات التكلفة</a:t>
            </a:r>
          </a:p>
          <a:p>
            <a:pPr algn="r" rtl="1">
              <a:lnSpc>
                <a:spcPct val="150000"/>
              </a:lnSpc>
            </a:pPr>
            <a:r>
              <a:rPr lang="ar-SY" sz="2800" b="1" dirty="0"/>
              <a:t>٧- سمة نشاط المالك</a:t>
            </a:r>
          </a:p>
        </p:txBody>
      </p:sp>
    </p:spTree>
    <p:extLst>
      <p:ext uri="{BB962C8B-B14F-4D97-AF65-F5344CB8AC3E}">
        <p14:creationId xmlns:p14="http://schemas.microsoft.com/office/powerpoint/2010/main" val="10668534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D3721-BB3E-D03A-F7C7-5041BDAAC274}"/>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1C75896-B611-B010-9CF0-24EF59CF1AD5}"/>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1C18D35A-D3AC-EAF9-B426-9FA0997FB458}"/>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20878449-1D78-8226-820B-032DE881F3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162A5B65-9FB7-F669-A40E-7AB2839D57CE}"/>
              </a:ext>
            </a:extLst>
          </p:cNvPr>
          <p:cNvSpPr txBox="1">
            <a:spLocks/>
          </p:cNvSpPr>
          <p:nvPr/>
        </p:nvSpPr>
        <p:spPr bwMode="auto">
          <a:xfrm>
            <a:off x="457200" y="274638"/>
            <a:ext cx="836295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Calibri"/>
                <a:ea typeface="+mj-ea"/>
                <a:cs typeface="+mj-cs"/>
              </a:rPr>
              <a:t>1 - Understanding Project Breakdown Structures </a:t>
            </a:r>
            <a:endParaRPr kumimoji="0" 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5585753A-FFAB-20BB-B1FE-AAB2BD12778C}"/>
              </a:ext>
            </a:extLst>
          </p:cNvPr>
          <p:cNvSpPr txBox="1">
            <a:spLocks/>
          </p:cNvSpPr>
          <p:nvPr/>
        </p:nvSpPr>
        <p:spPr bwMode="auto">
          <a:xfrm>
            <a:off x="379710" y="1086695"/>
            <a:ext cx="5675070" cy="532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just"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2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 Project Breakdown Structure represents a hierarchical breakdown of a project into logical functional elements used for management and reporting the project,</a:t>
            </a:r>
          </a:p>
          <a:p>
            <a:pPr marL="342900" marR="0" lvl="0" indent="-342900" algn="just"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2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Some organizations have highly organized and disciplined structures with “rules” for creating and coding the elements of the structure,</a:t>
            </a:r>
          </a:p>
          <a:p>
            <a:pPr marL="342900" marR="0" lvl="0" indent="-342900" algn="just"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2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Some clients also impose a WBS code on a contractor for reporting and/or claiming payments,</a:t>
            </a:r>
          </a:p>
          <a:p>
            <a:pPr marL="342900" marR="0" lvl="0" indent="-342900" algn="just"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2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following slide outlines examples of project breakdown structures:</a:t>
            </a:r>
            <a:endParaRPr kumimoji="0" lang="ar-SY" altLang="ar-SY" sz="22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sp>
        <p:nvSpPr>
          <p:cNvPr id="5" name="مربع نص 4">
            <a:extLst>
              <a:ext uri="{FF2B5EF4-FFF2-40B4-BE49-F238E27FC236}">
                <a16:creationId xmlns:a16="http://schemas.microsoft.com/office/drawing/2014/main" id="{13C67890-8DB1-75BD-5522-5A655D52E8B8}"/>
              </a:ext>
            </a:extLst>
          </p:cNvPr>
          <p:cNvSpPr txBox="1"/>
          <p:nvPr/>
        </p:nvSpPr>
        <p:spPr>
          <a:xfrm>
            <a:off x="6434490" y="1282508"/>
            <a:ext cx="5675070" cy="4154984"/>
          </a:xfrm>
          <a:prstGeom prst="rect">
            <a:avLst/>
          </a:prstGeom>
          <a:noFill/>
        </p:spPr>
        <p:txBody>
          <a:bodyPr wrap="square">
            <a:spAutoFit/>
          </a:bodyPr>
          <a:lstStyle/>
          <a:p>
            <a:pPr algn="just" rtl="1"/>
            <a:r>
              <a:rPr lang="ar-SY" sz="2400" dirty="0"/>
              <a:t>يُمثل هيكل تقسيم المشروع تقسيمًا هرميًا للمشروع إلى عناصر وظيفية منطقية تُستخدم لإدارة المشروع وإعداد التقارير عنه.</a:t>
            </a:r>
          </a:p>
          <a:p>
            <a:pPr algn="just" rtl="1"/>
            <a:endParaRPr lang="ar-SY" sz="2400" dirty="0"/>
          </a:p>
          <a:p>
            <a:pPr algn="just" rtl="1"/>
            <a:r>
              <a:rPr lang="ar-SY" sz="2400" dirty="0"/>
              <a:t>تمتلك بعض المؤسسات هياكل تنظيمية ومنضبطة للغاية، مع "قواعد" لإنشاء عناصر الهيكل وترميزها.</a:t>
            </a:r>
          </a:p>
          <a:p>
            <a:pPr algn="just" rtl="1"/>
            <a:endParaRPr lang="ar-SY" sz="2400" dirty="0"/>
          </a:p>
          <a:p>
            <a:pPr algn="just" rtl="1"/>
            <a:r>
              <a:rPr lang="ar-SY" sz="2400" dirty="0"/>
              <a:t>كما يفرض بعض العملاء رمز هيكل تقسيم العمل </a:t>
            </a:r>
            <a:r>
              <a:rPr lang="en-US" sz="2400" dirty="0"/>
              <a:t>WBS </a:t>
            </a:r>
            <a:r>
              <a:rPr lang="ar-SY" sz="2400" dirty="0"/>
              <a:t>على المقاول لإعداد التقارير و/أو المطالبة بالمدفوعات.</a:t>
            </a:r>
          </a:p>
          <a:p>
            <a:pPr algn="just" rtl="1"/>
            <a:endParaRPr lang="ar-SY" sz="2400" dirty="0"/>
          </a:p>
          <a:p>
            <a:pPr algn="just" rtl="1"/>
            <a:r>
              <a:rPr lang="ar-SY" sz="2400" dirty="0"/>
              <a:t>توضح الشريحة التالية أمثلة على هياكل تقسيم المشروع:</a:t>
            </a:r>
          </a:p>
        </p:txBody>
      </p:sp>
    </p:spTree>
    <p:extLst>
      <p:ext uri="{BB962C8B-B14F-4D97-AF65-F5344CB8AC3E}">
        <p14:creationId xmlns:p14="http://schemas.microsoft.com/office/powerpoint/2010/main" val="28564716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37470-1D87-94FA-D308-5586A01BA0AD}"/>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38FBFDF9-E831-BCBF-2CE6-AE24978A5929}"/>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1BD6F1FA-010F-7EBA-3A59-7D8F0C4A77A8}"/>
              </a:ext>
            </a:extLst>
          </p:cNvPr>
          <p:cNvSpPr txBox="1"/>
          <p:nvPr/>
        </p:nvSpPr>
        <p:spPr>
          <a:xfrm>
            <a:off x="5022201" y="6428792"/>
            <a:ext cx="2147597"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70C0"/>
                </a:solidFill>
                <a:effectLst/>
                <a:uLnTx/>
                <a:uFillTx/>
                <a:latin typeface="Aller" panose="02000503030000020004" pitchFamily="2" charset="0"/>
                <a:ea typeface="+mn-ea"/>
                <a:cs typeface="+mn-cs"/>
              </a:rPr>
              <a:t>https://manara.edu.sy/</a:t>
            </a:r>
          </a:p>
        </p:txBody>
      </p:sp>
      <p:pic>
        <p:nvPicPr>
          <p:cNvPr id="9" name="Picture 8">
            <a:extLst>
              <a:ext uri="{FF2B5EF4-FFF2-40B4-BE49-F238E27FC236}">
                <a16:creationId xmlns:a16="http://schemas.microsoft.com/office/drawing/2014/main" id="{BFC33D8E-FC88-350B-90F8-EE50E700DB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2" name="عنوان 1">
            <a:extLst>
              <a:ext uri="{FF2B5EF4-FFF2-40B4-BE49-F238E27FC236}">
                <a16:creationId xmlns:a16="http://schemas.microsoft.com/office/drawing/2014/main" id="{8440DC37-223E-9683-F946-CD89CE30E458}"/>
              </a:ext>
            </a:extLst>
          </p:cNvPr>
          <p:cNvSpPr txBox="1">
            <a:spLocks/>
          </p:cNvSpPr>
          <p:nvPr/>
        </p:nvSpPr>
        <p:spPr bwMode="auto">
          <a:xfrm>
            <a:off x="410705" y="284083"/>
            <a:ext cx="5137688"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rPr>
              <a:t>Understanding Project Breakdown Structures </a:t>
            </a:r>
            <a:endParaRPr kumimoji="0" lang="ar-SY"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B13B88BA-E369-DA6F-4BF3-FCE4E3C249C2}"/>
              </a:ext>
            </a:extLst>
          </p:cNvPr>
          <p:cNvSpPr txBox="1">
            <a:spLocks/>
          </p:cNvSpPr>
          <p:nvPr/>
        </p:nvSpPr>
        <p:spPr bwMode="auto">
          <a:xfrm>
            <a:off x="235843" y="846058"/>
            <a:ext cx="5514033"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700" b="1"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WBS</a:t>
            </a:r>
            <a:r>
              <a:rPr kumimoji="0" lang="en-US" altLang="ar-SY" sz="17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Work Breakdown Structure, breaks down the project into the elements of work required to deliver a project,</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700" b="1"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COA</a:t>
            </a:r>
            <a:r>
              <a:rPr kumimoji="0" lang="en-US" altLang="ar-SY" sz="17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Code of Accounts, also known as </a:t>
            </a:r>
            <a:r>
              <a:rPr kumimoji="0" lang="en-US" altLang="ar-SY" sz="1700" b="1"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Cost Breakdown Structure</a:t>
            </a:r>
            <a:r>
              <a:rPr kumimoji="0" lang="en-US" altLang="ar-SY" sz="17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Often this contains costs that are not included in a schedule, such as insurances and overheads. The WBS would in this situation represent part of the COA,</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700" b="1"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OBS</a:t>
            </a:r>
            <a:r>
              <a:rPr kumimoji="0" lang="en-US" altLang="ar-SY" sz="17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Organization Breakdown Structure, shows the hierarchical management structure of a project. Primavera has a predefined field for this breakdown structure,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700" b="1"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CBS</a:t>
            </a:r>
            <a:r>
              <a:rPr kumimoji="0" lang="en-US" altLang="ar-SY" sz="17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Contract Breakdown Structure, shows the breakdown of contracts into elements, </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700" b="1"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SBS</a:t>
            </a:r>
            <a:r>
              <a:rPr kumimoji="0" lang="en-US" altLang="ar-SY" sz="17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System Breakdown Structure, a System Engineering method of breaking down a complex system into elements,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700" b="1"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PBS</a:t>
            </a:r>
            <a:r>
              <a:rPr kumimoji="0" lang="en-US" altLang="ar-SY" sz="17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Product Breakdown Structure, a PRINCE2 term used for the breakdown of project deliverables under two headings of Project Management and Specialists products.</a:t>
            </a:r>
            <a:endParaRPr kumimoji="0" lang="ar-SY" altLang="ar-SY" sz="17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sp>
        <p:nvSpPr>
          <p:cNvPr id="5" name="مربع نص 4">
            <a:extLst>
              <a:ext uri="{FF2B5EF4-FFF2-40B4-BE49-F238E27FC236}">
                <a16:creationId xmlns:a16="http://schemas.microsoft.com/office/drawing/2014/main" id="{784A2A85-E83A-1B21-639A-FDAD5BA18C76}"/>
              </a:ext>
            </a:extLst>
          </p:cNvPr>
          <p:cNvSpPr txBox="1"/>
          <p:nvPr/>
        </p:nvSpPr>
        <p:spPr>
          <a:xfrm>
            <a:off x="5381503" y="1143741"/>
            <a:ext cx="6574654" cy="5113644"/>
          </a:xfrm>
          <a:prstGeom prst="rect">
            <a:avLst/>
          </a:prstGeom>
          <a:noFill/>
        </p:spPr>
        <p:txBody>
          <a:bodyPr wrap="square">
            <a:spAutoFit/>
          </a:bodyPr>
          <a:lstStyle/>
          <a:p>
            <a:pPr marL="285750" indent="-285750" algn="r" rtl="1">
              <a:lnSpc>
                <a:spcPct val="150000"/>
              </a:lnSpc>
              <a:buFont typeface="Arial" panose="020B0604020202020204" pitchFamily="34" charset="0"/>
              <a:buChar char="•"/>
            </a:pPr>
            <a:r>
              <a:rPr lang="ar-SY" sz="2000" dirty="0"/>
              <a:t>هيكل تقسيم العمل </a:t>
            </a:r>
            <a:r>
              <a:rPr lang="en-US" sz="2000" dirty="0"/>
              <a:t>WBS، </a:t>
            </a:r>
            <a:r>
              <a:rPr lang="ar-SY" sz="2000" dirty="0"/>
              <a:t>يُقسّم المشروع إلى عناصر العمل اللازمة لإنجازه.</a:t>
            </a:r>
          </a:p>
          <a:p>
            <a:pPr marL="285750" indent="-285750" algn="r" rtl="1">
              <a:lnSpc>
                <a:spcPct val="150000"/>
              </a:lnSpc>
              <a:buFont typeface="Arial" panose="020B0604020202020204" pitchFamily="34" charset="0"/>
              <a:buChar char="•"/>
            </a:pPr>
            <a:r>
              <a:rPr lang="ar-SY" sz="2000" dirty="0"/>
              <a:t>رمز حسابات </a:t>
            </a:r>
            <a:r>
              <a:rPr lang="en-US" sz="2000" dirty="0"/>
              <a:t>COA، </a:t>
            </a:r>
            <a:r>
              <a:rPr lang="ar-SY" sz="2000" dirty="0"/>
              <a:t>والمعروف أيضًا باسم هيكل تقسيم التكاليف. غالبًا ما يتضمن هذا الرمز تكاليف غير مُدرجة في الجدول الزمني، مثل التأمينات والنفقات العامة. في هذه الحالة، يُمثّل هيكل تقسيم العمل </a:t>
            </a:r>
            <a:r>
              <a:rPr lang="en-US" sz="2000" dirty="0"/>
              <a:t>WBS </a:t>
            </a:r>
            <a:r>
              <a:rPr lang="ar-SY" sz="2000" dirty="0"/>
              <a:t>جزءًا من </a:t>
            </a:r>
            <a:r>
              <a:rPr lang="en-US" sz="2000" dirty="0"/>
              <a:t>COA.</a:t>
            </a:r>
          </a:p>
          <a:p>
            <a:pPr marL="285750" indent="-285750" algn="r" rtl="1">
              <a:lnSpc>
                <a:spcPct val="150000"/>
              </a:lnSpc>
              <a:buFont typeface="Arial" panose="020B0604020202020204" pitchFamily="34" charset="0"/>
              <a:buChar char="•"/>
            </a:pPr>
            <a:r>
              <a:rPr lang="ar-SY" sz="2000" dirty="0"/>
              <a:t>هيكل تقسيم تنظيم </a:t>
            </a:r>
            <a:r>
              <a:rPr lang="en-US" sz="2000" dirty="0"/>
              <a:t>OBS، </a:t>
            </a:r>
            <a:r>
              <a:rPr lang="ar-SY" sz="2000" dirty="0"/>
              <a:t>ويُظهر الهيكل الإداري الهرمي للمشروع. يحتوي </a:t>
            </a:r>
            <a:r>
              <a:rPr lang="ar-SY" sz="2000" dirty="0" err="1"/>
              <a:t>بريمافيرا</a:t>
            </a:r>
            <a:r>
              <a:rPr lang="ar-SY" sz="2000" dirty="0"/>
              <a:t> على حقل مُحدد مسبقًا لهذا الهيكل.</a:t>
            </a:r>
          </a:p>
          <a:p>
            <a:pPr marL="285750" indent="-285750" algn="r" rtl="1">
              <a:lnSpc>
                <a:spcPct val="150000"/>
              </a:lnSpc>
              <a:buFont typeface="Arial" panose="020B0604020202020204" pitchFamily="34" charset="0"/>
              <a:buChar char="•"/>
            </a:pPr>
            <a:r>
              <a:rPr lang="ar-SY" sz="2000" dirty="0"/>
              <a:t>هيكل تقسيم العقود </a:t>
            </a:r>
            <a:r>
              <a:rPr lang="en-US" sz="2000" dirty="0"/>
              <a:t>CBS، </a:t>
            </a:r>
            <a:r>
              <a:rPr lang="ar-SY" sz="2000" dirty="0"/>
              <a:t>ويُظهر تقسيم العقود إلى عناصر.</a:t>
            </a:r>
          </a:p>
          <a:p>
            <a:pPr marL="285750" indent="-285750" algn="r" rtl="1">
              <a:lnSpc>
                <a:spcPct val="150000"/>
              </a:lnSpc>
              <a:buFont typeface="Arial" panose="020B0604020202020204" pitchFamily="34" charset="0"/>
              <a:buChar char="•"/>
            </a:pPr>
            <a:r>
              <a:rPr lang="ar-SY" sz="2000" dirty="0"/>
              <a:t>هيكل تقسيم نظام </a:t>
            </a:r>
            <a:r>
              <a:rPr lang="en-US" sz="2000" dirty="0"/>
              <a:t>SBS، </a:t>
            </a:r>
            <a:r>
              <a:rPr lang="ar-SY" sz="2000" dirty="0"/>
              <a:t>وهو أسلوب هندسي لتقسيم نظام مُعقد إلى عناصر.</a:t>
            </a:r>
          </a:p>
          <a:p>
            <a:pPr marL="285750" indent="-285750" algn="r" rtl="1">
              <a:lnSpc>
                <a:spcPct val="150000"/>
              </a:lnSpc>
              <a:buFont typeface="Arial" panose="020B0604020202020204" pitchFamily="34" charset="0"/>
              <a:buChar char="•"/>
            </a:pPr>
            <a:r>
              <a:rPr lang="ar-SY" sz="2000" dirty="0"/>
              <a:t>هيكل تقسيم المنتج </a:t>
            </a:r>
            <a:r>
              <a:rPr lang="en-US" sz="2000" dirty="0"/>
              <a:t>PBS، </a:t>
            </a:r>
            <a:r>
              <a:rPr lang="ar-SY" sz="2000" dirty="0"/>
              <a:t>وهو مصطلح في </a:t>
            </a:r>
            <a:r>
              <a:rPr lang="en-US" sz="2000" dirty="0"/>
              <a:t>PRINCE2 </a:t>
            </a:r>
            <a:r>
              <a:rPr lang="ar-SY" sz="2000" dirty="0"/>
              <a:t>يُستخدم لتقسيم مُخرجات المشروع تحت عنوانين: إدارة المشاريع ومنتجات المتخصصين.</a:t>
            </a:r>
          </a:p>
        </p:txBody>
      </p:sp>
    </p:spTree>
    <p:extLst>
      <p:ext uri="{BB962C8B-B14F-4D97-AF65-F5344CB8AC3E}">
        <p14:creationId xmlns:p14="http://schemas.microsoft.com/office/powerpoint/2010/main" val="502328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5" name="عنصر نائب للمحتوى 2">
            <a:extLst>
              <a:ext uri="{FF2B5EF4-FFF2-40B4-BE49-F238E27FC236}">
                <a16:creationId xmlns:a16="http://schemas.microsoft.com/office/drawing/2014/main" id="{C0566A7C-1372-EBD9-FFEE-F00CE9BCC0D1}"/>
              </a:ext>
            </a:extLst>
          </p:cNvPr>
          <p:cNvSpPr txBox="1">
            <a:spLocks/>
          </p:cNvSpPr>
          <p:nvPr/>
        </p:nvSpPr>
        <p:spPr>
          <a:xfrm>
            <a:off x="323850" y="1109525"/>
            <a:ext cx="11868150" cy="252094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defRPr/>
            </a:pPr>
            <a:r>
              <a:rPr lang="en-US" sz="1800" b="1" i="1" dirty="0"/>
              <a:t>Select the percent complete type based on how you report progress for the activity. </a:t>
            </a:r>
          </a:p>
          <a:p>
            <a:pPr algn="l">
              <a:defRPr/>
            </a:pPr>
            <a:r>
              <a:rPr lang="en-US" sz="1800" dirty="0"/>
              <a:t>Select </a:t>
            </a:r>
            <a:r>
              <a:rPr lang="en-US" sz="1800" b="1" i="1" dirty="0"/>
              <a:t>Physical Percent Complete</a:t>
            </a:r>
            <a:r>
              <a:rPr lang="en-US" sz="1800" dirty="0"/>
              <a:t> when activity progress can most easily be reported based on personal judgment. Enter the activity percent complete. </a:t>
            </a:r>
          </a:p>
          <a:p>
            <a:pPr algn="l">
              <a:defRPr/>
            </a:pPr>
            <a:r>
              <a:rPr lang="en-US" sz="1800" dirty="0"/>
              <a:t>Select </a:t>
            </a:r>
            <a:r>
              <a:rPr lang="en-US" sz="1800" b="1" i="1" dirty="0"/>
              <a:t>Duration </a:t>
            </a:r>
            <a:r>
              <a:rPr lang="en-US" sz="1800" dirty="0"/>
              <a:t>when activity progress can be easily reported in terms of actual calendar days of work remaining.</a:t>
            </a:r>
          </a:p>
          <a:p>
            <a:pPr>
              <a:defRPr/>
            </a:pPr>
            <a:r>
              <a:rPr lang="en-US" sz="1800" dirty="0"/>
              <a:t> </a:t>
            </a:r>
            <a:r>
              <a:rPr lang="en-US" sz="1800" b="1" dirty="0"/>
              <a:t>Duration % </a:t>
            </a:r>
            <a:r>
              <a:rPr lang="en-US" sz="1800" b="1" dirty="0" err="1"/>
              <a:t>Cmp</a:t>
            </a:r>
            <a:r>
              <a:rPr lang="en-US" sz="1800" b="1" dirty="0"/>
              <a:t> = [(Original Duration – Rem Duration) / Original Duration] x 100</a:t>
            </a:r>
          </a:p>
          <a:p>
            <a:pPr algn="l">
              <a:defRPr/>
            </a:pPr>
            <a:r>
              <a:rPr lang="en-US" sz="1800" dirty="0"/>
              <a:t>Select </a:t>
            </a:r>
            <a:r>
              <a:rPr lang="en-US" sz="1800" b="1" i="1" dirty="0"/>
              <a:t>Units</a:t>
            </a:r>
            <a:r>
              <a:rPr lang="en-US" sz="1800" dirty="0"/>
              <a:t> when progress is best reported based on the work effort that has been accomplished and how much effort remains. Enter the actual and remaining units.  </a:t>
            </a:r>
            <a:r>
              <a:rPr lang="en-US" sz="1800" b="1" dirty="0"/>
              <a:t>Units % </a:t>
            </a:r>
            <a:r>
              <a:rPr lang="en-US" sz="1800" b="1" dirty="0" err="1"/>
              <a:t>Cmp</a:t>
            </a:r>
            <a:r>
              <a:rPr lang="en-US" sz="1800" b="1" dirty="0"/>
              <a:t> = [Actual Units / At Completion Units] x 100</a:t>
            </a:r>
            <a:endParaRPr lang="ar-SY" sz="1800" b="1" dirty="0"/>
          </a:p>
        </p:txBody>
      </p:sp>
      <p:sp>
        <p:nvSpPr>
          <p:cNvPr id="8" name="عنوان 1">
            <a:extLst>
              <a:ext uri="{FF2B5EF4-FFF2-40B4-BE49-F238E27FC236}">
                <a16:creationId xmlns:a16="http://schemas.microsoft.com/office/drawing/2014/main" id="{C697BBB2-5371-2889-7904-26F70F08F186}"/>
              </a:ext>
            </a:extLst>
          </p:cNvPr>
          <p:cNvSpPr txBox="1">
            <a:spLocks/>
          </p:cNvSpPr>
          <p:nvPr/>
        </p:nvSpPr>
        <p:spPr>
          <a:xfrm>
            <a:off x="-1317381" y="172150"/>
            <a:ext cx="8229600" cy="6048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altLang="ar-SY" sz="3200" b="1">
                <a:solidFill>
                  <a:srgbClr val="FF0000"/>
                </a:solidFill>
                <a:effectLst>
                  <a:outerShdw blurRad="38100" dist="38100" dir="2700000" algn="tl">
                    <a:srgbClr val="000000">
                      <a:alpha val="43137"/>
                    </a:srgbClr>
                  </a:outerShdw>
                </a:effectLst>
              </a:rPr>
              <a:t>Understanding % Complete Types</a:t>
            </a:r>
            <a:endParaRPr lang="ar-SY" altLang="ar-SY" sz="3200" b="1" dirty="0">
              <a:solidFill>
                <a:srgbClr val="FF0000"/>
              </a:solidFill>
              <a:effectLst>
                <a:outerShdw blurRad="38100" dist="38100" dir="2700000" algn="tl">
                  <a:srgbClr val="000000">
                    <a:alpha val="43137"/>
                  </a:srgbClr>
                </a:outerShdw>
              </a:effectLst>
            </a:endParaRPr>
          </a:p>
        </p:txBody>
      </p:sp>
      <p:sp>
        <p:nvSpPr>
          <p:cNvPr id="11" name="مربع نص 10">
            <a:extLst>
              <a:ext uri="{FF2B5EF4-FFF2-40B4-BE49-F238E27FC236}">
                <a16:creationId xmlns:a16="http://schemas.microsoft.com/office/drawing/2014/main" id="{3EA39EA6-BCA7-A88E-5D4F-75C740837371}"/>
              </a:ext>
            </a:extLst>
          </p:cNvPr>
          <p:cNvSpPr txBox="1"/>
          <p:nvPr/>
        </p:nvSpPr>
        <p:spPr>
          <a:xfrm>
            <a:off x="501893" y="3209957"/>
            <a:ext cx="11188211" cy="3584379"/>
          </a:xfrm>
          <a:prstGeom prst="rect">
            <a:avLst/>
          </a:prstGeom>
          <a:noFill/>
        </p:spPr>
        <p:txBody>
          <a:bodyPr wrap="square">
            <a:spAutoFit/>
          </a:bodyPr>
          <a:lstStyle/>
          <a:p>
            <a:pPr algn="r" rtl="1">
              <a:lnSpc>
                <a:spcPct val="150000"/>
              </a:lnSpc>
            </a:pPr>
            <a:r>
              <a:rPr lang="ar-SY" sz="2200" b="1" i="1" dirty="0"/>
              <a:t>اختر نوع نسبة الإنجاز بناءً على كيفية الإبلاغ عن تقدم النشاط.</a:t>
            </a:r>
          </a:p>
          <a:p>
            <a:pPr algn="r" rtl="1">
              <a:lnSpc>
                <a:spcPct val="150000"/>
              </a:lnSpc>
            </a:pPr>
            <a:r>
              <a:rPr lang="ar-SY" sz="2200" b="1" dirty="0"/>
              <a:t>اختر "نسبة الإنجاز الفعلي" عندما يكون الإبلاغ عن تقدم النشاط أسهل بناءً على تقديرك الشخصي. أدخل نسبة الإنجاز للنشاط.</a:t>
            </a:r>
          </a:p>
          <a:p>
            <a:pPr algn="r" rtl="1">
              <a:lnSpc>
                <a:spcPct val="150000"/>
              </a:lnSpc>
            </a:pPr>
            <a:r>
              <a:rPr lang="ar-SY" sz="2200" b="1" dirty="0"/>
              <a:t>اختر "المدة" عندما يكون الإبلاغ عن تقدم النشاط أسهل من حيث أيام العمل المتبقية الفعلية.</a:t>
            </a:r>
          </a:p>
          <a:p>
            <a:pPr algn="r" rtl="1">
              <a:lnSpc>
                <a:spcPct val="150000"/>
              </a:lnSpc>
            </a:pPr>
            <a:r>
              <a:rPr lang="ar-SY" sz="2200" b="1" dirty="0"/>
              <a:t>المدة (% من أيام العمل المتبقية) = [(المدة الأصلية - المدة المتبقية) / المدة الأصلية] × ١٠٠</a:t>
            </a:r>
          </a:p>
          <a:p>
            <a:pPr algn="r" rtl="1">
              <a:lnSpc>
                <a:spcPct val="150000"/>
              </a:lnSpc>
            </a:pPr>
            <a:r>
              <a:rPr lang="ar-SY" sz="2200" b="1" dirty="0"/>
              <a:t>اختر "الوحدات" عندما يكون الإبلاغ عن التقدم أفضل بناءً على جهد العمل المنجز ومقدار الجهد المتبقي. أدخل الوحدات الفعلية والمتبقية.  الوحدات (% من أيام العمل المتبقية) = [الوحدات الفعلية / وحدات الإنجاز] × ١٠٠</a:t>
            </a:r>
          </a:p>
        </p:txBody>
      </p:sp>
    </p:spTree>
    <p:extLst>
      <p:ext uri="{BB962C8B-B14F-4D97-AF65-F5344CB8AC3E}">
        <p14:creationId xmlns:p14="http://schemas.microsoft.com/office/powerpoint/2010/main" val="1806555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5" name="عنوان 1">
            <a:extLst>
              <a:ext uri="{FF2B5EF4-FFF2-40B4-BE49-F238E27FC236}">
                <a16:creationId xmlns:a16="http://schemas.microsoft.com/office/drawing/2014/main" id="{B81FBD7B-B2BA-5A2A-E2F4-84C469F8419D}"/>
              </a:ext>
            </a:extLst>
          </p:cNvPr>
          <p:cNvSpPr txBox="1">
            <a:spLocks/>
          </p:cNvSpPr>
          <p:nvPr/>
        </p:nvSpPr>
        <p:spPr bwMode="auto">
          <a:xfrm>
            <a:off x="-1059802" y="152774"/>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ar-SY"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Updating the Schedule</a:t>
            </a:r>
            <a:endParaRPr kumimoji="0" lang="ar-SY" altLang="ar-SY"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8" name="مربع نص 1">
            <a:extLst>
              <a:ext uri="{FF2B5EF4-FFF2-40B4-BE49-F238E27FC236}">
                <a16:creationId xmlns:a16="http://schemas.microsoft.com/office/drawing/2014/main" id="{F38E4897-7118-ACB0-9414-7EEFC0638C0E}"/>
              </a:ext>
            </a:extLst>
          </p:cNvPr>
          <p:cNvSpPr txBox="1">
            <a:spLocks noChangeArrowheads="1"/>
          </p:cNvSpPr>
          <p:nvPr/>
        </p:nvSpPr>
        <p:spPr bwMode="auto">
          <a:xfrm>
            <a:off x="395288" y="1268413"/>
            <a:ext cx="11796712"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eaLnBrk="1" fontAlgn="base" hangingPunct="1">
              <a:spcBef>
                <a:spcPct val="0"/>
              </a:spcBef>
              <a:spcAft>
                <a:spcPct val="0"/>
              </a:spcAft>
            </a:pPr>
            <a:r>
              <a:rPr lang="en-US" altLang="ar-SY" sz="2400" dirty="0">
                <a:solidFill>
                  <a:prstClr val="black"/>
                </a:solidFill>
                <a:latin typeface="Arial" panose="020B0604020202020204" pitchFamily="34" charset="0"/>
              </a:rPr>
              <a:t>The schedule Actual Dates and Remaining Durations may be updated :</a:t>
            </a:r>
          </a:p>
          <a:p>
            <a:pPr lvl="1" eaLnBrk="1" fontAlgn="base" hangingPunct="1">
              <a:spcBef>
                <a:spcPct val="0"/>
              </a:spcBef>
              <a:spcAft>
                <a:spcPct val="0"/>
              </a:spcAft>
              <a:buFont typeface="Arial" panose="020B0604020202020204" pitchFamily="34" charset="0"/>
              <a:buChar char="•"/>
            </a:pPr>
            <a:r>
              <a:rPr lang="en-US" altLang="ar-SY" sz="2400" dirty="0">
                <a:solidFill>
                  <a:prstClr val="black"/>
                </a:solidFill>
                <a:latin typeface="Arial" panose="020B0604020202020204" pitchFamily="34" charset="0"/>
              </a:rPr>
              <a:t>In the Status Tab of the Details form by checking the </a:t>
            </a:r>
            <a:r>
              <a:rPr lang="en-US" altLang="ar-SY" sz="2400" b="1" dirty="0">
                <a:solidFill>
                  <a:prstClr val="black"/>
                </a:solidFill>
                <a:latin typeface="Arial" panose="020B0604020202020204" pitchFamily="34" charset="0"/>
              </a:rPr>
              <a:t>Started</a:t>
            </a:r>
            <a:r>
              <a:rPr lang="en-US" altLang="ar-SY" sz="2400" dirty="0">
                <a:solidFill>
                  <a:prstClr val="black"/>
                </a:solidFill>
                <a:latin typeface="Arial" panose="020B0604020202020204" pitchFamily="34" charset="0"/>
              </a:rPr>
              <a:t> and </a:t>
            </a:r>
            <a:r>
              <a:rPr lang="en-US" altLang="ar-SY" sz="2400" b="1" dirty="0">
                <a:solidFill>
                  <a:prstClr val="black"/>
                </a:solidFill>
                <a:latin typeface="Arial" panose="020B0604020202020204" pitchFamily="34" charset="0"/>
              </a:rPr>
              <a:t>Finished</a:t>
            </a:r>
            <a:r>
              <a:rPr lang="en-US" altLang="ar-SY" sz="2400" dirty="0">
                <a:solidFill>
                  <a:prstClr val="black"/>
                </a:solidFill>
                <a:latin typeface="Arial" panose="020B0604020202020204" pitchFamily="34" charset="0"/>
              </a:rPr>
              <a:t> boxes and adjusting the dates , or </a:t>
            </a:r>
          </a:p>
          <a:p>
            <a:pPr lvl="1" eaLnBrk="1" fontAlgn="base" hangingPunct="1">
              <a:spcBef>
                <a:spcPct val="0"/>
              </a:spcBef>
              <a:spcAft>
                <a:spcPct val="0"/>
              </a:spcAft>
              <a:buFont typeface="Arial" panose="020B0604020202020204" pitchFamily="34" charset="0"/>
              <a:buChar char="•"/>
            </a:pPr>
            <a:r>
              <a:rPr lang="en-US" altLang="ar-SY" sz="2400" dirty="0">
                <a:solidFill>
                  <a:prstClr val="black"/>
                </a:solidFill>
                <a:latin typeface="Arial" panose="020B0604020202020204" pitchFamily="34" charset="0"/>
              </a:rPr>
              <a:t>Using the </a:t>
            </a:r>
            <a:r>
              <a:rPr lang="en-US" altLang="ar-SY" sz="2400" b="1" dirty="0">
                <a:solidFill>
                  <a:prstClr val="black"/>
                </a:solidFill>
                <a:latin typeface="Arial" panose="020B0604020202020204" pitchFamily="34" charset="0"/>
              </a:rPr>
              <a:t>Actual Start </a:t>
            </a:r>
            <a:r>
              <a:rPr lang="en-US" altLang="ar-SY" sz="2400" dirty="0">
                <a:solidFill>
                  <a:prstClr val="black"/>
                </a:solidFill>
                <a:latin typeface="Arial" panose="020B0604020202020204" pitchFamily="34" charset="0"/>
              </a:rPr>
              <a:t>and </a:t>
            </a:r>
            <a:r>
              <a:rPr lang="en-US" altLang="ar-SY" sz="2400" b="1" dirty="0">
                <a:solidFill>
                  <a:prstClr val="black"/>
                </a:solidFill>
                <a:latin typeface="Arial" panose="020B0604020202020204" pitchFamily="34" charset="0"/>
              </a:rPr>
              <a:t>Actual Finish </a:t>
            </a:r>
            <a:r>
              <a:rPr lang="en-US" altLang="ar-SY" sz="2400" dirty="0">
                <a:solidFill>
                  <a:prstClr val="black"/>
                </a:solidFill>
                <a:latin typeface="Arial" panose="020B0604020202020204" pitchFamily="34" charset="0"/>
              </a:rPr>
              <a:t>Columns: </a:t>
            </a:r>
            <a:endParaRPr lang="ar-SY" altLang="ar-SY" sz="2400" dirty="0">
              <a:solidFill>
                <a:prstClr val="black"/>
              </a:solidFill>
              <a:latin typeface="Arial" panose="020B0604020202020204" pitchFamily="34" charset="0"/>
            </a:endParaRPr>
          </a:p>
        </p:txBody>
      </p:sp>
      <p:pic>
        <p:nvPicPr>
          <p:cNvPr id="10" name="Picture 5">
            <a:extLst>
              <a:ext uri="{FF2B5EF4-FFF2-40B4-BE49-F238E27FC236}">
                <a16:creationId xmlns:a16="http://schemas.microsoft.com/office/drawing/2014/main" id="{B76C893B-7E13-29A7-797C-BF6E72DC059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67" y="2838073"/>
            <a:ext cx="6315075" cy="2152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مربع نص 11">
            <a:extLst>
              <a:ext uri="{FF2B5EF4-FFF2-40B4-BE49-F238E27FC236}">
                <a16:creationId xmlns:a16="http://schemas.microsoft.com/office/drawing/2014/main" id="{F46C346C-B65E-DBCA-AF45-286AAE5AF478}"/>
              </a:ext>
            </a:extLst>
          </p:cNvPr>
          <p:cNvSpPr txBox="1"/>
          <p:nvPr/>
        </p:nvSpPr>
        <p:spPr>
          <a:xfrm>
            <a:off x="6501444" y="2973196"/>
            <a:ext cx="5338864" cy="2793842"/>
          </a:xfrm>
          <a:prstGeom prst="rect">
            <a:avLst/>
          </a:prstGeom>
          <a:noFill/>
        </p:spPr>
        <p:txBody>
          <a:bodyPr wrap="square">
            <a:spAutoFit/>
          </a:bodyPr>
          <a:lstStyle/>
          <a:p>
            <a:pPr algn="r" rtl="1">
              <a:lnSpc>
                <a:spcPct val="150000"/>
              </a:lnSpc>
            </a:pPr>
            <a:r>
              <a:rPr lang="ar-SY" sz="2400" dirty="0"/>
              <a:t>يمكن تحديث التواريخ الفعلية والمدد المتبقية للجدول الزمني:</a:t>
            </a:r>
          </a:p>
          <a:p>
            <a:pPr algn="r" rtl="1">
              <a:lnSpc>
                <a:spcPct val="150000"/>
              </a:lnSpc>
            </a:pPr>
            <a:r>
              <a:rPr lang="ar-SY" sz="2400" dirty="0"/>
              <a:t>في تبويب "الحالة" ضمن نموذج "التفاصيل"، حدد خانتي "البدء" و"الانتهاء" وضبط التواريخ، أو باستخدام عمودي "</a:t>
            </a:r>
            <a:r>
              <a:rPr lang="ar-SY" sz="2400" b="1" dirty="0"/>
              <a:t>البدء الفعلي</a:t>
            </a:r>
            <a:r>
              <a:rPr lang="ar-SY" sz="2400" dirty="0"/>
              <a:t>" و"</a:t>
            </a:r>
            <a:r>
              <a:rPr lang="ar-SY" sz="2400" b="1" dirty="0"/>
              <a:t>الانتهاء الفعلي</a:t>
            </a:r>
            <a:r>
              <a:rPr lang="ar-SY" sz="2400" dirty="0"/>
              <a:t>":</a:t>
            </a:r>
          </a:p>
        </p:txBody>
      </p:sp>
    </p:spTree>
    <p:extLst>
      <p:ext uri="{BB962C8B-B14F-4D97-AF65-F5344CB8AC3E}">
        <p14:creationId xmlns:p14="http://schemas.microsoft.com/office/powerpoint/2010/main" val="306417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0" y="6480946"/>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5" name="عنوان 1">
            <a:extLst>
              <a:ext uri="{FF2B5EF4-FFF2-40B4-BE49-F238E27FC236}">
                <a16:creationId xmlns:a16="http://schemas.microsoft.com/office/drawing/2014/main" id="{01F83FB4-F703-10C2-8A18-6552A3ADCC4C}"/>
              </a:ext>
            </a:extLst>
          </p:cNvPr>
          <p:cNvSpPr txBox="1">
            <a:spLocks/>
          </p:cNvSpPr>
          <p:nvPr/>
        </p:nvSpPr>
        <p:spPr bwMode="auto">
          <a:xfrm>
            <a:off x="-1059802" y="173037"/>
            <a:ext cx="82296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ar-SY"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Scheduling the Project</a:t>
            </a:r>
            <a:endParaRPr kumimoji="0" lang="ar-SY" altLang="ar-SY"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8" name="مربع نص 1">
            <a:extLst>
              <a:ext uri="{FF2B5EF4-FFF2-40B4-BE49-F238E27FC236}">
                <a16:creationId xmlns:a16="http://schemas.microsoft.com/office/drawing/2014/main" id="{6EE77D4D-7D19-42C0-C15B-44F16784FFBB}"/>
              </a:ext>
            </a:extLst>
          </p:cNvPr>
          <p:cNvSpPr txBox="1">
            <a:spLocks noChangeArrowheads="1"/>
          </p:cNvSpPr>
          <p:nvPr/>
        </p:nvSpPr>
        <p:spPr bwMode="auto">
          <a:xfrm>
            <a:off x="611188" y="1120676"/>
            <a:ext cx="11299458"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eaLnBrk="1" fontAlgn="base" hangingPunct="1">
              <a:spcBef>
                <a:spcPct val="0"/>
              </a:spcBef>
              <a:spcAft>
                <a:spcPct val="0"/>
              </a:spcAft>
            </a:pPr>
            <a:r>
              <a:rPr lang="en-US" altLang="ar-SY" sz="2400" dirty="0">
                <a:solidFill>
                  <a:prstClr val="black"/>
                </a:solidFill>
                <a:latin typeface="Arial" panose="020B0604020202020204" pitchFamily="34" charset="0"/>
              </a:rPr>
              <a:t>At any time , but usually after some or all the activities have been updated , the project is scheduled form by:</a:t>
            </a:r>
          </a:p>
          <a:p>
            <a:pPr lvl="1" eaLnBrk="1" fontAlgn="base" hangingPunct="1">
              <a:spcBef>
                <a:spcPct val="0"/>
              </a:spcBef>
              <a:spcAft>
                <a:spcPct val="0"/>
              </a:spcAft>
              <a:buFont typeface="Arial" panose="020B0604020202020204" pitchFamily="34" charset="0"/>
              <a:buChar char="•"/>
            </a:pPr>
            <a:r>
              <a:rPr lang="en-US" altLang="ar-SY" sz="2400" dirty="0">
                <a:solidFill>
                  <a:prstClr val="black"/>
                </a:solidFill>
                <a:latin typeface="Arial" panose="020B0604020202020204" pitchFamily="34" charset="0"/>
              </a:rPr>
              <a:t>Select </a:t>
            </a:r>
            <a:r>
              <a:rPr lang="en-US" altLang="ar-SY" sz="2400" b="1" dirty="0">
                <a:solidFill>
                  <a:prstClr val="black"/>
                </a:solidFill>
                <a:latin typeface="Arial" panose="020B0604020202020204" pitchFamily="34" charset="0"/>
              </a:rPr>
              <a:t>Tools</a:t>
            </a:r>
            <a:r>
              <a:rPr lang="en-US" altLang="ar-SY" sz="2400" dirty="0">
                <a:solidFill>
                  <a:prstClr val="black"/>
                </a:solidFill>
                <a:latin typeface="Arial" panose="020B0604020202020204" pitchFamily="34" charset="0"/>
              </a:rPr>
              <a:t> ,</a:t>
            </a:r>
            <a:r>
              <a:rPr lang="en-US" altLang="ar-SY" sz="2400" b="1" dirty="0">
                <a:solidFill>
                  <a:prstClr val="black"/>
                </a:solidFill>
                <a:latin typeface="Arial" panose="020B0604020202020204" pitchFamily="34" charset="0"/>
              </a:rPr>
              <a:t>Schedule</a:t>
            </a:r>
            <a:r>
              <a:rPr lang="en-US" altLang="ar-SY" sz="2400" dirty="0">
                <a:solidFill>
                  <a:prstClr val="black"/>
                </a:solidFill>
                <a:latin typeface="Arial" panose="020B0604020202020204" pitchFamily="34" charset="0"/>
              </a:rPr>
              <a:t> or </a:t>
            </a:r>
          </a:p>
          <a:p>
            <a:pPr lvl="1" eaLnBrk="1" fontAlgn="base" hangingPunct="1">
              <a:spcBef>
                <a:spcPct val="0"/>
              </a:spcBef>
              <a:spcAft>
                <a:spcPct val="0"/>
              </a:spcAft>
              <a:buFont typeface="Arial" panose="020B0604020202020204" pitchFamily="34" charset="0"/>
              <a:buChar char="•"/>
            </a:pPr>
            <a:r>
              <a:rPr lang="en-US" altLang="ar-SY" sz="2400" dirty="0">
                <a:solidFill>
                  <a:prstClr val="black"/>
                </a:solidFill>
                <a:latin typeface="Arial" panose="020B0604020202020204" pitchFamily="34" charset="0"/>
              </a:rPr>
              <a:t>Press the </a:t>
            </a:r>
            <a:r>
              <a:rPr lang="en-US" altLang="ar-SY" sz="2400" b="1" dirty="0">
                <a:solidFill>
                  <a:prstClr val="black"/>
                </a:solidFill>
                <a:latin typeface="Arial" panose="020B0604020202020204" pitchFamily="34" charset="0"/>
              </a:rPr>
              <a:t>F9</a:t>
            </a:r>
            <a:r>
              <a:rPr lang="en-US" altLang="ar-SY" sz="2400" dirty="0">
                <a:solidFill>
                  <a:prstClr val="black"/>
                </a:solidFill>
                <a:latin typeface="Arial" panose="020B0604020202020204" pitchFamily="34" charset="0"/>
              </a:rPr>
              <a:t> Key ,or</a:t>
            </a:r>
          </a:p>
          <a:p>
            <a:pPr lvl="1" eaLnBrk="1" fontAlgn="base" hangingPunct="1">
              <a:spcBef>
                <a:spcPct val="0"/>
              </a:spcBef>
              <a:spcAft>
                <a:spcPct val="0"/>
              </a:spcAft>
              <a:buFont typeface="Arial" panose="020B0604020202020204" pitchFamily="34" charset="0"/>
              <a:buChar char="•"/>
            </a:pPr>
            <a:r>
              <a:rPr lang="en-US" altLang="ar-SY" sz="2400" dirty="0">
                <a:solidFill>
                  <a:prstClr val="black"/>
                </a:solidFill>
                <a:latin typeface="Arial" panose="020B0604020202020204" pitchFamily="34" charset="0"/>
              </a:rPr>
              <a:t>Click on the Icon</a:t>
            </a:r>
          </a:p>
          <a:p>
            <a:pPr eaLnBrk="1" fontAlgn="base" hangingPunct="1">
              <a:spcBef>
                <a:spcPct val="0"/>
              </a:spcBef>
              <a:spcAft>
                <a:spcPct val="0"/>
              </a:spcAft>
            </a:pPr>
            <a:r>
              <a:rPr lang="en-US" altLang="ar-SY" sz="2400" dirty="0">
                <a:solidFill>
                  <a:prstClr val="black"/>
                </a:solidFill>
                <a:latin typeface="Arial" panose="020B0604020202020204" pitchFamily="34" charset="0"/>
              </a:rPr>
              <a:t>Select the revised </a:t>
            </a:r>
            <a:r>
              <a:rPr lang="en-US" altLang="ar-SY" sz="2400" b="1" dirty="0">
                <a:solidFill>
                  <a:prstClr val="black"/>
                </a:solidFill>
                <a:latin typeface="Arial" panose="020B0604020202020204" pitchFamily="34" charset="0"/>
              </a:rPr>
              <a:t>Current Data Date and Time </a:t>
            </a:r>
            <a:r>
              <a:rPr lang="en-US" altLang="ar-SY" sz="2400" dirty="0">
                <a:solidFill>
                  <a:prstClr val="black"/>
                </a:solidFill>
                <a:latin typeface="Arial" panose="020B0604020202020204" pitchFamily="34" charset="0"/>
              </a:rPr>
              <a:t>from the box:</a:t>
            </a:r>
            <a:endParaRPr lang="ar-SY" altLang="ar-SY" sz="2400" dirty="0">
              <a:solidFill>
                <a:prstClr val="black"/>
              </a:solidFill>
              <a:latin typeface="Arial" panose="020B0604020202020204" pitchFamily="34" charset="0"/>
            </a:endParaRPr>
          </a:p>
        </p:txBody>
      </p:sp>
      <p:pic>
        <p:nvPicPr>
          <p:cNvPr id="10" name="Picture 5">
            <a:extLst>
              <a:ext uri="{FF2B5EF4-FFF2-40B4-BE49-F238E27FC236}">
                <a16:creationId xmlns:a16="http://schemas.microsoft.com/office/drawing/2014/main" id="{8BBE7F7E-254D-F920-5D0D-C2A9BA19A5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5167" y="3585871"/>
            <a:ext cx="5219700" cy="2686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مربع نص 11">
            <a:extLst>
              <a:ext uri="{FF2B5EF4-FFF2-40B4-BE49-F238E27FC236}">
                <a16:creationId xmlns:a16="http://schemas.microsoft.com/office/drawing/2014/main" id="{F591EDC0-DDFE-26B3-475B-D6710313D751}"/>
              </a:ext>
            </a:extLst>
          </p:cNvPr>
          <p:cNvSpPr txBox="1"/>
          <p:nvPr/>
        </p:nvSpPr>
        <p:spPr>
          <a:xfrm>
            <a:off x="5556740" y="3234840"/>
            <a:ext cx="6353906" cy="3347840"/>
          </a:xfrm>
          <a:prstGeom prst="rect">
            <a:avLst/>
          </a:prstGeom>
          <a:noFill/>
        </p:spPr>
        <p:txBody>
          <a:bodyPr wrap="square">
            <a:spAutoFit/>
          </a:bodyPr>
          <a:lstStyle/>
          <a:p>
            <a:pPr marL="342900" indent="-342900" algn="r" rtl="1">
              <a:lnSpc>
                <a:spcPct val="150000"/>
              </a:lnSpc>
              <a:buFont typeface="Arial" panose="020B0604020202020204" pitchFamily="34" charset="0"/>
              <a:buChar char="•"/>
            </a:pPr>
            <a:r>
              <a:rPr lang="ar-SY" sz="2400" dirty="0"/>
              <a:t>في أي وقت، ولكن عادةً بعد تحديث بعض أو كل الأنشطة، يتم جدولة المشروع من خلال:</a:t>
            </a:r>
          </a:p>
          <a:p>
            <a:pPr marL="1171575" indent="-342900" algn="r" rtl="1">
              <a:lnSpc>
                <a:spcPct val="150000"/>
              </a:lnSpc>
              <a:buFont typeface="Arial" panose="020B0604020202020204" pitchFamily="34" charset="0"/>
              <a:buChar char="•"/>
              <a:tabLst>
                <a:tab pos="1077913" algn="l"/>
                <a:tab pos="5018088" algn="l"/>
              </a:tabLst>
            </a:pPr>
            <a:r>
              <a:rPr lang="ar-SY" sz="2400" dirty="0"/>
              <a:t>اختر أدوات، ثم جدولة، أو</a:t>
            </a:r>
          </a:p>
          <a:p>
            <a:pPr marL="1171575" indent="-342900" algn="r" rtl="1">
              <a:lnSpc>
                <a:spcPct val="150000"/>
              </a:lnSpc>
              <a:buFont typeface="Arial" panose="020B0604020202020204" pitchFamily="34" charset="0"/>
              <a:buChar char="•"/>
              <a:tabLst>
                <a:tab pos="1077913" algn="l"/>
                <a:tab pos="5018088" algn="l"/>
              </a:tabLst>
            </a:pPr>
            <a:r>
              <a:rPr lang="ar-SY" sz="2400" dirty="0"/>
              <a:t>اضغط على مفتاح </a:t>
            </a:r>
            <a:r>
              <a:rPr lang="en-US" sz="2400" dirty="0"/>
              <a:t>F9، </a:t>
            </a:r>
            <a:r>
              <a:rPr lang="ar-SY" sz="2400" dirty="0"/>
              <a:t>أو</a:t>
            </a:r>
          </a:p>
          <a:p>
            <a:pPr marL="1171575" indent="-342900" algn="r" rtl="1">
              <a:lnSpc>
                <a:spcPct val="150000"/>
              </a:lnSpc>
              <a:buFont typeface="Arial" panose="020B0604020202020204" pitchFamily="34" charset="0"/>
              <a:buChar char="•"/>
              <a:tabLst>
                <a:tab pos="1077913" algn="l"/>
                <a:tab pos="5018088" algn="l"/>
              </a:tabLst>
            </a:pPr>
            <a:r>
              <a:rPr lang="ar-SY" sz="2400" dirty="0"/>
              <a:t>انقر على الرمز</a:t>
            </a:r>
          </a:p>
          <a:p>
            <a:pPr marL="342900" indent="-342900" algn="r" rtl="1">
              <a:lnSpc>
                <a:spcPct val="150000"/>
              </a:lnSpc>
              <a:buFont typeface="Arial" panose="020B0604020202020204" pitchFamily="34" charset="0"/>
              <a:buChar char="•"/>
            </a:pPr>
            <a:r>
              <a:rPr lang="ar-SY" sz="2400" dirty="0"/>
              <a:t>حدد تاريخ ووقت البيانات الحالية المُعدّلة من المربع:</a:t>
            </a:r>
          </a:p>
        </p:txBody>
      </p:sp>
    </p:spTree>
    <p:extLst>
      <p:ext uri="{BB962C8B-B14F-4D97-AF65-F5344CB8AC3E}">
        <p14:creationId xmlns:p14="http://schemas.microsoft.com/office/powerpoint/2010/main" val="660041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5" name="عنوان 1">
            <a:extLst>
              <a:ext uri="{FF2B5EF4-FFF2-40B4-BE49-F238E27FC236}">
                <a16:creationId xmlns:a16="http://schemas.microsoft.com/office/drawing/2014/main" id="{E4578FCD-CD0E-1BF4-F3AE-579405D67A70}"/>
              </a:ext>
            </a:extLst>
          </p:cNvPr>
          <p:cNvSpPr txBox="1">
            <a:spLocks/>
          </p:cNvSpPr>
          <p:nvPr/>
        </p:nvSpPr>
        <p:spPr bwMode="auto">
          <a:xfrm>
            <a:off x="25400" y="115888"/>
            <a:ext cx="4996801"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en-US" alt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The main steps for monitoring progress are:</a:t>
            </a:r>
          </a:p>
        </p:txBody>
      </p:sp>
      <p:sp>
        <p:nvSpPr>
          <p:cNvPr id="8" name="عنصر نائب للمحتوى 2">
            <a:extLst>
              <a:ext uri="{FF2B5EF4-FFF2-40B4-BE49-F238E27FC236}">
                <a16:creationId xmlns:a16="http://schemas.microsoft.com/office/drawing/2014/main" id="{BC4F4B27-0E33-DC97-2FB7-09C221FBC111}"/>
              </a:ext>
            </a:extLst>
          </p:cNvPr>
          <p:cNvSpPr txBox="1">
            <a:spLocks/>
          </p:cNvSpPr>
          <p:nvPr/>
        </p:nvSpPr>
        <p:spPr bwMode="auto">
          <a:xfrm>
            <a:off x="395287" y="836613"/>
            <a:ext cx="11351235" cy="23989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Saving a Baseline schedule,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Record or mark-up progress as of a specific date, know as the Data Date,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Update the schedule,</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Comparing and Reporting actual progress against planned progress and revising the plan and schedule, if required,</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Before we set the Baseline you will need an understanding off:</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Primavera Date Fields, and</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 Scheduling options</a:t>
            </a:r>
            <a:endParaRPr kumimoji="0" lang="ar-SY"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sp>
        <p:nvSpPr>
          <p:cNvPr id="11" name="مربع نص 10">
            <a:extLst>
              <a:ext uri="{FF2B5EF4-FFF2-40B4-BE49-F238E27FC236}">
                <a16:creationId xmlns:a16="http://schemas.microsoft.com/office/drawing/2014/main" id="{CCED72E7-DB4E-E687-F46D-06263D5C29A2}"/>
              </a:ext>
            </a:extLst>
          </p:cNvPr>
          <p:cNvSpPr txBox="1"/>
          <p:nvPr/>
        </p:nvSpPr>
        <p:spPr>
          <a:xfrm>
            <a:off x="395287" y="2526955"/>
            <a:ext cx="11301043" cy="3901837"/>
          </a:xfrm>
          <a:prstGeom prst="rect">
            <a:avLst/>
          </a:prstGeom>
          <a:noFill/>
        </p:spPr>
        <p:txBody>
          <a:bodyPr wrap="square">
            <a:spAutoFit/>
          </a:bodyPr>
          <a:lstStyle/>
          <a:p>
            <a:pPr marL="342900" indent="-342900" algn="r" rtl="1">
              <a:lnSpc>
                <a:spcPct val="150000"/>
              </a:lnSpc>
              <a:buFont typeface="Arial" panose="020B0604020202020204" pitchFamily="34" charset="0"/>
              <a:buChar char="•"/>
            </a:pPr>
            <a:r>
              <a:rPr lang="ar-SY" sz="2400" b="1" dirty="0"/>
              <a:t>حفظ بيس لاين،</a:t>
            </a:r>
          </a:p>
          <a:p>
            <a:pPr marL="342900" indent="-342900" algn="r" rtl="1">
              <a:lnSpc>
                <a:spcPct val="150000"/>
              </a:lnSpc>
              <a:buFont typeface="Arial" panose="020B0604020202020204" pitchFamily="34" charset="0"/>
              <a:buChar char="•"/>
            </a:pPr>
            <a:r>
              <a:rPr lang="ar-SY" sz="2400" b="1" dirty="0"/>
              <a:t>تسجيل أو تحديد التقدم حتى تاريخ محدد، يُعرف باسم "تاريخ البيانات"،</a:t>
            </a:r>
          </a:p>
          <a:p>
            <a:pPr marL="342900" indent="-342900" algn="r" rtl="1">
              <a:lnSpc>
                <a:spcPct val="150000"/>
              </a:lnSpc>
              <a:buFont typeface="Arial" panose="020B0604020202020204" pitchFamily="34" charset="0"/>
              <a:buChar char="•"/>
            </a:pPr>
            <a:r>
              <a:rPr lang="ar-SY" sz="2400" b="1" dirty="0"/>
              <a:t>تحديث الجدول،</a:t>
            </a:r>
          </a:p>
          <a:p>
            <a:pPr marL="342900" indent="-342900" algn="r" rtl="1">
              <a:lnSpc>
                <a:spcPct val="150000"/>
              </a:lnSpc>
              <a:buFont typeface="Arial" panose="020B0604020202020204" pitchFamily="34" charset="0"/>
              <a:buChar char="•"/>
            </a:pPr>
            <a:r>
              <a:rPr lang="ar-SY" sz="2400" b="1" dirty="0"/>
              <a:t>مقارنة التقدم الفعلي بالتقدم المخطط له وتقديم التقارير عنه، ومراجعة الخطة والجدول، إذا لزم الأمر.</a:t>
            </a:r>
          </a:p>
          <a:p>
            <a:pPr marL="342900" indent="-342900" algn="r" rtl="1">
              <a:lnSpc>
                <a:spcPct val="150000"/>
              </a:lnSpc>
              <a:buFont typeface="Arial" panose="020B0604020202020204" pitchFamily="34" charset="0"/>
              <a:buChar char="•"/>
            </a:pPr>
            <a:r>
              <a:rPr lang="ar-SY" sz="2400" b="1" dirty="0"/>
              <a:t>قبل تحديد جدول أساسي، ستحتاج إلى فهم:</a:t>
            </a:r>
          </a:p>
          <a:p>
            <a:pPr marL="342900" indent="-342900" algn="r" rtl="1">
              <a:lnSpc>
                <a:spcPct val="150000"/>
              </a:lnSpc>
              <a:buFont typeface="Arial" panose="020B0604020202020204" pitchFamily="34" charset="0"/>
              <a:buChar char="•"/>
            </a:pPr>
            <a:r>
              <a:rPr lang="ar-SY" sz="2400" b="1" dirty="0"/>
              <a:t>حقول تاريخ </a:t>
            </a:r>
            <a:r>
              <a:rPr lang="ar-SY" sz="2400" b="1" dirty="0" err="1"/>
              <a:t>بريمافيرا</a:t>
            </a:r>
            <a:r>
              <a:rPr lang="ar-SY" sz="2400" b="1" dirty="0"/>
              <a:t>،</a:t>
            </a:r>
          </a:p>
          <a:p>
            <a:pPr marL="342900" indent="-342900" algn="r" rtl="1">
              <a:lnSpc>
                <a:spcPct val="150000"/>
              </a:lnSpc>
              <a:buFont typeface="Arial" panose="020B0604020202020204" pitchFamily="34" charset="0"/>
              <a:buChar char="•"/>
            </a:pPr>
            <a:r>
              <a:rPr lang="ar-SY" sz="2400" b="1" dirty="0"/>
              <a:t>وخيارات الجدولة.</a:t>
            </a:r>
          </a:p>
        </p:txBody>
      </p:sp>
    </p:spTree>
    <p:extLst>
      <p:ext uri="{BB962C8B-B14F-4D97-AF65-F5344CB8AC3E}">
        <p14:creationId xmlns:p14="http://schemas.microsoft.com/office/powerpoint/2010/main" val="1324513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8" name="عنوان 1">
            <a:extLst>
              <a:ext uri="{FF2B5EF4-FFF2-40B4-BE49-F238E27FC236}">
                <a16:creationId xmlns:a16="http://schemas.microsoft.com/office/drawing/2014/main" id="{8A539601-A8E4-8225-4EAA-BE7762B925DA}"/>
              </a:ext>
            </a:extLst>
          </p:cNvPr>
          <p:cNvSpPr txBox="1">
            <a:spLocks/>
          </p:cNvSpPr>
          <p:nvPr/>
        </p:nvSpPr>
        <p:spPr bwMode="auto">
          <a:xfrm>
            <a:off x="-1059802" y="121431"/>
            <a:ext cx="82296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rPr>
              <a:t>Understanding Date Fields</a:t>
            </a:r>
            <a:endParaRPr kumimoji="0" lang="ar-SY" altLang="ar-SY"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10" name="عنصر نائب للمحتوى 2">
            <a:extLst>
              <a:ext uri="{FF2B5EF4-FFF2-40B4-BE49-F238E27FC236}">
                <a16:creationId xmlns:a16="http://schemas.microsoft.com/office/drawing/2014/main" id="{8B771A1D-0487-92F0-1FB1-9FCD6C3D5293}"/>
              </a:ext>
            </a:extLst>
          </p:cNvPr>
          <p:cNvSpPr txBox="1">
            <a:spLocks/>
          </p:cNvSpPr>
          <p:nvPr/>
        </p:nvSpPr>
        <p:spPr bwMode="auto">
          <a:xfrm>
            <a:off x="539749" y="692479"/>
            <a:ext cx="10292373" cy="2628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There are a number of date fields including:</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Early Start and Early Finish</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Late Start and Late Finish</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Actual Start and Actual Finish</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Start and Finish</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Planned Start and Planned Finish</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Remaining Early Start and Finish</a:t>
            </a:r>
          </a:p>
          <a:p>
            <a:pPr marL="742950" marR="0" lvl="1" indent="-28575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Remaining Late Start and Finish.</a:t>
            </a:r>
            <a:endParaRPr kumimoji="0" lang="ar-SY" altLang="ar-SY" sz="18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sp>
        <p:nvSpPr>
          <p:cNvPr id="12" name="مربع نص 11">
            <a:extLst>
              <a:ext uri="{FF2B5EF4-FFF2-40B4-BE49-F238E27FC236}">
                <a16:creationId xmlns:a16="http://schemas.microsoft.com/office/drawing/2014/main" id="{F9A8D317-CD96-7846-1559-D085D878CC4D}"/>
              </a:ext>
            </a:extLst>
          </p:cNvPr>
          <p:cNvSpPr txBox="1"/>
          <p:nvPr/>
        </p:nvSpPr>
        <p:spPr>
          <a:xfrm>
            <a:off x="4572000" y="1916973"/>
            <a:ext cx="6635260" cy="4455835"/>
          </a:xfrm>
          <a:prstGeom prst="rect">
            <a:avLst/>
          </a:prstGeom>
          <a:noFill/>
        </p:spPr>
        <p:txBody>
          <a:bodyPr wrap="square">
            <a:spAutoFit/>
          </a:bodyPr>
          <a:lstStyle/>
          <a:p>
            <a:pPr marL="285750" indent="-285750" algn="r" rtl="1">
              <a:lnSpc>
                <a:spcPct val="150000"/>
              </a:lnSpc>
              <a:buFont typeface="Arial" panose="020B0604020202020204" pitchFamily="34" charset="0"/>
              <a:buChar char="•"/>
            </a:pPr>
            <a:r>
              <a:rPr lang="ar-SY" sz="2400" b="1" dirty="0"/>
              <a:t>هناك عدة حقول للتاريخ، بما في ذلك:</a:t>
            </a:r>
          </a:p>
          <a:p>
            <a:pPr marL="285750" indent="-285750" algn="r" rtl="1">
              <a:lnSpc>
                <a:spcPct val="150000"/>
              </a:lnSpc>
              <a:buFont typeface="Arial" panose="020B0604020202020204" pitchFamily="34" charset="0"/>
              <a:buChar char="•"/>
            </a:pPr>
            <a:r>
              <a:rPr lang="ar-SY" sz="2400" b="1" dirty="0"/>
              <a:t>البداية المبكرة والنهاية المبكرة</a:t>
            </a:r>
          </a:p>
          <a:p>
            <a:pPr marL="285750" indent="-285750" algn="r" rtl="1">
              <a:lnSpc>
                <a:spcPct val="150000"/>
              </a:lnSpc>
              <a:buFont typeface="Arial" panose="020B0604020202020204" pitchFamily="34" charset="0"/>
              <a:buChar char="•"/>
            </a:pPr>
            <a:r>
              <a:rPr lang="ar-SY" sz="2400" b="1" dirty="0"/>
              <a:t>البداية المتأخرة والنهاية المتأخرة</a:t>
            </a:r>
          </a:p>
          <a:p>
            <a:pPr marL="285750" indent="-285750" algn="r" rtl="1">
              <a:lnSpc>
                <a:spcPct val="150000"/>
              </a:lnSpc>
              <a:buFont typeface="Arial" panose="020B0604020202020204" pitchFamily="34" charset="0"/>
              <a:buChar char="•"/>
            </a:pPr>
            <a:r>
              <a:rPr lang="ar-SY" sz="2400" b="1" dirty="0"/>
              <a:t>البداية الفعلية والنهاية الفعلية</a:t>
            </a:r>
          </a:p>
          <a:p>
            <a:pPr marL="285750" indent="-285750" algn="r" rtl="1">
              <a:lnSpc>
                <a:spcPct val="150000"/>
              </a:lnSpc>
              <a:buFont typeface="Arial" panose="020B0604020202020204" pitchFamily="34" charset="0"/>
              <a:buChar char="•"/>
            </a:pPr>
            <a:r>
              <a:rPr lang="ar-SY" sz="2400" b="1" dirty="0"/>
              <a:t>البداية والنهاية</a:t>
            </a:r>
          </a:p>
          <a:p>
            <a:pPr marL="285750" indent="-285750" algn="r" rtl="1">
              <a:lnSpc>
                <a:spcPct val="150000"/>
              </a:lnSpc>
              <a:buFont typeface="Arial" panose="020B0604020202020204" pitchFamily="34" charset="0"/>
              <a:buChar char="•"/>
            </a:pPr>
            <a:r>
              <a:rPr lang="ar-SY" sz="2400" b="1" dirty="0"/>
              <a:t>البداية المخططة والنهاية المخططة</a:t>
            </a:r>
          </a:p>
          <a:p>
            <a:pPr marL="285750" indent="-285750" algn="r" rtl="1">
              <a:lnSpc>
                <a:spcPct val="150000"/>
              </a:lnSpc>
              <a:buFont typeface="Arial" panose="020B0604020202020204" pitchFamily="34" charset="0"/>
              <a:buChar char="•"/>
            </a:pPr>
            <a:r>
              <a:rPr lang="ar-SY" sz="2400" b="1" dirty="0"/>
              <a:t>البداية والنهاية المبكرة المتبقية</a:t>
            </a:r>
          </a:p>
          <a:p>
            <a:pPr marL="285750" indent="-285750" algn="r" rtl="1">
              <a:lnSpc>
                <a:spcPct val="150000"/>
              </a:lnSpc>
              <a:buFont typeface="Arial" panose="020B0604020202020204" pitchFamily="34" charset="0"/>
              <a:buChar char="•"/>
            </a:pPr>
            <a:r>
              <a:rPr lang="ar-SY" sz="2400" b="1" dirty="0"/>
              <a:t>البداية والنهاية المتأخرة المتبقية</a:t>
            </a:r>
          </a:p>
        </p:txBody>
      </p:sp>
    </p:spTree>
    <p:extLst>
      <p:ext uri="{BB962C8B-B14F-4D97-AF65-F5344CB8AC3E}">
        <p14:creationId xmlns:p14="http://schemas.microsoft.com/office/powerpoint/2010/main" val="933826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2"/>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8" name="عنوان 1">
            <a:extLst>
              <a:ext uri="{FF2B5EF4-FFF2-40B4-BE49-F238E27FC236}">
                <a16:creationId xmlns:a16="http://schemas.microsoft.com/office/drawing/2014/main" id="{242F538F-92E7-4A1D-21C2-7F21A367D4B3}"/>
              </a:ext>
            </a:extLst>
          </p:cNvPr>
          <p:cNvSpPr txBox="1">
            <a:spLocks/>
          </p:cNvSpPr>
          <p:nvPr/>
        </p:nvSpPr>
        <p:spPr bwMode="auto">
          <a:xfrm>
            <a:off x="-1059802" y="82129"/>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mj-cs"/>
              </a:rPr>
              <a:t>Early Start and Early Finish</a:t>
            </a:r>
            <a:endParaRPr kumimoji="0" lang="ar-SY"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j-ea"/>
              <a:cs typeface="Times New Roman" panose="02020603050405020304" pitchFamily="18" charset="0"/>
            </a:endParaRPr>
          </a:p>
        </p:txBody>
      </p:sp>
      <p:sp>
        <p:nvSpPr>
          <p:cNvPr id="10" name="عنصر نائب للمحتوى 2">
            <a:extLst>
              <a:ext uri="{FF2B5EF4-FFF2-40B4-BE49-F238E27FC236}">
                <a16:creationId xmlns:a16="http://schemas.microsoft.com/office/drawing/2014/main" id="{6F352D9D-5FA6-BBAF-A9C7-3FE0F3AFA505}"/>
              </a:ext>
            </a:extLst>
          </p:cNvPr>
          <p:cNvSpPr txBox="1">
            <a:spLocks/>
          </p:cNvSpPr>
          <p:nvPr/>
        </p:nvSpPr>
        <p:spPr bwMode="auto">
          <a:xfrm>
            <a:off x="395287" y="981075"/>
            <a:ext cx="11585697" cy="274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These are always the earliest dates that </a:t>
            </a:r>
            <a:r>
              <a:rPr kumimoji="0" lang="en-US" altLang="ar-SY" sz="2400" b="0" i="0" u="none" strike="noStrike" kern="1200" cap="none" spc="0" normalizeH="0" baseline="0" noProof="0" dirty="0" err="1">
                <a:ln>
                  <a:noFill/>
                </a:ln>
                <a:solidFill>
                  <a:sysClr val="windowText" lastClr="000000"/>
                </a:solidFill>
                <a:effectLst/>
                <a:uLnTx/>
                <a:uFillTx/>
                <a:latin typeface="Calibri"/>
                <a:ea typeface="+mn-ea"/>
                <a:cs typeface="Arial" panose="020B0604020202020204" pitchFamily="34" charset="0"/>
              </a:rPr>
              <a:t>unstarted</a:t>
            </a: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 activities or the incomplete portions of in-progress activities may start or finish based on calendars, relationships and constraints,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When an activity is complete the Early Start and Early Finish are set to the Data Date, 12 Oct at midnight, NOT to the Actual Start as in many other products,</a:t>
            </a: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rPr>
              <a:t>When an activity is in progress the Early Start is set to the Activity calendar Start Date and Time NOT to the Actual Start as in many other products.</a:t>
            </a:r>
            <a:endParaRPr kumimoji="0" lang="ar-SY" altLang="ar-SY" sz="2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pic>
        <p:nvPicPr>
          <p:cNvPr id="11" name="Picture 5">
            <a:extLst>
              <a:ext uri="{FF2B5EF4-FFF2-40B4-BE49-F238E27FC236}">
                <a16:creationId xmlns:a16="http://schemas.microsoft.com/office/drawing/2014/main" id="{FF6396D3-A186-11A0-FE6B-505DFFEE2C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01444" y="17073"/>
            <a:ext cx="5690556" cy="1015953"/>
          </a:xfrm>
          <a:prstGeom prst="rect">
            <a:avLst/>
          </a:prstGeom>
          <a:noFill/>
          <a:ln w="9525">
            <a:solidFill>
              <a:sysClr val="windowText" lastClr="000000"/>
            </a:solidFill>
            <a:miter lim="800000"/>
            <a:headEnd/>
            <a:tailEnd/>
          </a:ln>
          <a:extLst>
            <a:ext uri="{909E8E84-426E-40DD-AFC4-6F175D3DCCD1}">
              <a14:hiddenFill xmlns:a14="http://schemas.microsoft.com/office/drawing/2010/main">
                <a:solidFill>
                  <a:schemeClr val="accent1"/>
                </a:solidFill>
              </a14:hiddenFill>
            </a:ext>
          </a:extLst>
        </p:spPr>
      </p:pic>
      <p:sp>
        <p:nvSpPr>
          <p:cNvPr id="13" name="مربع نص 12">
            <a:extLst>
              <a:ext uri="{FF2B5EF4-FFF2-40B4-BE49-F238E27FC236}">
                <a16:creationId xmlns:a16="http://schemas.microsoft.com/office/drawing/2014/main" id="{E0EFCFF5-7DEE-87D6-D1D1-6D8FE18EFA55}"/>
              </a:ext>
            </a:extLst>
          </p:cNvPr>
          <p:cNvSpPr txBox="1"/>
          <p:nvPr/>
        </p:nvSpPr>
        <p:spPr>
          <a:xfrm>
            <a:off x="289778" y="4002345"/>
            <a:ext cx="11796713" cy="2308324"/>
          </a:xfrm>
          <a:prstGeom prst="rect">
            <a:avLst/>
          </a:prstGeom>
          <a:noFill/>
        </p:spPr>
        <p:txBody>
          <a:bodyPr wrap="square">
            <a:spAutoFit/>
          </a:bodyPr>
          <a:lstStyle/>
          <a:p>
            <a:pPr marL="342900" indent="-342900" algn="r" rtl="1">
              <a:buFont typeface="Arial" panose="020B0604020202020204" pitchFamily="34" charset="0"/>
              <a:buChar char="•"/>
            </a:pPr>
            <a:r>
              <a:rPr lang="ar-SY" sz="2400" b="1" dirty="0"/>
              <a:t>هذه هي دائمًا التواريخ المبكرة التي قد تبدأ أو تنتهي فيها الأنشطة غير المبتدئة أو الأجزاء غير المكتملة من الأنشطة الجارية، وذلك استنادًا إلى التقويمات والعلاقات والقيود.</a:t>
            </a:r>
          </a:p>
          <a:p>
            <a:pPr marL="342900" indent="-342900" algn="r" rtl="1">
              <a:buFont typeface="Arial" panose="020B0604020202020204" pitchFamily="34" charset="0"/>
              <a:buChar char="•"/>
            </a:pPr>
            <a:r>
              <a:rPr lang="ar-SY" sz="2400" b="1" dirty="0"/>
              <a:t>عند اكتمال النشاط، يتم ضبط البداية المبكرة والنهاية المبكرة على تاريخ البيانات، 12 أكتوبر عند منتصف الليل، وليس على البداية الفعلية كما هو الحال في العديد من المنتجات الأخرى.</a:t>
            </a:r>
          </a:p>
          <a:p>
            <a:pPr marL="342900" indent="-342900" algn="r" rtl="1">
              <a:buFont typeface="Arial" panose="020B0604020202020204" pitchFamily="34" charset="0"/>
              <a:buChar char="•"/>
            </a:pPr>
            <a:r>
              <a:rPr lang="ar-SY" sz="2400" b="1" dirty="0"/>
              <a:t>عندما يكون النشاط قيد التنفيذ، يتم ضبط البداية المبكرة على تاريخ ووقت بدء تقويم النشاط، وليس على البداية الفعلية كما هو الحال في العديد من المنتجات الأخرى.</a:t>
            </a:r>
          </a:p>
        </p:txBody>
      </p:sp>
    </p:spTree>
    <p:extLst>
      <p:ext uri="{BB962C8B-B14F-4D97-AF65-F5344CB8AC3E}">
        <p14:creationId xmlns:p14="http://schemas.microsoft.com/office/powerpoint/2010/main" val="2837156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TotalTime>
  <Words>4993</Words>
  <Application>Microsoft Office PowerPoint</Application>
  <PresentationFormat>شاشة عريضة</PresentationFormat>
  <Paragraphs>386</Paragraphs>
  <Slides>36</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36</vt:i4>
      </vt:variant>
    </vt:vector>
  </HeadingPairs>
  <TitlesOfParts>
    <vt:vector size="42" baseType="lpstr">
      <vt:lpstr>Aller</vt:lpstr>
      <vt:lpstr>Arial</vt:lpstr>
      <vt:lpstr>Calibri</vt:lpstr>
      <vt:lpstr>Calibri Light</vt:lpstr>
      <vt:lpstr>Simplified Arabic</vt:lpstr>
      <vt:lpstr>Office Theme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Localadmin</dc:creator>
  <cp:lastModifiedBy>Windows.10</cp:lastModifiedBy>
  <cp:revision>38</cp:revision>
  <dcterms:created xsi:type="dcterms:W3CDTF">2022-02-21T07:57:38Z</dcterms:created>
  <dcterms:modified xsi:type="dcterms:W3CDTF">2025-11-30T06:14:04Z</dcterms:modified>
</cp:coreProperties>
</file>